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65" r:id="rId10"/>
    <p:sldId id="258"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5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gdalena Fijarczyk" userId="S::mfijarczyk@lo7.wroc.pl::6819e08c-eca5-49d4-bfb2-c0f3d495f1c3" providerId="AD" clId="Web-{44C82EB4-4A02-4ABC-9310-67257DD7D530}"/>
    <pc:docChg chg="modSld">
      <pc:chgData name="Magdalena Fijarczyk" userId="S::mfijarczyk@lo7.wroc.pl::6819e08c-eca5-49d4-bfb2-c0f3d495f1c3" providerId="AD" clId="Web-{44C82EB4-4A02-4ABC-9310-67257DD7D530}" dt="2018-04-28T06:55:58.140" v="2"/>
      <pc:docMkLst>
        <pc:docMk/>
      </pc:docMkLst>
      <pc:sldChg chg="modSp">
        <pc:chgData name="Magdalena Fijarczyk" userId="S::mfijarczyk@lo7.wroc.pl::6819e08c-eca5-49d4-bfb2-c0f3d495f1c3" providerId="AD" clId="Web-{44C82EB4-4A02-4ABC-9310-67257DD7D530}" dt="2018-04-28T06:55:56.718" v="0"/>
        <pc:sldMkLst>
          <pc:docMk/>
          <pc:sldMk cId="1420373846" sldId="260"/>
        </pc:sldMkLst>
        <pc:spChg chg="mod">
          <ac:chgData name="Magdalena Fijarczyk" userId="S::mfijarczyk@lo7.wroc.pl::6819e08c-eca5-49d4-bfb2-c0f3d495f1c3" providerId="AD" clId="Web-{44C82EB4-4A02-4ABC-9310-67257DD7D530}" dt="2018-04-28T06:55:56.718" v="0"/>
          <ac:spMkLst>
            <pc:docMk/>
            <pc:sldMk cId="1420373846" sldId="260"/>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p:cNvSpPr>
            <a:spLocks noGrp="1"/>
          </p:cNvSpPr>
          <p:nvPr>
            <p:ph type="dt" sz="half" idx="10"/>
          </p:nvPr>
        </p:nvSpPr>
        <p:spPr/>
        <p:txBody>
          <a:bodyPr/>
          <a:lstStyle/>
          <a:p>
            <a:fld id="{644D74DB-E8F4-4947-A04E-990477C989BD}" type="datetimeFigureOut">
              <a:rPr lang="pl-PL" smtClean="0"/>
              <a:t>2018-04-28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687623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4D74DB-E8F4-4947-A04E-990477C989BD}" type="datetimeFigureOut">
              <a:rPr lang="pl-PL" smtClean="0"/>
              <a:t>2018-04-28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336078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4D74DB-E8F4-4947-A04E-990477C989BD}" type="datetimeFigureOut">
              <a:rPr lang="pl-PL" smtClean="0"/>
              <a:t>2018-04-28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1202630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644D74DB-E8F4-4947-A04E-990477C989BD}" type="datetimeFigureOut">
              <a:rPr lang="pl-PL" smtClean="0"/>
              <a:t>2018-04-28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308669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644D74DB-E8F4-4947-A04E-990477C989BD}" type="datetimeFigureOut">
              <a:rPr lang="pl-PL" smtClean="0"/>
              <a:t>2018-04-28</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7940993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644D74DB-E8F4-4947-A04E-990477C989BD}" type="datetimeFigureOut">
              <a:rPr lang="pl-PL" smtClean="0"/>
              <a:t>2018-04-28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2202119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644D74DB-E8F4-4947-A04E-990477C989BD}" type="datetimeFigureOut">
              <a:rPr lang="pl-PL" smtClean="0"/>
              <a:t>2018-04-28</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1803167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644D74DB-E8F4-4947-A04E-990477C989BD}" type="datetimeFigureOut">
              <a:rPr lang="pl-PL" smtClean="0"/>
              <a:t>2018-04-28</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1448493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644D74DB-E8F4-4947-A04E-990477C989BD}" type="datetimeFigureOut">
              <a:rPr lang="pl-PL" smtClean="0"/>
              <a:t>2018-04-28</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15016798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44D74DB-E8F4-4947-A04E-990477C989BD}" type="datetimeFigureOut">
              <a:rPr lang="pl-PL" smtClean="0"/>
              <a:t>2018-04-28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732048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644D74DB-E8F4-4947-A04E-990477C989BD}" type="datetimeFigureOut">
              <a:rPr lang="pl-PL" smtClean="0"/>
              <a:t>2018-04-28</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32372414-8338-47EF-99FE-06C2B3520180}" type="slidenum">
              <a:rPr lang="pl-PL" smtClean="0"/>
              <a:t>‹#›</a:t>
            </a:fld>
            <a:endParaRPr lang="pl-PL"/>
          </a:p>
        </p:txBody>
      </p:sp>
    </p:spTree>
    <p:extLst>
      <p:ext uri="{BB962C8B-B14F-4D97-AF65-F5344CB8AC3E}">
        <p14:creationId xmlns:p14="http://schemas.microsoft.com/office/powerpoint/2010/main" val="27819859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4D74DB-E8F4-4947-A04E-990477C989BD}" type="datetimeFigureOut">
              <a:rPr lang="pl-PL" smtClean="0"/>
              <a:t>2018-04-28</a:t>
            </a:fld>
            <a:endParaRPr lang="pl-PL"/>
          </a:p>
        </p:txBody>
      </p:sp>
      <p:sp>
        <p:nvSpPr>
          <p:cNvPr id="5" name="Symbol zastępczy stop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72414-8338-47EF-99FE-06C2B3520180}" type="slidenum">
              <a:rPr lang="pl-PL" smtClean="0"/>
              <a:t>‹#›</a:t>
            </a:fld>
            <a:endParaRPr lang="pl-PL"/>
          </a:p>
        </p:txBody>
      </p:sp>
    </p:spTree>
    <p:extLst>
      <p:ext uri="{BB962C8B-B14F-4D97-AF65-F5344CB8AC3E}">
        <p14:creationId xmlns:p14="http://schemas.microsoft.com/office/powerpoint/2010/main" val="2916790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Lekcja XX</a:t>
            </a:r>
          </a:p>
        </p:txBody>
      </p:sp>
      <p:sp>
        <p:nvSpPr>
          <p:cNvPr id="3" name="Podtytuł 2"/>
          <p:cNvSpPr>
            <a:spLocks noGrp="1"/>
          </p:cNvSpPr>
          <p:nvPr>
            <p:ph type="subTitle" idx="1"/>
          </p:nvPr>
        </p:nvSpPr>
        <p:spPr/>
        <p:txBody>
          <a:bodyPr/>
          <a:lstStyle/>
          <a:p>
            <a:r>
              <a:rPr lang="pl-PL" dirty="0"/>
              <a:t>II.2.4) ; II.3.1-4) ; II.2.2) </a:t>
            </a:r>
          </a:p>
          <a:p>
            <a:r>
              <a:rPr lang="pl-PL" dirty="0">
                <a:solidFill>
                  <a:schemeClr val="accent1">
                    <a:lumMod val="75000"/>
                  </a:schemeClr>
                </a:solidFill>
              </a:rPr>
              <a:t>II. 3. 2) </a:t>
            </a:r>
          </a:p>
        </p:txBody>
      </p:sp>
    </p:spTree>
    <p:extLst>
      <p:ext uri="{BB962C8B-B14F-4D97-AF65-F5344CB8AC3E}">
        <p14:creationId xmlns:p14="http://schemas.microsoft.com/office/powerpoint/2010/main" val="10438650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a:t>
            </a:r>
          </a:p>
        </p:txBody>
      </p:sp>
      <p:sp>
        <p:nvSpPr>
          <p:cNvPr id="3" name="Symbol zastępczy zawartości 2"/>
          <p:cNvSpPr>
            <a:spLocks noGrp="1"/>
          </p:cNvSpPr>
          <p:nvPr>
            <p:ph idx="1"/>
          </p:nvPr>
        </p:nvSpPr>
        <p:spPr/>
        <p:txBody>
          <a:bodyPr/>
          <a:lstStyle/>
          <a:p>
            <a:pPr marL="514350" indent="-514350">
              <a:buAutoNum type="arabicPeriod"/>
            </a:pPr>
            <a:r>
              <a:rPr lang="pl-PL" dirty="0">
                <a:solidFill>
                  <a:srgbClr val="FF0000"/>
                </a:solidFill>
              </a:rPr>
              <a:t>Narrator</a:t>
            </a:r>
            <a:r>
              <a:rPr lang="pl-PL" dirty="0"/>
              <a:t>: kto mówi? Jaka jest wiedza osoby mówiącej o świecie przedstawionym? Z czyjego punktu widzenia prezentowane są wydarzenia? Jaki jest stosunek osoby mówiącej do przedstawianej rzeczywistości?</a:t>
            </a:r>
          </a:p>
          <a:p>
            <a:pPr marL="514350" indent="-514350">
              <a:buAutoNum type="arabicPeriod"/>
            </a:pPr>
            <a:r>
              <a:rPr lang="pl-PL" dirty="0">
                <a:solidFill>
                  <a:srgbClr val="FF0000"/>
                </a:solidFill>
              </a:rPr>
              <a:t>Czas akcji</a:t>
            </a:r>
            <a:r>
              <a:rPr lang="pl-PL" dirty="0"/>
              <a:t>: czy wydarzenia dzieją się w trakcie opowiadania? Czy narrator mówi o tym, co było czy będzie? Czy w opowieści zachowana jest chronologia?</a:t>
            </a:r>
          </a:p>
          <a:p>
            <a:pPr marL="514350" indent="-514350">
              <a:buAutoNum type="arabicPeriod"/>
            </a:pPr>
            <a:r>
              <a:rPr lang="pl-PL" dirty="0">
                <a:solidFill>
                  <a:srgbClr val="FF0000"/>
                </a:solidFill>
              </a:rPr>
              <a:t>Miejsce akcji</a:t>
            </a:r>
            <a:r>
              <a:rPr lang="pl-PL" dirty="0"/>
              <a:t>: gdzie rozgrywa się akcja? Jakie są prawa rządzące tym światem?</a:t>
            </a:r>
          </a:p>
        </p:txBody>
      </p:sp>
    </p:spTree>
    <p:extLst>
      <p:ext uri="{BB962C8B-B14F-4D97-AF65-F5344CB8AC3E}">
        <p14:creationId xmlns:p14="http://schemas.microsoft.com/office/powerpoint/2010/main" val="32152513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a:t>
            </a:r>
          </a:p>
        </p:txBody>
      </p:sp>
      <p:sp>
        <p:nvSpPr>
          <p:cNvPr id="3" name="Symbol zastępczy zawartości 2"/>
          <p:cNvSpPr>
            <a:spLocks noGrp="1"/>
          </p:cNvSpPr>
          <p:nvPr>
            <p:ph idx="1"/>
          </p:nvPr>
        </p:nvSpPr>
        <p:spPr/>
        <p:txBody>
          <a:bodyPr/>
          <a:lstStyle/>
          <a:p>
            <a:pPr marL="0" indent="0">
              <a:buNone/>
            </a:pPr>
            <a:r>
              <a:rPr lang="pl-PL" dirty="0"/>
              <a:t>4. </a:t>
            </a:r>
            <a:r>
              <a:rPr lang="pl-PL" dirty="0">
                <a:solidFill>
                  <a:srgbClr val="FF0000"/>
                </a:solidFill>
              </a:rPr>
              <a:t>Przedstawienie fabuły</a:t>
            </a:r>
            <a:r>
              <a:rPr lang="pl-PL" dirty="0"/>
              <a:t>:</a:t>
            </a:r>
          </a:p>
          <a:p>
            <a:pPr marL="514350" indent="-514350">
              <a:buAutoNum type="alphaLcParenR"/>
            </a:pPr>
            <a:r>
              <a:rPr lang="pl-PL" b="1" dirty="0"/>
              <a:t>Akcja</a:t>
            </a:r>
            <a:r>
              <a:rPr lang="pl-PL" dirty="0"/>
              <a:t> – o czym jest przedstawiona historia? W jakim celu została opowiedziana?</a:t>
            </a:r>
          </a:p>
          <a:p>
            <a:pPr marL="514350" indent="-514350">
              <a:buAutoNum type="alphaLcParenR"/>
            </a:pPr>
            <a:r>
              <a:rPr lang="pl-PL" b="1" dirty="0"/>
              <a:t>Bohaterowie</a:t>
            </a:r>
            <a:r>
              <a:rPr lang="pl-PL" dirty="0"/>
              <a:t> – jakie mają cechy? Jaka jest motywacja ich działania? Efekty? Jakie są ich wzajemne relacje? W jaki sposób mówią? Jak wyglądają?</a:t>
            </a:r>
          </a:p>
          <a:p>
            <a:pPr marL="514350" indent="-514350">
              <a:buAutoNum type="alphaLcParenR"/>
            </a:pPr>
            <a:r>
              <a:rPr lang="pl-PL" b="1" dirty="0"/>
              <a:t>Tytuł</a:t>
            </a:r>
            <a:r>
              <a:rPr lang="pl-PL" dirty="0"/>
              <a:t> – jaka jest rola tytułu? Jaki ma związek z fabułą?</a:t>
            </a:r>
          </a:p>
        </p:txBody>
      </p:sp>
    </p:spTree>
    <p:extLst>
      <p:ext uri="{BB962C8B-B14F-4D97-AF65-F5344CB8AC3E}">
        <p14:creationId xmlns:p14="http://schemas.microsoft.com/office/powerpoint/2010/main" val="3496984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	</a:t>
            </a:r>
          </a:p>
        </p:txBody>
      </p:sp>
      <p:sp>
        <p:nvSpPr>
          <p:cNvPr id="3" name="Symbol zastępczy zawartości 2"/>
          <p:cNvSpPr>
            <a:spLocks noGrp="1"/>
          </p:cNvSpPr>
          <p:nvPr>
            <p:ph idx="1"/>
          </p:nvPr>
        </p:nvSpPr>
        <p:spPr/>
        <p:txBody>
          <a:bodyPr/>
          <a:lstStyle/>
          <a:p>
            <a:pPr marL="0" indent="0">
              <a:buNone/>
            </a:pPr>
            <a:r>
              <a:rPr lang="pl-PL" dirty="0"/>
              <a:t>5. </a:t>
            </a:r>
            <a:r>
              <a:rPr lang="pl-PL" dirty="0">
                <a:solidFill>
                  <a:srgbClr val="FF0000"/>
                </a:solidFill>
              </a:rPr>
              <a:t>Język tekstu</a:t>
            </a:r>
            <a:r>
              <a:rPr lang="pl-PL" dirty="0"/>
              <a:t>: czy mamy do czynienia z indywidualizacją języka postaci? O czym świadczy język, którym mówią bohaterowie? Czy mamy do czynienia ze stylizacją? Jakim stylem pisany jest tekst – niskim czy wysokim?</a:t>
            </a:r>
          </a:p>
          <a:p>
            <a:pPr marL="0" indent="0">
              <a:buNone/>
            </a:pPr>
            <a:r>
              <a:rPr lang="pl-PL" dirty="0"/>
              <a:t>6. </a:t>
            </a:r>
            <a:r>
              <a:rPr lang="pl-PL" dirty="0">
                <a:solidFill>
                  <a:srgbClr val="FF0000"/>
                </a:solidFill>
              </a:rPr>
              <a:t>Kontekst</a:t>
            </a:r>
            <a:r>
              <a:rPr lang="pl-PL" dirty="0"/>
              <a:t>: czy w tekście widoczne są jakieś nawiązania? Czy utwór osadzony jest w jakimś stylu?  Czy widoczne są odwołania do biografii autora? Czy jest ona ważna przy interpretacji tekstu? Czy wydarzenia historyczne przyczyniły się do powstania utworu? Jak jest prezentowana historia?</a:t>
            </a:r>
          </a:p>
        </p:txBody>
      </p:sp>
    </p:spTree>
    <p:extLst>
      <p:ext uri="{BB962C8B-B14F-4D97-AF65-F5344CB8AC3E}">
        <p14:creationId xmlns:p14="http://schemas.microsoft.com/office/powerpoint/2010/main" val="9109376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dramatycznego</a:t>
            </a:r>
          </a:p>
        </p:txBody>
      </p:sp>
      <p:sp>
        <p:nvSpPr>
          <p:cNvPr id="3" name="Symbol zastępczy zawartości 2"/>
          <p:cNvSpPr>
            <a:spLocks noGrp="1"/>
          </p:cNvSpPr>
          <p:nvPr>
            <p:ph idx="1"/>
          </p:nvPr>
        </p:nvSpPr>
        <p:spPr/>
        <p:txBody>
          <a:bodyPr/>
          <a:lstStyle/>
          <a:p>
            <a:pPr marL="514350" indent="-514350">
              <a:buAutoNum type="arabicPeriod"/>
            </a:pPr>
            <a:r>
              <a:rPr lang="pl-PL" dirty="0"/>
              <a:t>Akt: część dramatu, najczęściej obejmująca jakąś całość zdarzeniową, kończąca się ważnym dla przebiegu akcji wydarzeniem, często zmieniającym jej kierunek.</a:t>
            </a:r>
          </a:p>
          <a:p>
            <a:pPr marL="514350" indent="-514350">
              <a:buAutoNum type="arabicPeriod"/>
            </a:pPr>
            <a:r>
              <a:rPr lang="pl-PL" dirty="0"/>
              <a:t>Bohater: postać występująca w dramacie, budowana z myślą o scenicznej realizacji.</a:t>
            </a:r>
          </a:p>
          <a:p>
            <a:pPr marL="514350" indent="-514350">
              <a:buAutoNum type="arabicPeriod"/>
            </a:pPr>
            <a:r>
              <a:rPr lang="pl-PL" dirty="0"/>
              <a:t>Dialog: rozmowa co najmniej dwóch postaci.</a:t>
            </a:r>
          </a:p>
          <a:p>
            <a:pPr marL="514350" indent="-514350">
              <a:buAutoNum type="arabicPeriod"/>
            </a:pPr>
            <a:r>
              <a:rPr lang="pl-PL" dirty="0"/>
              <a:t>Monolog: dłuższa wypowiedź bohatera.</a:t>
            </a:r>
          </a:p>
          <a:p>
            <a:pPr marL="0" indent="0">
              <a:buNone/>
            </a:pPr>
            <a:endParaRPr lang="pl-PL" dirty="0"/>
          </a:p>
        </p:txBody>
      </p:sp>
    </p:spTree>
    <p:extLst>
      <p:ext uri="{BB962C8B-B14F-4D97-AF65-F5344CB8AC3E}">
        <p14:creationId xmlns:p14="http://schemas.microsoft.com/office/powerpoint/2010/main" val="1419885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dramatycznego	</a:t>
            </a:r>
          </a:p>
        </p:txBody>
      </p:sp>
      <p:sp>
        <p:nvSpPr>
          <p:cNvPr id="3" name="Symbol zastępczy zawartości 2"/>
          <p:cNvSpPr>
            <a:spLocks noGrp="1"/>
          </p:cNvSpPr>
          <p:nvPr>
            <p:ph idx="1"/>
          </p:nvPr>
        </p:nvSpPr>
        <p:spPr/>
        <p:txBody>
          <a:bodyPr>
            <a:normAutofit fontScale="92500"/>
          </a:bodyPr>
          <a:lstStyle/>
          <a:p>
            <a:pPr marL="0" indent="0">
              <a:buNone/>
            </a:pPr>
            <a:r>
              <a:rPr lang="pl-PL" dirty="0"/>
              <a:t>5. Komizm: zestaw zabiegów stylistycznych, które wywołują śmiech.</a:t>
            </a:r>
          </a:p>
          <a:p>
            <a:pPr marL="514350" indent="-514350">
              <a:buAutoNum type="alphaLcParenR"/>
            </a:pPr>
            <a:r>
              <a:rPr lang="pl-PL" dirty="0"/>
              <a:t>Komizm słowny – gra słów, omyłek, dwuznaczności, specyficzny sposób wypowiadania się bohaterów;</a:t>
            </a:r>
          </a:p>
          <a:p>
            <a:pPr marL="514350" indent="-514350">
              <a:buAutoNum type="alphaLcParenR"/>
            </a:pPr>
            <a:r>
              <a:rPr lang="pl-PL" dirty="0"/>
              <a:t>Komizm sytuacyjny – spiętrzanie niefortunnych, niezwykłych wypadków i śmiesznych zachowań bohatera – podstawa komedii intrygi;</a:t>
            </a:r>
          </a:p>
          <a:p>
            <a:pPr marL="514350" indent="-514350">
              <a:buAutoNum type="alphaLcParenR"/>
            </a:pPr>
            <a:r>
              <a:rPr lang="pl-PL" dirty="0"/>
              <a:t>Komizm postaci – źródłem śmiechu jest bohater, jego cechy charakteru.</a:t>
            </a:r>
          </a:p>
          <a:p>
            <a:pPr marL="0" indent="0">
              <a:buNone/>
            </a:pPr>
            <a:r>
              <a:rPr lang="pl-PL" dirty="0"/>
              <a:t>6. Tragizm: kategoria charakterystyczna dla tragedii, utrzymana w podniosłym tonie, polega na przedstawieniu nierozwiązywalnego konfliktu, równorzędnych racji, działania nieubłagalnych sił wyższych.</a:t>
            </a:r>
          </a:p>
        </p:txBody>
      </p:sp>
    </p:spTree>
    <p:extLst>
      <p:ext uri="{BB962C8B-B14F-4D97-AF65-F5344CB8AC3E}">
        <p14:creationId xmlns:p14="http://schemas.microsoft.com/office/powerpoint/2010/main" val="31922014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kontekstów</a:t>
            </a:r>
          </a:p>
        </p:txBody>
      </p:sp>
      <p:sp>
        <p:nvSpPr>
          <p:cNvPr id="3" name="Symbol zastępczy zawartości 2"/>
          <p:cNvSpPr>
            <a:spLocks noGrp="1"/>
          </p:cNvSpPr>
          <p:nvPr>
            <p:ph idx="1"/>
          </p:nvPr>
        </p:nvSpPr>
        <p:spPr/>
        <p:txBody>
          <a:bodyPr/>
          <a:lstStyle/>
          <a:p>
            <a:pPr marL="514350" indent="-514350">
              <a:buAutoNum type="arabicPeriod"/>
            </a:pPr>
            <a:r>
              <a:rPr lang="pl-PL" dirty="0">
                <a:solidFill>
                  <a:srgbClr val="FF0000"/>
                </a:solidFill>
              </a:rPr>
              <a:t>BIOGRAFICZNY</a:t>
            </a:r>
            <a:r>
              <a:rPr lang="pl-PL" dirty="0"/>
              <a:t> – umieszczenie elementów biografii autora lub innej postaci („Treny”, „Zemsta”, opowiadania Schulza, „Dziady” III, „Wesele”, „Lalka”, „Ferdydurke”).</a:t>
            </a:r>
          </a:p>
          <a:p>
            <a:pPr marL="514350" indent="-514350">
              <a:buAutoNum type="arabicPeriod"/>
            </a:pPr>
            <a:r>
              <a:rPr lang="pl-PL" dirty="0">
                <a:solidFill>
                  <a:srgbClr val="FF0000"/>
                </a:solidFill>
              </a:rPr>
              <a:t>HISTORYCZNY</a:t>
            </a:r>
            <a:r>
              <a:rPr lang="pl-PL" dirty="0"/>
              <a:t> – oparcie akcji lub innych elementów utworu na konkretnych wydarzeniach historycznych („Dziady” III, „Wesele”, „Lalka”, powieści Sienkiewicza).</a:t>
            </a:r>
          </a:p>
          <a:p>
            <a:pPr marL="514350" indent="-514350">
              <a:buAutoNum type="arabicPeriod"/>
            </a:pPr>
            <a:r>
              <a:rPr lang="pl-PL" dirty="0">
                <a:solidFill>
                  <a:srgbClr val="FF0000"/>
                </a:solidFill>
              </a:rPr>
              <a:t>FILOZOFICZNY</a:t>
            </a:r>
            <a:r>
              <a:rPr lang="pl-PL" dirty="0"/>
              <a:t> – nawiązania do określonej filozofii lub stylu myślenia charakterystycznego dla danych czasów lub ideologii (pieśni i fraszki, treny Kochanowskiego, „Dziady” III, bajki Krasickiego, „Lalka”, „Ferdydurke”).</a:t>
            </a:r>
          </a:p>
        </p:txBody>
      </p:sp>
    </p:spTree>
    <p:extLst>
      <p:ext uri="{BB962C8B-B14F-4D97-AF65-F5344CB8AC3E}">
        <p14:creationId xmlns:p14="http://schemas.microsoft.com/office/powerpoint/2010/main" val="12249008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kontekstów</a:t>
            </a:r>
          </a:p>
        </p:txBody>
      </p:sp>
      <p:sp>
        <p:nvSpPr>
          <p:cNvPr id="3" name="Symbol zastępczy zawartości 2"/>
          <p:cNvSpPr>
            <a:spLocks noGrp="1"/>
          </p:cNvSpPr>
          <p:nvPr>
            <p:ph idx="1"/>
          </p:nvPr>
        </p:nvSpPr>
        <p:spPr/>
        <p:txBody>
          <a:bodyPr/>
          <a:lstStyle/>
          <a:p>
            <a:pPr marL="0" indent="0">
              <a:buNone/>
            </a:pPr>
            <a:r>
              <a:rPr lang="pl-PL" dirty="0"/>
              <a:t>4. HISTORYCZNOLITERACKI – powiązanie utworu z cechami epoki kulturowej, w której został napisany (pieśni i fraszki J. Kochanowskiego, „Bogurodzica”, „Dziady”, „Wesele”, „Lalka”).</a:t>
            </a:r>
          </a:p>
          <a:p>
            <a:pPr marL="0" indent="0">
              <a:buNone/>
            </a:pPr>
            <a:r>
              <a:rPr lang="pl-PL" dirty="0"/>
              <a:t>5. RELIGIJNY – wprowadzenie elementów religijnych do utworu („Bogurodzica”, psalmy, pieśni Kochanowskiego, „Dziady” III, powieści Sienkiewicza).</a:t>
            </a:r>
          </a:p>
          <a:p>
            <a:pPr marL="0" indent="0">
              <a:buNone/>
            </a:pPr>
            <a:r>
              <a:rPr lang="pl-PL" dirty="0"/>
              <a:t>6. LITERACKI – związek dzieła z innym tekstem literackim (pieśni Kochanowskiego, „Zemsta”, „Dziady”, „Wesele”, „Ferdydurke”, „Lalka”).</a:t>
            </a:r>
          </a:p>
          <a:p>
            <a:pPr marL="0" indent="0">
              <a:buNone/>
            </a:pPr>
            <a:r>
              <a:rPr lang="pl-PL" dirty="0"/>
              <a:t>7. ARTYSTYCZNY – związek dzieła z innym tekstem kultury (opowiadania Schulza, „Wesele”, „Bogurodzica” + np. ekranizacje)</a:t>
            </a:r>
          </a:p>
        </p:txBody>
      </p:sp>
    </p:spTree>
    <p:extLst>
      <p:ext uri="{BB962C8B-B14F-4D97-AF65-F5344CB8AC3E}">
        <p14:creationId xmlns:p14="http://schemas.microsoft.com/office/powerpoint/2010/main" val="8548651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Słowa - klucze</a:t>
            </a:r>
          </a:p>
        </p:txBody>
      </p:sp>
      <p:sp>
        <p:nvSpPr>
          <p:cNvPr id="3" name="Symbol zastępczy zawartości 2"/>
          <p:cNvSpPr>
            <a:spLocks noGrp="1"/>
          </p:cNvSpPr>
          <p:nvPr>
            <p:ph idx="1"/>
          </p:nvPr>
        </p:nvSpPr>
        <p:spPr/>
        <p:txBody>
          <a:bodyPr/>
          <a:lstStyle/>
          <a:p>
            <a:pPr marL="0" indent="0">
              <a:buNone/>
            </a:pPr>
            <a:r>
              <a:rPr lang="pl-PL" dirty="0"/>
              <a:t>Stwierdzenia lub gromady stwierdzeń, które wyznaczają charakterystyczność języka utworu.</a:t>
            </a:r>
          </a:p>
          <a:p>
            <a:pPr marL="0" indent="0">
              <a:buNone/>
            </a:pPr>
            <a:r>
              <a:rPr lang="pl-PL" dirty="0"/>
              <a:t>1. „Ferdydurke”: forma, pupa, łydka, gęba;</a:t>
            </a:r>
          </a:p>
          <a:p>
            <a:pPr marL="0" indent="0">
              <a:buNone/>
            </a:pPr>
            <a:r>
              <a:rPr lang="pl-PL" dirty="0"/>
              <a:t>2. „Dziady” II: ciemno wszędzie, głucho wszędzie, co to będzie; czego potrzebujesz duszeczko, żeby się dostać do nieba?; bo słuchajmy i zważmy u siebie…</a:t>
            </a:r>
          </a:p>
          <a:p>
            <a:pPr marL="0" indent="0">
              <a:buNone/>
            </a:pPr>
            <a:r>
              <a:rPr lang="pl-PL" dirty="0"/>
              <a:t>3. „Zemsta”: </a:t>
            </a:r>
            <a:r>
              <a:rPr lang="pl-PL" dirty="0" err="1"/>
              <a:t>mocium</a:t>
            </a:r>
            <a:r>
              <a:rPr lang="pl-PL" dirty="0"/>
              <a:t> panie; </a:t>
            </a:r>
          </a:p>
          <a:p>
            <a:pPr marL="0" indent="0">
              <a:buNone/>
            </a:pPr>
            <a:r>
              <a:rPr lang="pl-PL" dirty="0"/>
              <a:t>4. „Wesele”: złoty róg, sznur, Chochoł, Wernyhora. </a:t>
            </a:r>
          </a:p>
        </p:txBody>
      </p:sp>
    </p:spTree>
    <p:extLst>
      <p:ext uri="{BB962C8B-B14F-4D97-AF65-F5344CB8AC3E}">
        <p14:creationId xmlns:p14="http://schemas.microsoft.com/office/powerpoint/2010/main" val="14929769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Alegoria a symbol</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934769132"/>
              </p:ext>
            </p:extLst>
          </p:nvPr>
        </p:nvGraphicFramePr>
        <p:xfrm>
          <a:off x="838200" y="1825625"/>
          <a:ext cx="10515600" cy="1010920"/>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20000"/>
                    </a:ext>
                  </a:extLst>
                </a:gridCol>
                <a:gridCol w="5257800">
                  <a:extLst>
                    <a:ext uri="{9D8B030D-6E8A-4147-A177-3AD203B41FA5}">
                      <a16:colId xmlns:a16="http://schemas.microsoft.com/office/drawing/2014/main" val="20001"/>
                    </a:ext>
                  </a:extLst>
                </a:gridCol>
              </a:tblGrid>
              <a:tr h="370840">
                <a:tc>
                  <a:txBody>
                    <a:bodyPr/>
                    <a:lstStyle/>
                    <a:p>
                      <a:pPr algn="ctr"/>
                      <a:r>
                        <a:rPr lang="pl-PL" dirty="0"/>
                        <a:t>ALEGORIA</a:t>
                      </a:r>
                    </a:p>
                  </a:txBody>
                  <a:tcPr/>
                </a:tc>
                <a:tc>
                  <a:txBody>
                    <a:bodyPr/>
                    <a:lstStyle/>
                    <a:p>
                      <a:pPr algn="ctr"/>
                      <a:r>
                        <a:rPr lang="pl-PL" dirty="0"/>
                        <a:t>SYMBOL</a:t>
                      </a:r>
                    </a:p>
                  </a:txBody>
                  <a:tcPr/>
                </a:tc>
                <a:extLst>
                  <a:ext uri="{0D108BD9-81ED-4DB2-BD59-A6C34878D82A}">
                    <a16:rowId xmlns:a16="http://schemas.microsoft.com/office/drawing/2014/main" val="10000"/>
                  </a:ext>
                </a:extLst>
              </a:tr>
              <a:tr h="370840">
                <a:tc>
                  <a:txBody>
                    <a:bodyPr/>
                    <a:lstStyle/>
                    <a:p>
                      <a:r>
                        <a:rPr lang="pl-PL" dirty="0"/>
                        <a:t>Jednoznaczny, skończony,</a:t>
                      </a:r>
                      <a:r>
                        <a:rPr lang="pl-PL" baseline="0" dirty="0"/>
                        <a:t> nie wywołujący skojarzeń zbędnych, upostaciowany obraz.</a:t>
                      </a:r>
                      <a:endParaRPr lang="pl-PL" dirty="0"/>
                    </a:p>
                  </a:txBody>
                  <a:tcPr/>
                </a:tc>
                <a:tc>
                  <a:txBody>
                    <a:bodyPr/>
                    <a:lstStyle/>
                    <a:p>
                      <a:r>
                        <a:rPr lang="pl-PL" dirty="0"/>
                        <a:t>Wieloznaczny, interpretowalny skojarzeniowo obraz, wielopoziomowy</a:t>
                      </a:r>
                    </a:p>
                  </a:txBody>
                  <a:tcPr/>
                </a:tc>
                <a:extLst>
                  <a:ext uri="{0D108BD9-81ED-4DB2-BD59-A6C34878D82A}">
                    <a16:rowId xmlns:a16="http://schemas.microsoft.com/office/drawing/2014/main" val="10001"/>
                  </a:ext>
                </a:extLst>
              </a:tr>
            </a:tbl>
          </a:graphicData>
        </a:graphic>
      </p:graphicFrame>
      <p:pic>
        <p:nvPicPr>
          <p:cNvPr id="5" name="Obraz 4"/>
          <p:cNvPicPr>
            <a:picLocks noChangeAspect="1"/>
          </p:cNvPicPr>
          <p:nvPr/>
        </p:nvPicPr>
        <p:blipFill>
          <a:blip r:embed="rId2"/>
          <a:stretch>
            <a:fillRect/>
          </a:stretch>
        </p:blipFill>
        <p:spPr>
          <a:xfrm>
            <a:off x="838200" y="3006725"/>
            <a:ext cx="1850627" cy="3025775"/>
          </a:xfrm>
          <a:prstGeom prst="rect">
            <a:avLst/>
          </a:prstGeom>
        </p:spPr>
      </p:pic>
      <p:sp>
        <p:nvSpPr>
          <p:cNvPr id="8" name="Prostokąt 7"/>
          <p:cNvSpPr/>
          <p:nvPr/>
        </p:nvSpPr>
        <p:spPr>
          <a:xfrm>
            <a:off x="6337300" y="3263900"/>
            <a:ext cx="4267200" cy="952500"/>
          </a:xfrm>
          <a:prstGeom prst="rect">
            <a:avLst/>
          </a:prstGeom>
          <a:solidFill>
            <a:srgbClr val="FF0000"/>
          </a:solidFill>
        </p:spPr>
        <p:style>
          <a:lnRef idx="2">
            <a:schemeClr val="accent2"/>
          </a:lnRef>
          <a:fillRef idx="1">
            <a:schemeClr val="lt1"/>
          </a:fillRef>
          <a:effectRef idx="0">
            <a:schemeClr val="accent2"/>
          </a:effectRef>
          <a:fontRef idx="minor">
            <a:schemeClr val="dk1"/>
          </a:fontRef>
        </p:style>
        <p:txBody>
          <a:bodyPr rtlCol="0" anchor="ctr"/>
          <a:lstStyle/>
          <a:p>
            <a:pPr algn="ctr"/>
            <a:endParaRPr lang="pl-PL"/>
          </a:p>
        </p:txBody>
      </p:sp>
      <p:sp>
        <p:nvSpPr>
          <p:cNvPr id="9" name="pole tekstowe 8"/>
          <p:cNvSpPr txBox="1"/>
          <p:nvPr/>
        </p:nvSpPr>
        <p:spPr>
          <a:xfrm>
            <a:off x="2895600" y="3263900"/>
            <a:ext cx="1790700" cy="369332"/>
          </a:xfrm>
          <a:prstGeom prst="rect">
            <a:avLst/>
          </a:prstGeom>
          <a:noFill/>
        </p:spPr>
        <p:txBody>
          <a:bodyPr wrap="square" rtlCol="0">
            <a:spAutoFit/>
          </a:bodyPr>
          <a:lstStyle/>
          <a:p>
            <a:r>
              <a:rPr lang="pl-PL" dirty="0"/>
              <a:t>śmierć</a:t>
            </a:r>
          </a:p>
        </p:txBody>
      </p:sp>
      <p:sp>
        <p:nvSpPr>
          <p:cNvPr id="10" name="pole tekstowe 9"/>
          <p:cNvSpPr txBox="1"/>
          <p:nvPr/>
        </p:nvSpPr>
        <p:spPr>
          <a:xfrm>
            <a:off x="6337300" y="4610100"/>
            <a:ext cx="2908300" cy="923330"/>
          </a:xfrm>
          <a:prstGeom prst="rect">
            <a:avLst/>
          </a:prstGeom>
          <a:noFill/>
        </p:spPr>
        <p:txBody>
          <a:bodyPr wrap="square" rtlCol="0">
            <a:spAutoFit/>
          </a:bodyPr>
          <a:lstStyle/>
          <a:p>
            <a:r>
              <a:rPr lang="pl-PL" dirty="0"/>
              <a:t>miłość, nienawiść, gniew, władza, bogactwo, krew, polskość</a:t>
            </a:r>
          </a:p>
        </p:txBody>
      </p:sp>
    </p:spTree>
    <p:extLst>
      <p:ext uri="{BB962C8B-B14F-4D97-AF65-F5344CB8AC3E}">
        <p14:creationId xmlns:p14="http://schemas.microsoft.com/office/powerpoint/2010/main" val="2706332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lirycznego</a:t>
            </a:r>
          </a:p>
        </p:txBody>
      </p:sp>
      <p:sp>
        <p:nvSpPr>
          <p:cNvPr id="3" name="Symbol zastępczy zawartości 2"/>
          <p:cNvSpPr>
            <a:spLocks noGrp="1"/>
          </p:cNvSpPr>
          <p:nvPr>
            <p:ph idx="1"/>
          </p:nvPr>
        </p:nvSpPr>
        <p:spPr/>
        <p:txBody>
          <a:bodyPr>
            <a:normAutofit lnSpcReduction="10000"/>
          </a:bodyPr>
          <a:lstStyle/>
          <a:p>
            <a:pPr marL="514350" indent="-514350">
              <a:buAutoNum type="arabicPeriod"/>
            </a:pPr>
            <a:r>
              <a:rPr lang="pl-PL" dirty="0">
                <a:solidFill>
                  <a:schemeClr val="accent1">
                    <a:lumMod val="75000"/>
                  </a:schemeClr>
                </a:solidFill>
              </a:rPr>
              <a:t>Adresat liryczny </a:t>
            </a:r>
            <a:r>
              <a:rPr lang="pl-PL" dirty="0"/>
              <a:t>– osoba, do której kierowany jest utwór, odbiorca apostrof.</a:t>
            </a:r>
          </a:p>
          <a:p>
            <a:pPr marL="514350" indent="-514350">
              <a:buAutoNum type="arabicPeriod"/>
            </a:pPr>
            <a:r>
              <a:rPr lang="pl-PL" dirty="0">
                <a:solidFill>
                  <a:schemeClr val="accent1">
                    <a:lumMod val="75000"/>
                  </a:schemeClr>
                </a:solidFill>
              </a:rPr>
              <a:t>Bohater liryczny </a:t>
            </a:r>
            <a:r>
              <a:rPr lang="pl-PL" dirty="0"/>
              <a:t>– ten, o kim opowiada podmiot liryczny, postać, której poświęcono wiersz.</a:t>
            </a:r>
          </a:p>
          <a:p>
            <a:pPr marL="514350" indent="-514350">
              <a:buAutoNum type="arabicPeriod"/>
            </a:pPr>
            <a:r>
              <a:rPr lang="pl-PL" dirty="0">
                <a:solidFill>
                  <a:schemeClr val="accent1">
                    <a:lumMod val="75000"/>
                  </a:schemeClr>
                </a:solidFill>
              </a:rPr>
              <a:t>Osoba mówiąca </a:t>
            </a:r>
            <a:r>
              <a:rPr lang="pl-PL" dirty="0"/>
              <a:t>– ten, kto mówi w wierszu, osoba lub abstrakcyjny głos, jest najważniejszym elementem konstrukcji wiersza. Może być </a:t>
            </a:r>
            <a:r>
              <a:rPr lang="pl-PL" b="1" dirty="0"/>
              <a:t>indywidualny</a:t>
            </a:r>
            <a:r>
              <a:rPr lang="pl-PL" dirty="0"/>
              <a:t> lub </a:t>
            </a:r>
            <a:r>
              <a:rPr lang="pl-PL" b="1" dirty="0"/>
              <a:t>zbiorowy</a:t>
            </a:r>
            <a:r>
              <a:rPr lang="pl-PL" dirty="0"/>
              <a:t>. Jeśli </a:t>
            </a:r>
            <a:r>
              <a:rPr lang="pl-PL" dirty="0" err="1"/>
              <a:t>p.l</a:t>
            </a:r>
            <a:r>
              <a:rPr lang="pl-PL" dirty="0"/>
              <a:t>. wypowiada się w pierwszej osobie, mówi o swoich uczuciach, jest to </a:t>
            </a:r>
            <a:r>
              <a:rPr lang="pl-PL" b="1" dirty="0"/>
              <a:t>liryka bezpośrednia</a:t>
            </a:r>
            <a:r>
              <a:rPr lang="pl-PL" dirty="0"/>
              <a:t>; gdy </a:t>
            </a:r>
            <a:r>
              <a:rPr lang="pl-PL" dirty="0" err="1"/>
              <a:t>p.l</a:t>
            </a:r>
            <a:r>
              <a:rPr lang="pl-PL" dirty="0"/>
              <a:t>. chowa się za opis, relacjonuje coś, to </a:t>
            </a:r>
            <a:r>
              <a:rPr lang="pl-PL" b="1" dirty="0"/>
              <a:t>liryka pośrednia</a:t>
            </a:r>
            <a:r>
              <a:rPr lang="pl-PL" dirty="0"/>
              <a:t>. </a:t>
            </a:r>
          </a:p>
          <a:p>
            <a:pPr marL="0" indent="0">
              <a:buNone/>
            </a:pPr>
            <a:r>
              <a:rPr lang="pl-PL" dirty="0" err="1"/>
              <a:t>P.l</a:t>
            </a:r>
            <a:r>
              <a:rPr lang="pl-PL" dirty="0"/>
              <a:t>. może mieć cechy autora, ale może również przedmiotu (</a:t>
            </a:r>
            <a:r>
              <a:rPr lang="pl-PL" b="1" dirty="0"/>
              <a:t>liryka maski</a:t>
            </a:r>
            <a:r>
              <a:rPr lang="pl-PL" dirty="0"/>
              <a:t>) oraz innej postaci (</a:t>
            </a:r>
            <a:r>
              <a:rPr lang="pl-PL" b="1" dirty="0"/>
              <a:t>liryka roli</a:t>
            </a:r>
            <a:r>
              <a:rPr lang="pl-PL" dirty="0"/>
              <a:t>).</a:t>
            </a:r>
          </a:p>
        </p:txBody>
      </p:sp>
    </p:spTree>
    <p:extLst>
      <p:ext uri="{BB962C8B-B14F-4D97-AF65-F5344CB8AC3E}">
        <p14:creationId xmlns:p14="http://schemas.microsoft.com/office/powerpoint/2010/main" val="1776034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lirycznego</a:t>
            </a:r>
          </a:p>
        </p:txBody>
      </p:sp>
      <p:sp>
        <p:nvSpPr>
          <p:cNvPr id="3" name="Symbol zastępczy zawartości 2"/>
          <p:cNvSpPr>
            <a:spLocks noGrp="1"/>
          </p:cNvSpPr>
          <p:nvPr>
            <p:ph idx="1"/>
          </p:nvPr>
        </p:nvSpPr>
        <p:spPr/>
        <p:txBody>
          <a:bodyPr/>
          <a:lstStyle/>
          <a:p>
            <a:pPr marL="514350" indent="-514350">
              <a:buAutoNum type="arabicPeriod"/>
            </a:pPr>
            <a:r>
              <a:rPr lang="pl-PL" dirty="0">
                <a:solidFill>
                  <a:srgbClr val="FF0000"/>
                </a:solidFill>
              </a:rPr>
              <a:t>Określenie motywu głównego wiersza</a:t>
            </a:r>
            <a:r>
              <a:rPr lang="pl-PL" dirty="0"/>
              <a:t>: jaki temat podejmuje wiersz? Czy jest to wyraz uczuć (jakich)? Czy jest to refleksja (jaka)? Czy jest to opis (czego i w jakim celu)? Czy utwór można podzielić na mniejsze całości? Jeśli tak, to jakie tematy w nich dominują?</a:t>
            </a:r>
          </a:p>
          <a:p>
            <a:pPr marL="514350" indent="-514350">
              <a:buAutoNum type="arabicPeriod"/>
            </a:pPr>
            <a:r>
              <a:rPr lang="pl-PL" dirty="0">
                <a:solidFill>
                  <a:srgbClr val="FF0000"/>
                </a:solidFill>
              </a:rPr>
              <a:t>Podanie kontekstu</a:t>
            </a:r>
            <a:r>
              <a:rPr lang="pl-PL" dirty="0"/>
              <a:t>: jakie były inspiracje do napisania tego wiersza? Czy wiąże się z konkretna sytuacją historyczną? Czy nawiązuje do  jakiegoś konkretnego utworu, stylu, epoki? Jeśli tak, to jaki charakter ma to nawiązanie? Czy są to nawiązania jawne, czy aluzje? Jaki jest stosunek mówiącego do tych nawiązań?</a:t>
            </a:r>
          </a:p>
          <a:p>
            <a:pPr marL="514350" indent="-514350">
              <a:buAutoNum type="arabicPeriod"/>
            </a:pPr>
            <a:endParaRPr lang="pl-PL" dirty="0"/>
          </a:p>
        </p:txBody>
      </p:sp>
    </p:spTree>
    <p:extLst>
      <p:ext uri="{BB962C8B-B14F-4D97-AF65-F5344CB8AC3E}">
        <p14:creationId xmlns:p14="http://schemas.microsoft.com/office/powerpoint/2010/main" val="201785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lirycznego</a:t>
            </a:r>
          </a:p>
        </p:txBody>
      </p:sp>
      <p:sp>
        <p:nvSpPr>
          <p:cNvPr id="3" name="Symbol zastępczy zawartości 2"/>
          <p:cNvSpPr>
            <a:spLocks noGrp="1"/>
          </p:cNvSpPr>
          <p:nvPr>
            <p:ph idx="1"/>
          </p:nvPr>
        </p:nvSpPr>
        <p:spPr/>
        <p:txBody>
          <a:bodyPr vert="horz" lIns="91440" tIns="45720" rIns="91440" bIns="45720" rtlCol="0" anchor="t">
            <a:normAutofit/>
          </a:bodyPr>
          <a:lstStyle/>
          <a:p>
            <a:pPr marL="0" indent="0">
              <a:buNone/>
            </a:pPr>
            <a:r>
              <a:rPr lang="pl-PL" dirty="0"/>
              <a:t>3. </a:t>
            </a:r>
            <a:r>
              <a:rPr lang="pl-PL" dirty="0">
                <a:solidFill>
                  <a:srgbClr val="FF0000"/>
                </a:solidFill>
              </a:rPr>
              <a:t>Określenie osoby mówiącej w wierszu</a:t>
            </a:r>
            <a:r>
              <a:rPr lang="pl-PL" dirty="0"/>
              <a:t>: kto mówi w wierszu? Czy jest to jedna osoba? Do kogo mówi? Jakie cechy ujawnia osoba mówiąca? Czy jest to konkretna osoba, czy tylko abstrakcyjny głos? Czy ma cechy autora, czy jest maską?</a:t>
            </a:r>
          </a:p>
          <a:p>
            <a:pPr marL="0" indent="0">
              <a:buNone/>
            </a:pPr>
            <a:r>
              <a:rPr lang="pl-PL" dirty="0"/>
              <a:t>4. </a:t>
            </a:r>
            <a:r>
              <a:rPr lang="pl-PL" dirty="0">
                <a:solidFill>
                  <a:srgbClr val="FF0000"/>
                </a:solidFill>
              </a:rPr>
              <a:t>Określenie roli tytułu</a:t>
            </a:r>
            <a:r>
              <a:rPr lang="pl-PL" dirty="0"/>
              <a:t>: czy tytuł zawiera jakąś podpowiedź? Określa gatunek utworu? Wskazuje adresata? Ujawnia główny motyw? Nazywa wydarzenie? Odwołuje się do jakiegoś utworu?</a:t>
            </a:r>
          </a:p>
          <a:p>
            <a:pPr marL="0" indent="0">
              <a:buNone/>
            </a:pPr>
            <a:r>
              <a:rPr lang="pl-PL" dirty="0"/>
              <a:t>5. </a:t>
            </a:r>
            <a:r>
              <a:rPr lang="pl-PL" dirty="0">
                <a:solidFill>
                  <a:srgbClr val="FF0000"/>
                </a:solidFill>
              </a:rPr>
              <a:t>Rozpoznanie gatunku</a:t>
            </a:r>
            <a:r>
              <a:rPr lang="pl-PL" dirty="0"/>
              <a:t>: jaki gatunek liryczny reprezentuje omawiany utwór? Czy wybrana forma jest funkcjonalna wobec tematu?</a:t>
            </a:r>
          </a:p>
          <a:p>
            <a:pPr marL="0" indent="0">
              <a:buNone/>
            </a:pPr>
            <a:endParaRPr lang="pl-PL" dirty="0"/>
          </a:p>
        </p:txBody>
      </p:sp>
    </p:spTree>
    <p:extLst>
      <p:ext uri="{BB962C8B-B14F-4D97-AF65-F5344CB8AC3E}">
        <p14:creationId xmlns:p14="http://schemas.microsoft.com/office/powerpoint/2010/main" val="14203738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lirycznego</a:t>
            </a:r>
          </a:p>
        </p:txBody>
      </p:sp>
      <p:sp>
        <p:nvSpPr>
          <p:cNvPr id="3" name="Symbol zastępczy zawartości 2"/>
          <p:cNvSpPr>
            <a:spLocks noGrp="1"/>
          </p:cNvSpPr>
          <p:nvPr>
            <p:ph idx="1"/>
          </p:nvPr>
        </p:nvSpPr>
        <p:spPr/>
        <p:txBody>
          <a:bodyPr/>
          <a:lstStyle/>
          <a:p>
            <a:pPr marL="0" indent="0">
              <a:buNone/>
            </a:pPr>
            <a:r>
              <a:rPr lang="pl-PL" dirty="0"/>
              <a:t>6. </a:t>
            </a:r>
            <a:r>
              <a:rPr lang="pl-PL" dirty="0">
                <a:solidFill>
                  <a:srgbClr val="FF0000"/>
                </a:solidFill>
              </a:rPr>
              <a:t>Omówienie środków stylistycznych</a:t>
            </a:r>
            <a:r>
              <a:rPr lang="pl-PL" dirty="0"/>
              <a:t>: jakim językiem posługuje się osoba mówiąca? Czy jest to język naturalny czy stylizowany? Czy jest to język obfitujący w środki stylistyczne (jakie)? Czy to jest język zbliżony do mowy potocznej? Jakie elementy języka na to wskazują? Jaki jest dobór słownictwa (emocjonalne, pochodzące z gwar, grup środowiskowych, zawodowych, regionalizmy, archaizmy, wulgaryzmy)? </a:t>
            </a:r>
          </a:p>
          <a:p>
            <a:pPr marL="0" indent="0">
              <a:buNone/>
            </a:pPr>
            <a:endParaRPr lang="pl-PL" dirty="0"/>
          </a:p>
          <a:p>
            <a:pPr marL="0" indent="0">
              <a:buNone/>
            </a:pPr>
            <a:r>
              <a:rPr lang="pl-PL" dirty="0">
                <a:solidFill>
                  <a:srgbClr val="FF0000"/>
                </a:solidFill>
              </a:rPr>
              <a:t>JAKI JEST CEL UŻYCIA TYCH ŚRODKÓW STYLISTYCZNYCH?</a:t>
            </a:r>
          </a:p>
        </p:txBody>
      </p:sp>
    </p:spTree>
    <p:extLst>
      <p:ext uri="{BB962C8B-B14F-4D97-AF65-F5344CB8AC3E}">
        <p14:creationId xmlns:p14="http://schemas.microsoft.com/office/powerpoint/2010/main" val="19046242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a:t>
            </a:r>
          </a:p>
        </p:txBody>
      </p:sp>
      <p:sp>
        <p:nvSpPr>
          <p:cNvPr id="3" name="Symbol zastępczy zawartości 2"/>
          <p:cNvSpPr>
            <a:spLocks noGrp="1"/>
          </p:cNvSpPr>
          <p:nvPr>
            <p:ph idx="1"/>
          </p:nvPr>
        </p:nvSpPr>
        <p:spPr/>
        <p:txBody>
          <a:bodyPr/>
          <a:lstStyle/>
          <a:p>
            <a:pPr marL="514350" indent="-514350">
              <a:buAutoNum type="arabicPeriod"/>
            </a:pPr>
            <a:r>
              <a:rPr lang="pl-PL" dirty="0">
                <a:solidFill>
                  <a:srgbClr val="00B0F0"/>
                </a:solidFill>
              </a:rPr>
              <a:t>Akcja</a:t>
            </a:r>
            <a:r>
              <a:rPr lang="pl-PL" dirty="0"/>
              <a:t>: układ zdarzeń przedstawionych w utworze, które zaistniały dzięki działaniom bohatera i wpłynęły na jego losy. Zdarzenia są połączone związkiem przyczynowo – skutkowym i następstwem chronologicznym. </a:t>
            </a:r>
          </a:p>
          <a:p>
            <a:pPr marL="514350" indent="-514350">
              <a:buAutoNum type="arabicPeriod"/>
            </a:pPr>
            <a:r>
              <a:rPr lang="pl-PL" dirty="0">
                <a:solidFill>
                  <a:srgbClr val="00B0F0"/>
                </a:solidFill>
              </a:rPr>
              <a:t>Fabuła</a:t>
            </a:r>
            <a:r>
              <a:rPr lang="pl-PL" dirty="0"/>
              <a:t>: wszystkie watki występujące w utworze, ich układ i sposób powiązania. Fabuła jest źródłem wiedzy o świecie przedstawionym i bohaterach. </a:t>
            </a:r>
          </a:p>
        </p:txBody>
      </p:sp>
    </p:spTree>
    <p:extLst>
      <p:ext uri="{BB962C8B-B14F-4D97-AF65-F5344CB8AC3E}">
        <p14:creationId xmlns:p14="http://schemas.microsoft.com/office/powerpoint/2010/main" val="7039802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		</a:t>
            </a:r>
          </a:p>
        </p:txBody>
      </p:sp>
      <p:sp>
        <p:nvSpPr>
          <p:cNvPr id="3" name="Symbol zastępczy zawartości 2"/>
          <p:cNvSpPr>
            <a:spLocks noGrp="1"/>
          </p:cNvSpPr>
          <p:nvPr>
            <p:ph idx="1"/>
          </p:nvPr>
        </p:nvSpPr>
        <p:spPr/>
        <p:txBody>
          <a:bodyPr/>
          <a:lstStyle/>
          <a:p>
            <a:pPr marL="0" indent="0">
              <a:buNone/>
            </a:pPr>
            <a:r>
              <a:rPr lang="pl-PL" dirty="0"/>
              <a:t>3. </a:t>
            </a:r>
            <a:r>
              <a:rPr lang="pl-PL" dirty="0">
                <a:solidFill>
                  <a:srgbClr val="00B0F0"/>
                </a:solidFill>
              </a:rPr>
              <a:t>Bohater</a:t>
            </a:r>
            <a:r>
              <a:rPr lang="pl-PL" dirty="0"/>
              <a:t>: fikcyjna postać żyjąca w świecie przedstawionym.</a:t>
            </a:r>
          </a:p>
          <a:p>
            <a:pPr marL="0" indent="0">
              <a:buNone/>
            </a:pPr>
            <a:r>
              <a:rPr lang="pl-PL" dirty="0"/>
              <a:t>AKTYWNY – PASYWNY</a:t>
            </a:r>
          </a:p>
          <a:p>
            <a:pPr marL="0" indent="0">
              <a:buNone/>
            </a:pPr>
            <a:r>
              <a:rPr lang="pl-PL" dirty="0"/>
              <a:t>GŁÓWNY – DRUGOPLANOWY – EPIZODYCZNY</a:t>
            </a:r>
          </a:p>
          <a:p>
            <a:pPr marL="0" indent="0">
              <a:buNone/>
            </a:pPr>
            <a:r>
              <a:rPr lang="pl-PL" dirty="0"/>
              <a:t>TYTUŁOWY</a:t>
            </a:r>
          </a:p>
          <a:p>
            <a:pPr marL="0" indent="0">
              <a:buNone/>
            </a:pPr>
            <a:r>
              <a:rPr lang="pl-PL" dirty="0"/>
              <a:t>ZBIOROWY</a:t>
            </a:r>
          </a:p>
          <a:p>
            <a:pPr marL="0" indent="0">
              <a:buNone/>
            </a:pPr>
            <a:r>
              <a:rPr lang="pl-PL" dirty="0"/>
              <a:t>POZYTYWNY – NEGATYWNY</a:t>
            </a:r>
          </a:p>
          <a:p>
            <a:pPr marL="0" indent="0">
              <a:buNone/>
            </a:pPr>
            <a:r>
              <a:rPr lang="pl-PL" dirty="0"/>
              <a:t>STATYCZNY - DYNAMICZNY</a:t>
            </a:r>
          </a:p>
        </p:txBody>
      </p:sp>
    </p:spTree>
    <p:extLst>
      <p:ext uri="{BB962C8B-B14F-4D97-AF65-F5344CB8AC3E}">
        <p14:creationId xmlns:p14="http://schemas.microsoft.com/office/powerpoint/2010/main" val="4233594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	</a:t>
            </a:r>
          </a:p>
        </p:txBody>
      </p:sp>
      <p:sp>
        <p:nvSpPr>
          <p:cNvPr id="3" name="Symbol zastępczy zawartości 2"/>
          <p:cNvSpPr>
            <a:spLocks noGrp="1"/>
          </p:cNvSpPr>
          <p:nvPr>
            <p:ph idx="1"/>
          </p:nvPr>
        </p:nvSpPr>
        <p:spPr/>
        <p:txBody>
          <a:bodyPr/>
          <a:lstStyle/>
          <a:p>
            <a:pPr marL="0" indent="0">
              <a:buNone/>
            </a:pPr>
            <a:r>
              <a:rPr lang="pl-PL" dirty="0"/>
              <a:t>4. </a:t>
            </a:r>
            <a:r>
              <a:rPr lang="pl-PL" dirty="0">
                <a:solidFill>
                  <a:srgbClr val="00B0F0"/>
                </a:solidFill>
              </a:rPr>
              <a:t>Kompozycja otwarta i zamknięta</a:t>
            </a:r>
            <a:r>
              <a:rPr lang="pl-PL" dirty="0"/>
              <a:t>: sposób, w jaki powiązane </a:t>
            </a:r>
            <a:r>
              <a:rPr lang="pl-PL" dirty="0" err="1"/>
              <a:t>sa</a:t>
            </a:r>
            <a:r>
              <a:rPr lang="pl-PL" dirty="0"/>
              <a:t> elementy dzieła. Otwarta – nieprzestrzegająca rygorów chronologicznych, polegająca na łączeniu elementów luźno powiązanych, wprowadzająca dygresja; zamknięta – wyraźnie zaznaczony koniec i początek, wątki fabularne wynikają z siebie, przestrzegany jest związek przyczynowo – skutkowy.</a:t>
            </a:r>
          </a:p>
          <a:p>
            <a:pPr marL="0" indent="0">
              <a:buNone/>
            </a:pPr>
            <a:r>
              <a:rPr lang="pl-PL" dirty="0"/>
              <a:t>5. </a:t>
            </a:r>
            <a:r>
              <a:rPr lang="pl-PL" dirty="0">
                <a:solidFill>
                  <a:srgbClr val="00B0F0"/>
                </a:solidFill>
              </a:rPr>
              <a:t>Świat przedstawiony</a:t>
            </a:r>
            <a:r>
              <a:rPr lang="pl-PL" dirty="0"/>
              <a:t>: fikcyjna rzeczywistość występująca w dziele literackim. Może mieć charakter realistyczny lub fantastyczny.</a:t>
            </a:r>
          </a:p>
        </p:txBody>
      </p:sp>
    </p:spTree>
    <p:extLst>
      <p:ext uri="{BB962C8B-B14F-4D97-AF65-F5344CB8AC3E}">
        <p14:creationId xmlns:p14="http://schemas.microsoft.com/office/powerpoint/2010/main" val="31806968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Analiza tekstu epickiego	</a:t>
            </a:r>
          </a:p>
        </p:txBody>
      </p:sp>
      <p:sp>
        <p:nvSpPr>
          <p:cNvPr id="3" name="Symbol zastępczy zawartości 2"/>
          <p:cNvSpPr>
            <a:spLocks noGrp="1"/>
          </p:cNvSpPr>
          <p:nvPr>
            <p:ph idx="1"/>
          </p:nvPr>
        </p:nvSpPr>
        <p:spPr/>
        <p:txBody>
          <a:bodyPr/>
          <a:lstStyle/>
          <a:p>
            <a:pPr marL="0" indent="0">
              <a:buNone/>
            </a:pPr>
            <a:r>
              <a:rPr lang="pl-PL" dirty="0"/>
              <a:t>6. </a:t>
            </a:r>
            <a:r>
              <a:rPr lang="pl-PL" dirty="0">
                <a:solidFill>
                  <a:srgbClr val="00B0F0"/>
                </a:solidFill>
              </a:rPr>
              <a:t>Narrator</a:t>
            </a:r>
            <a:r>
              <a:rPr lang="pl-PL" dirty="0"/>
              <a:t>: osoba mówiąca w tekście, może należeć do świata przedstawionego lub istnieć poza nim. </a:t>
            </a:r>
          </a:p>
          <a:p>
            <a:pPr marL="0" indent="0">
              <a:buNone/>
            </a:pPr>
            <a:r>
              <a:rPr lang="pl-PL" dirty="0"/>
              <a:t>PIERWSZOOSOBOWY – TRZECIOOSOBOWY</a:t>
            </a:r>
          </a:p>
          <a:p>
            <a:pPr marL="0" indent="0">
              <a:buNone/>
            </a:pPr>
            <a:r>
              <a:rPr lang="pl-PL" dirty="0"/>
              <a:t>SUBIEKTYWNY – OBIEKTYWNY</a:t>
            </a:r>
          </a:p>
          <a:p>
            <a:pPr marL="0" indent="0">
              <a:buNone/>
            </a:pPr>
            <a:r>
              <a:rPr lang="pl-PL" dirty="0"/>
              <a:t>WSZECHWIEDZĄCY</a:t>
            </a:r>
          </a:p>
          <a:p>
            <a:pPr marL="0" indent="0">
              <a:buNone/>
            </a:pPr>
            <a:r>
              <a:rPr lang="pl-PL" dirty="0"/>
              <a:t>MOWA NIEZALEŻNA – ZALEŻNA – POZORNIE ZALEŻNA</a:t>
            </a:r>
          </a:p>
        </p:txBody>
      </p:sp>
    </p:spTree>
    <p:extLst>
      <p:ext uri="{BB962C8B-B14F-4D97-AF65-F5344CB8AC3E}">
        <p14:creationId xmlns:p14="http://schemas.microsoft.com/office/powerpoint/2010/main" val="475828941"/>
      </p:ext>
    </p:extLst>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Pakiet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314</TotalTime>
  <Words>1341</Words>
  <Application>Microsoft Office PowerPoint</Application>
  <PresentationFormat>Panoramiczny</PresentationFormat>
  <Paragraphs>84</Paragraphs>
  <Slides>18</Slides>
  <Notes>0</Notes>
  <HiddenSlides>0</HiddenSlides>
  <MMClips>0</MMClips>
  <ScaleCrop>false</ScaleCrop>
  <HeadingPairs>
    <vt:vector size="4" baseType="variant">
      <vt:variant>
        <vt:lpstr>Motyw</vt:lpstr>
      </vt:variant>
      <vt:variant>
        <vt:i4>1</vt:i4>
      </vt:variant>
      <vt:variant>
        <vt:lpstr>Tytuły slajdów</vt:lpstr>
      </vt:variant>
      <vt:variant>
        <vt:i4>18</vt:i4>
      </vt:variant>
    </vt:vector>
  </HeadingPairs>
  <TitlesOfParts>
    <vt:vector size="19" baseType="lpstr">
      <vt:lpstr>Motyw pakietu Office</vt:lpstr>
      <vt:lpstr>Lekcja XX</vt:lpstr>
      <vt:lpstr>Analiza tekstu lirycznego</vt:lpstr>
      <vt:lpstr>Analiza tekstu lirycznego</vt:lpstr>
      <vt:lpstr>Analiza tekstu lirycznego</vt:lpstr>
      <vt:lpstr>Analiza tekstu lirycznego</vt:lpstr>
      <vt:lpstr>Analiza tekstu epickiego</vt:lpstr>
      <vt:lpstr>Analiza tekstu epickiego  </vt:lpstr>
      <vt:lpstr>Analiza tekstu epickiego </vt:lpstr>
      <vt:lpstr>Analiza tekstu epickiego </vt:lpstr>
      <vt:lpstr>Analiza tekstu epickiego</vt:lpstr>
      <vt:lpstr>Analiza tekstu epickiego</vt:lpstr>
      <vt:lpstr>Analiza tekstu epickiego </vt:lpstr>
      <vt:lpstr>Analiza tekstu dramatycznego</vt:lpstr>
      <vt:lpstr>Analiza tekstu dramatycznego </vt:lpstr>
      <vt:lpstr>Rodzaje kontekstów</vt:lpstr>
      <vt:lpstr>Rodzaje kontekstów</vt:lpstr>
      <vt:lpstr>Słowa - klucze</vt:lpstr>
      <vt:lpstr>Alegoria a symbol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Lekcja XX</dc:title>
  <dc:creator>Magdalena Fijarczyk</dc:creator>
  <cp:lastModifiedBy>Magdalena Fijarczyk</cp:lastModifiedBy>
  <cp:revision>27</cp:revision>
  <dcterms:created xsi:type="dcterms:W3CDTF">2015-04-26T08:34:00Z</dcterms:created>
  <dcterms:modified xsi:type="dcterms:W3CDTF">2018-04-28T06:56:26Z</dcterms:modified>
</cp:coreProperties>
</file>