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1" d="100"/>
          <a:sy n="71" d="100"/>
        </p:scale>
        <p:origin x="48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9E08D43D-C871-48D9-88DA-F5CD8F0F32AD}" type="datetimeFigureOut">
              <a:rPr lang="pl-PL" smtClean="0"/>
              <a:t>2015-04-20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2770428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08D43D-C871-48D9-88DA-F5CD8F0F32AD}" type="datetimeFigureOut">
              <a:rPr lang="pl-PL" smtClean="0"/>
              <a:t>2015-04-20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26781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08D43D-C871-48D9-88DA-F5CD8F0F32AD}" type="datetimeFigureOut">
              <a:rPr lang="pl-PL" smtClean="0"/>
              <a:t>2015-04-20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3815921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08D43D-C871-48D9-88DA-F5CD8F0F32AD}" type="datetimeFigureOut">
              <a:rPr lang="pl-PL" smtClean="0"/>
              <a:t>2015-04-20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274356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9E08D43D-C871-48D9-88DA-F5CD8F0F32AD}" type="datetimeFigureOut">
              <a:rPr lang="pl-PL" smtClean="0"/>
              <a:t>2015-04-20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186777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9E08D43D-C871-48D9-88DA-F5CD8F0F32AD}" type="datetimeFigureOut">
              <a:rPr lang="pl-PL" smtClean="0"/>
              <a:t>2015-04-20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413757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9E08D43D-C871-48D9-88DA-F5CD8F0F32AD}" type="datetimeFigureOut">
              <a:rPr lang="pl-PL" smtClean="0"/>
              <a:t>2015-04-20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316371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9E08D43D-C871-48D9-88DA-F5CD8F0F32AD}" type="datetimeFigureOut">
              <a:rPr lang="pl-PL" smtClean="0"/>
              <a:t>2015-04-20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23920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E08D43D-C871-48D9-88DA-F5CD8F0F32AD}" type="datetimeFigureOut">
              <a:rPr lang="pl-PL" smtClean="0"/>
              <a:t>2015-04-20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402451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08D43D-C871-48D9-88DA-F5CD8F0F32AD}" type="datetimeFigureOut">
              <a:rPr lang="pl-PL" smtClean="0"/>
              <a:t>2015-04-20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3809249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08D43D-C871-48D9-88DA-F5CD8F0F32AD}" type="datetimeFigureOut">
              <a:rPr lang="pl-PL" smtClean="0"/>
              <a:t>2015-04-20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D5BA378-C2BC-405F-8FA0-104B753EF517}" type="slidenum">
              <a:rPr lang="pl-PL" smtClean="0"/>
              <a:t>‹#›</a:t>
            </a:fld>
            <a:endParaRPr lang="pl-PL"/>
          </a:p>
        </p:txBody>
      </p:sp>
    </p:spTree>
    <p:extLst>
      <p:ext uri="{BB962C8B-B14F-4D97-AF65-F5344CB8AC3E}">
        <p14:creationId xmlns:p14="http://schemas.microsoft.com/office/powerpoint/2010/main" val="418255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8D43D-C871-48D9-88DA-F5CD8F0F32AD}" type="datetimeFigureOut">
              <a:rPr lang="pl-PL" smtClean="0"/>
              <a:t>2015-04-20</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BA378-C2BC-405F-8FA0-104B753EF517}" type="slidenum">
              <a:rPr lang="pl-PL" smtClean="0"/>
              <a:t>‹#›</a:t>
            </a:fld>
            <a:endParaRPr lang="pl-PL"/>
          </a:p>
        </p:txBody>
      </p:sp>
    </p:spTree>
    <p:extLst>
      <p:ext uri="{BB962C8B-B14F-4D97-AF65-F5344CB8AC3E}">
        <p14:creationId xmlns:p14="http://schemas.microsoft.com/office/powerpoint/2010/main" val="4136393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Interpretacja</a:t>
            </a:r>
            <a:endParaRPr lang="pl-PL" dirty="0"/>
          </a:p>
        </p:txBody>
      </p:sp>
      <p:sp>
        <p:nvSpPr>
          <p:cNvPr id="3" name="Podtytuł 2"/>
          <p:cNvSpPr>
            <a:spLocks noGrp="1"/>
          </p:cNvSpPr>
          <p:nvPr>
            <p:ph type="subTitle" idx="1"/>
          </p:nvPr>
        </p:nvSpPr>
        <p:spPr/>
        <p:txBody>
          <a:bodyPr/>
          <a:lstStyle/>
          <a:p>
            <a:r>
              <a:rPr lang="pl-PL" dirty="0" smtClean="0"/>
              <a:t>Wg wskazówek CKE</a:t>
            </a:r>
            <a:endParaRPr lang="pl-PL" dirty="0"/>
          </a:p>
        </p:txBody>
      </p:sp>
    </p:spTree>
    <p:extLst>
      <p:ext uri="{BB962C8B-B14F-4D97-AF65-F5344CB8AC3E}">
        <p14:creationId xmlns:p14="http://schemas.microsoft.com/office/powerpoint/2010/main" val="2867556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solidFill>
                  <a:srgbClr val="FF0000"/>
                </a:solidFill>
              </a:rPr>
              <a:t>7. Interpretacja interpretacji.</a:t>
            </a:r>
          </a:p>
          <a:p>
            <a:pPr marL="0" indent="0">
              <a:buNone/>
            </a:pPr>
            <a:r>
              <a:rPr lang="pl-PL" dirty="0" smtClean="0"/>
              <a:t>Zweryfikowane odczytanie tekstu wiele mówi o nas samych – interpretatorach. Co nami kierowało w spontanicznej lekturze? Jakie emocje zostały w niej uruchomione? Co spowodowało, że dostrzegliśmy w dziele coś, czego w nim nie było (lub czego nie dostrzegliśmy w toku bliższej analizy)? Dlaczego nie dostrzegliśmy czegoś innego? Jak wiele sami włożyliśmy w odbierany tekst? Co spowodowało, że utwór nas poruszył, znudził lub oburzył? Do jakiego naszego doświadczenia odwołaliśmy się w jego lekturze? Jakie mieliśmy wobec niego oczekiwania? </a:t>
            </a:r>
            <a:r>
              <a:rPr lang="pl-PL" b="1" dirty="0" smtClean="0"/>
              <a:t>Czytanie tekstu jest równocześnie czytaniem samych siebie.</a:t>
            </a:r>
            <a:endParaRPr lang="pl-PL" b="1" dirty="0"/>
          </a:p>
        </p:txBody>
      </p:sp>
    </p:spTree>
    <p:extLst>
      <p:ext uri="{BB962C8B-B14F-4D97-AF65-F5344CB8AC3E}">
        <p14:creationId xmlns:p14="http://schemas.microsoft.com/office/powerpoint/2010/main" val="3238411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8. Otwarcie na inne interpretacje.</a:t>
            </a:r>
          </a:p>
          <a:p>
            <a:pPr marL="0" indent="0">
              <a:buNone/>
            </a:pPr>
            <a:r>
              <a:rPr lang="pl-PL" dirty="0" smtClean="0"/>
              <a:t>Interpretacja, nawet jeśli została uprawomocniona, nie jest jedyną możliwą. </a:t>
            </a:r>
            <a:r>
              <a:rPr lang="pl-PL" b="1" dirty="0" smtClean="0"/>
              <a:t>Czytelnik zawsze powinien być gotów na przyjęcie odmiennego odczytania tekstu. Przestrzeń interpretacji ma być przestrzenią dialogu – między tekstem i odbiorcą, ale też między różnymi odbiorcami.</a:t>
            </a:r>
            <a:r>
              <a:rPr lang="pl-PL" dirty="0" smtClean="0"/>
              <a:t> Otwarcie na różne interpretacje jest otwarciem na inność, różnorodność, odmienność doświadczeń i sposobu myślenia.</a:t>
            </a:r>
            <a:endParaRPr lang="pl-PL" dirty="0"/>
          </a:p>
        </p:txBody>
      </p:sp>
    </p:spTree>
    <p:extLst>
      <p:ext uri="{BB962C8B-B14F-4D97-AF65-F5344CB8AC3E}">
        <p14:creationId xmlns:p14="http://schemas.microsoft.com/office/powerpoint/2010/main" val="1475524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9. Gotowość do reinterpretacji znanego tekstu.</a:t>
            </a:r>
          </a:p>
          <a:p>
            <a:pPr marL="0" indent="0">
              <a:buNone/>
            </a:pPr>
            <a:r>
              <a:rPr lang="pl-PL" dirty="0" smtClean="0"/>
              <a:t>Spotkanie z innym interpretatorem powoduje, że następuje konfrontacja odczytania tekstu. Konsekwencją może być jego reinterpretacja – gdy odmienna propozycja okaże się bardziej przekonująca. Reinterpretacja może nastąpić też wówczas, gdy sami zweryfikujemy własne wstępne odczytanie lub gdy podejmujemy wysiłek interpretacyjny po jakimś czasie, wskutek nowego doświadczenia życiowego lub lekturowego.</a:t>
            </a:r>
            <a:endParaRPr lang="pl-PL" dirty="0"/>
          </a:p>
        </p:txBody>
      </p:sp>
    </p:spTree>
    <p:extLst>
      <p:ext uri="{BB962C8B-B14F-4D97-AF65-F5344CB8AC3E}">
        <p14:creationId xmlns:p14="http://schemas.microsoft.com/office/powerpoint/2010/main" val="2528559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10. Interpretacja nigdy nie jest zakończona.</a:t>
            </a:r>
          </a:p>
          <a:p>
            <a:pPr marL="0" indent="0">
              <a:buNone/>
            </a:pPr>
            <a:r>
              <a:rPr lang="pl-PL" dirty="0" smtClean="0"/>
              <a:t>Interpretacja dzieła nigdy się nie kończy. Zawsze jest jedną z możliwych i jest tylko propozycją, którą trzeba uprawomocnić. </a:t>
            </a:r>
            <a:r>
              <a:rPr lang="pl-PL" b="1" dirty="0" smtClean="0"/>
              <a:t>Jest dobra i zasadna, gdy pozostaje zakorzeniona w tekście</a:t>
            </a:r>
            <a:r>
              <a:rPr lang="pl-PL" dirty="0" smtClean="0"/>
              <a:t>, a zarazem gdy wnosi coś ciekawego i twórczego do odbioru utworu.</a:t>
            </a:r>
            <a:endParaRPr lang="pl-PL" dirty="0"/>
          </a:p>
        </p:txBody>
      </p:sp>
    </p:spTree>
    <p:extLst>
      <p:ext uri="{BB962C8B-B14F-4D97-AF65-F5344CB8AC3E}">
        <p14:creationId xmlns:p14="http://schemas.microsoft.com/office/powerpoint/2010/main" val="1207490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00B050"/>
                </a:solidFill>
              </a:rPr>
              <a:t>INTERPRETACJA ROZPIĘTA JEST </a:t>
            </a:r>
            <a:br>
              <a:rPr lang="pl-PL" dirty="0" smtClean="0">
                <a:solidFill>
                  <a:srgbClr val="00B050"/>
                </a:solidFill>
              </a:rPr>
            </a:br>
            <a:r>
              <a:rPr lang="pl-PL" dirty="0" smtClean="0">
                <a:solidFill>
                  <a:srgbClr val="00B050"/>
                </a:solidFill>
              </a:rPr>
              <a:t>MIĘDZY BIEGUNAMI INWENCJI I DYSCYPLINY</a:t>
            </a:r>
            <a:endParaRPr lang="pl-PL" dirty="0">
              <a:solidFill>
                <a:srgbClr val="00B050"/>
              </a:solidFill>
            </a:endParaRPr>
          </a:p>
        </p:txBody>
      </p:sp>
      <p:sp>
        <p:nvSpPr>
          <p:cNvPr id="3" name="Symbol zastępczy zawartości 2"/>
          <p:cNvSpPr>
            <a:spLocks noGrp="1"/>
          </p:cNvSpPr>
          <p:nvPr>
            <p:ph idx="1"/>
          </p:nvPr>
        </p:nvSpPr>
        <p:spPr/>
        <p:txBody>
          <a:bodyPr/>
          <a:lstStyle/>
          <a:p>
            <a:pPr marL="0" indent="0">
              <a:buNone/>
            </a:pPr>
            <a:r>
              <a:rPr lang="pl-PL" dirty="0" smtClean="0">
                <a:solidFill>
                  <a:srgbClr val="00B0F0"/>
                </a:solidFill>
              </a:rPr>
              <a:t>1. Inwencja</a:t>
            </a:r>
          </a:p>
          <a:p>
            <a:pPr marL="0" indent="0">
              <a:buNone/>
            </a:pPr>
            <a:r>
              <a:rPr lang="pl-PL" dirty="0" smtClean="0"/>
              <a:t>Odbiorca dokonujący interpretacji tekstu powinien wykazać się </a:t>
            </a:r>
            <a:r>
              <a:rPr lang="pl-PL" b="1" dirty="0" smtClean="0"/>
              <a:t>samodzielnością myślenia, pomysłowością, wyobraźnią, kreatywnością</a:t>
            </a:r>
            <a:r>
              <a:rPr lang="pl-PL" dirty="0" smtClean="0"/>
              <a:t>. Są to cechy człowieka, który potrafi sprostać wyzwaniu, jakim jest nowa sytuacja intelektualna. Inwencja interpretacyjna pozwala twórczo zmierzyć się z problemem nieznanym i wymagającym niestandardowych procedur rozwiązania. Pozwala też otworzyć się na cudzą wypowiedź i wejść w owocny dialog z nadawcą komunikatu, a także na formułowanie inspirujących sądów o tekście i kwestiach, które on porusza.</a:t>
            </a:r>
            <a:endParaRPr lang="pl-PL" dirty="0"/>
          </a:p>
        </p:txBody>
      </p:sp>
    </p:spTree>
    <p:extLst>
      <p:ext uri="{BB962C8B-B14F-4D97-AF65-F5344CB8AC3E}">
        <p14:creationId xmlns:p14="http://schemas.microsoft.com/office/powerpoint/2010/main" val="3572531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solidFill>
                  <a:srgbClr val="00B0F0"/>
                </a:solidFill>
              </a:rPr>
              <a:t>2. Dyscyplina</a:t>
            </a:r>
          </a:p>
          <a:p>
            <a:pPr marL="0" indent="0">
              <a:buNone/>
            </a:pPr>
            <a:r>
              <a:rPr lang="pl-PL" dirty="0" smtClean="0"/>
              <a:t>Interpretacja powinna być jednak obwarowana warunkami, dzięki którym będzie ona </a:t>
            </a:r>
            <a:r>
              <a:rPr lang="pl-PL" b="1" dirty="0" smtClean="0"/>
              <a:t>rzetelna intelektualnie</a:t>
            </a:r>
            <a:r>
              <a:rPr lang="pl-PL" dirty="0" smtClean="0"/>
              <a:t>, nie wymknie się kontroli i nie będzie dowolna. Interpretacja:</a:t>
            </a:r>
          </a:p>
          <a:p>
            <a:r>
              <a:rPr lang="pl-PL" dirty="0" smtClean="0"/>
              <a:t>musi się opierać na prawidłowym zrozumieniu dosłownego sensu tekstu;</a:t>
            </a:r>
          </a:p>
          <a:p>
            <a:r>
              <a:rPr lang="pl-PL" dirty="0" smtClean="0"/>
              <a:t>nie może być sprzeczna z informacjami zawartymi w tekście, nie może też odwoływać się do informacji, których w tekście nie ma;</a:t>
            </a:r>
          </a:p>
          <a:p>
            <a:r>
              <a:rPr lang="pl-PL" dirty="0" smtClean="0"/>
              <a:t>fragmenty (poszczególne zdania, słowa) muszą być odczytywane w kontekście całości, nie powinno się im nadawać sensów sprzecznych z logiką tekstu;</a:t>
            </a:r>
          </a:p>
          <a:p>
            <a:r>
              <a:rPr lang="pl-PL" dirty="0" smtClean="0"/>
              <a:t>powinna być oparta na rozpoznaniu konwencji gatunkowych i rządzących nimi zasad.</a:t>
            </a:r>
            <a:endParaRPr lang="pl-PL" dirty="0"/>
          </a:p>
        </p:txBody>
      </p:sp>
    </p:spTree>
    <p:extLst>
      <p:ext uri="{BB962C8B-B14F-4D97-AF65-F5344CB8AC3E}">
        <p14:creationId xmlns:p14="http://schemas.microsoft.com/office/powerpoint/2010/main" val="2252561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solidFill>
                  <a:srgbClr val="FF0000"/>
                </a:solidFill>
              </a:rPr>
              <a:t>NIEBEZPIECZEŃSTWA</a:t>
            </a:r>
            <a:r>
              <a:rPr lang="pl-PL" dirty="0" smtClean="0"/>
              <a:t/>
            </a:r>
            <a:br>
              <a:rPr lang="pl-PL" dirty="0" smtClean="0"/>
            </a:br>
            <a:endParaRPr lang="pl-PL" dirty="0"/>
          </a:p>
        </p:txBody>
      </p:sp>
      <p:sp>
        <p:nvSpPr>
          <p:cNvPr id="3" name="Symbol zastępczy zawartości 2"/>
          <p:cNvSpPr>
            <a:spLocks noGrp="1"/>
          </p:cNvSpPr>
          <p:nvPr>
            <p:ph idx="1"/>
          </p:nvPr>
        </p:nvSpPr>
        <p:spPr/>
        <p:txBody>
          <a:bodyPr/>
          <a:lstStyle/>
          <a:p>
            <a:pPr marL="0" indent="0">
              <a:buNone/>
            </a:pPr>
            <a:r>
              <a:rPr lang="pl-PL" dirty="0" smtClean="0"/>
              <a:t>1. </a:t>
            </a:r>
            <a:r>
              <a:rPr lang="pl-PL" b="1" dirty="0" smtClean="0"/>
              <a:t>Brak dyscypliny przy nadmiarze inwencji </a:t>
            </a:r>
            <a:r>
              <a:rPr lang="pl-PL" dirty="0" smtClean="0"/>
              <a:t>może skutkować interpretacją dowolną, nadinterpretacją lub tokiem myślenia oderwanego od tekstu (a więc w konsekwencji brakiem interpretacji).</a:t>
            </a:r>
          </a:p>
          <a:p>
            <a:pPr marL="0" indent="0">
              <a:buNone/>
            </a:pPr>
            <a:r>
              <a:rPr lang="pl-PL" dirty="0" smtClean="0"/>
              <a:t>2. </a:t>
            </a:r>
            <a:r>
              <a:rPr lang="pl-PL" b="1" dirty="0" smtClean="0"/>
              <a:t>Brak inwencji przy nadmiarze dyscypliny </a:t>
            </a:r>
            <a:r>
              <a:rPr lang="pl-PL" dirty="0" smtClean="0"/>
              <a:t>może skutkować interpretacją niesamodzielną, bojaźliwą, ograniczeniem się do analizy lub czerpanej z zewnątrz wiedzy o dziele (co też może oznaczać brak interpretacji)</a:t>
            </a:r>
            <a:endParaRPr lang="pl-PL" dirty="0"/>
          </a:p>
        </p:txBody>
      </p:sp>
    </p:spTree>
    <p:extLst>
      <p:ext uri="{BB962C8B-B14F-4D97-AF65-F5344CB8AC3E}">
        <p14:creationId xmlns:p14="http://schemas.microsoft.com/office/powerpoint/2010/main" val="23438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jest </a:t>
            </a:r>
            <a:r>
              <a:rPr lang="pl-PL" dirty="0" smtClean="0">
                <a:solidFill>
                  <a:srgbClr val="00B0F0"/>
                </a:solidFill>
              </a:rPr>
              <a:t>interpretacja</a:t>
            </a:r>
            <a:r>
              <a:rPr lang="pl-PL" dirty="0" smtClean="0"/>
              <a:t>?</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1. Umiejętność odczytywania w tekście sensów na różnych poziomach.</a:t>
            </a:r>
          </a:p>
          <a:p>
            <a:pPr marL="0" indent="0">
              <a:buNone/>
            </a:pPr>
            <a:r>
              <a:rPr lang="pl-PL" dirty="0" smtClean="0"/>
              <a:t>2. Umiejętność samodzielnego stawiania hipotezy interpretacyjnej.</a:t>
            </a:r>
          </a:p>
          <a:p>
            <a:pPr marL="0" indent="0">
              <a:buNone/>
            </a:pPr>
            <a:r>
              <a:rPr lang="pl-PL" dirty="0" smtClean="0"/>
              <a:t>3. Umiejętność analizowania tekstu.</a:t>
            </a:r>
          </a:p>
          <a:p>
            <a:pPr marL="0" indent="0">
              <a:buNone/>
            </a:pPr>
            <a:r>
              <a:rPr lang="pl-PL" dirty="0" smtClean="0"/>
              <a:t>4. Umiejętność weryfikowania postawionej hipotezy interpretacyjnej.</a:t>
            </a:r>
          </a:p>
          <a:p>
            <a:pPr marL="0" indent="0">
              <a:buNone/>
            </a:pPr>
            <a:r>
              <a:rPr lang="pl-PL" dirty="0" smtClean="0"/>
              <a:t>5. Umiejętność logicznego dowodzenia.</a:t>
            </a:r>
          </a:p>
          <a:p>
            <a:pPr marL="0" indent="0">
              <a:buNone/>
            </a:pPr>
            <a:r>
              <a:rPr lang="pl-PL" dirty="0" smtClean="0"/>
              <a:t>6. Umiejętność dokonywania autoanalizy siebie jako odbiorcy tekstu (opisywanie odczuć, doświadczeń itd.).</a:t>
            </a:r>
          </a:p>
          <a:p>
            <a:pPr marL="0" indent="0">
              <a:buNone/>
            </a:pPr>
            <a:r>
              <a:rPr lang="pl-PL" dirty="0" smtClean="0"/>
              <a:t>7. Umiejętność formułowania spójnej wypowiedzi ustnej i pisemnej (tekst argumentacyjny).</a:t>
            </a:r>
          </a:p>
          <a:p>
            <a:pPr marL="0" indent="0">
              <a:buNone/>
            </a:pPr>
            <a:r>
              <a:rPr lang="pl-PL" dirty="0" smtClean="0"/>
              <a:t>8. Umiejętność konfrontowania własnych koncepcji interpretacyjnych z koncepcjami innych odbiorców tekstu (otwartość intelektualna i etyczna).</a:t>
            </a:r>
            <a:endParaRPr lang="pl-PL" dirty="0"/>
          </a:p>
        </p:txBody>
      </p:sp>
    </p:spTree>
    <p:extLst>
      <p:ext uri="{BB962C8B-B14F-4D97-AF65-F5344CB8AC3E}">
        <p14:creationId xmlns:p14="http://schemas.microsoft.com/office/powerpoint/2010/main" val="418770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br>
              <a:rPr lang="pl-PL" dirty="0" smtClean="0"/>
            </a:b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solidFill>
                  <a:srgbClr val="FF0000"/>
                </a:solidFill>
              </a:rPr>
              <a:t>1. Spontaniczna reakcja.</a:t>
            </a:r>
          </a:p>
          <a:p>
            <a:pPr marL="0" indent="0">
              <a:buNone/>
            </a:pPr>
            <a:r>
              <a:rPr lang="pl-PL" dirty="0" smtClean="0"/>
              <a:t>Spotkanie z tekstem budzi rozmaite odczucia: człowiek doznaje przyjemności, coś go inspiruje, daje do myślenia, albo na odwrót – odrzuca, rodzi opór i niechęć. Najczęściej nie są one wyrażane. Warto jednak nauczyć się formułowania wypowiedzi o własnej reakcji na dzieło. </a:t>
            </a:r>
            <a:r>
              <a:rPr lang="pl-PL" b="1" dirty="0" smtClean="0"/>
              <a:t>Podobało się lub nie podobało się – ale dlaczego? Jaką myśl zrodził kontakt z tekstem? </a:t>
            </a:r>
            <a:r>
              <a:rPr lang="pl-PL" dirty="0" smtClean="0"/>
              <a:t>Zalążek interpretacji rodzi się spontanicznie podczas aktu lektury. Warto go wyrazić. Odczytanie może być mocno wyznaczone przez emocje odbiorcy, jego doświadczenie życiowe i lekturowe, przekonania, wrażliwość, uprzedzenia, oczekiwania itd. </a:t>
            </a:r>
            <a:r>
              <a:rPr lang="pl-PL" b="1" dirty="0" smtClean="0"/>
              <a:t>Weryfikacja tego pierwszego pomysłu nastąpi w toku głębszej pracy interpretacyjnej.</a:t>
            </a:r>
            <a:endParaRPr lang="pl-PL" b="1" dirty="0"/>
          </a:p>
        </p:txBody>
      </p:sp>
    </p:spTree>
    <p:extLst>
      <p:ext uri="{BB962C8B-B14F-4D97-AF65-F5344CB8AC3E}">
        <p14:creationId xmlns:p14="http://schemas.microsoft.com/office/powerpoint/2010/main" val="249957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2. Wstępne rozpoznanie.</a:t>
            </a:r>
          </a:p>
          <a:p>
            <a:pPr marL="0" indent="0">
              <a:buNone/>
            </a:pPr>
            <a:r>
              <a:rPr lang="pl-PL" dirty="0" smtClean="0"/>
              <a:t>Porządkowanie myśli na temat dzieła rozpoczyna się od </a:t>
            </a:r>
            <a:r>
              <a:rPr lang="pl-PL" b="1" dirty="0" smtClean="0"/>
              <a:t>postawienia hipotezy interpretacyjnej</a:t>
            </a:r>
            <a:r>
              <a:rPr lang="pl-PL" dirty="0" smtClean="0"/>
              <a:t> – ma ona roboczy charakter, może zostać później odrzucona, chodzi jednak o to, żeby </a:t>
            </a:r>
            <a:r>
              <a:rPr lang="pl-PL" b="1" dirty="0" smtClean="0"/>
              <a:t>ogólnie sformułować temat utworu, jego przesłanie, żeby omówić wizję świata, jaka się z niego wyłania</a:t>
            </a:r>
            <a:r>
              <a:rPr lang="pl-PL" dirty="0" smtClean="0"/>
              <a:t>. We wstępnym rozpoznaniu dużą rolę odgrywa to, w jakim kontekście kulturowym, historycznym, społecznym, filozoficznym itd. umieścimy utwór. Niekiedy istotną funkcję pełni wiedza o autorze, epoce, w której tekst powstał, gatunku – trzeba jednak zachować ostrożność, bo niekiedy wiedza może przysłaniać samodzielną lekturę.</a:t>
            </a:r>
            <a:endParaRPr lang="pl-PL" dirty="0"/>
          </a:p>
        </p:txBody>
      </p:sp>
    </p:spTree>
    <p:extLst>
      <p:ext uri="{BB962C8B-B14F-4D97-AF65-F5344CB8AC3E}">
        <p14:creationId xmlns:p14="http://schemas.microsoft.com/office/powerpoint/2010/main" val="3054869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3. Uprawomocnienie.</a:t>
            </a:r>
          </a:p>
          <a:p>
            <a:pPr marL="0" indent="0">
              <a:buNone/>
            </a:pPr>
            <a:r>
              <a:rPr lang="pl-PL" dirty="0" smtClean="0"/>
              <a:t>Potwierdzenie lub odrzucenie wstępnej hipotezy interpretacyjnej dokonuje się w toku uważnej refleksji nad dziełem. Odbiorca może proponować rozmaite odczytania utworu, jednak nie mogą być one dowolne – konieczne jest ich uprawomocnienie, czyli </a:t>
            </a:r>
            <a:r>
              <a:rPr lang="pl-PL" b="1" dirty="0" smtClean="0"/>
              <a:t>wskazanie w tekście dowodów na to, że taka lektura jest właściwa</a:t>
            </a:r>
            <a:r>
              <a:rPr lang="pl-PL" dirty="0" smtClean="0"/>
              <a:t>.</a:t>
            </a:r>
            <a:endParaRPr lang="pl-PL" dirty="0"/>
          </a:p>
        </p:txBody>
      </p:sp>
    </p:spTree>
    <p:extLst>
      <p:ext uri="{BB962C8B-B14F-4D97-AF65-F5344CB8AC3E}">
        <p14:creationId xmlns:p14="http://schemas.microsoft.com/office/powerpoint/2010/main" val="106258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4. Kontekst.</a:t>
            </a:r>
          </a:p>
          <a:p>
            <a:pPr marL="0" indent="0">
              <a:buNone/>
            </a:pPr>
            <a:r>
              <a:rPr lang="pl-PL" dirty="0" smtClean="0"/>
              <a:t>Ważna jest weryfikacja kontekstu, w którym umieszczamy dzieło. Może się okazać, że błędnie przypisaliśmy mu konwencję estetyczną (np. utwór fantastyczny czytamy w konwencji realistycznej), gatunek lub tradycję, z której się wywodzi. Często umieszczamy utwór poza kontekstem macierzystym, w którym powstał (epoka, twórczość autora), co nie zawsze musi być błędem, ale jednak może powodować nieporozumienia interpretacyjne. </a:t>
            </a:r>
            <a:r>
              <a:rPr lang="pl-PL" b="1" dirty="0" smtClean="0"/>
              <a:t>Umieszczenie utworu we właściwym kontekście wymaga wiedzy, dlatego możliwe jest tylko u czytelnika wyposażonego w odpowiednią kompetencję kulturową</a:t>
            </a:r>
            <a:r>
              <a:rPr lang="pl-PL" dirty="0" smtClean="0"/>
              <a:t>.</a:t>
            </a:r>
            <a:endParaRPr lang="pl-PL" dirty="0"/>
          </a:p>
        </p:txBody>
      </p:sp>
    </p:spTree>
    <p:extLst>
      <p:ext uri="{BB962C8B-B14F-4D97-AF65-F5344CB8AC3E}">
        <p14:creationId xmlns:p14="http://schemas.microsoft.com/office/powerpoint/2010/main" val="218622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solidFill>
                  <a:srgbClr val="FF0000"/>
                </a:solidFill>
              </a:rPr>
              <a:t>5. Analiza elementów struktury dzieła.</a:t>
            </a:r>
          </a:p>
          <a:p>
            <a:pPr marL="0" indent="0">
              <a:buNone/>
            </a:pPr>
            <a:r>
              <a:rPr lang="pl-PL" dirty="0" smtClean="0"/>
              <a:t>Weryfikacji hipotezy interpretacyjnej służy analiza elementów struktury dzieła. Trzeba podkreślić, że analiza może mieć trojaki cel: czysto </a:t>
            </a:r>
            <a:r>
              <a:rPr lang="pl-PL" b="1" dirty="0" smtClean="0"/>
              <a:t>poznawczy</a:t>
            </a:r>
            <a:r>
              <a:rPr lang="pl-PL" dirty="0" smtClean="0"/>
              <a:t> (samo opisanie budowy tekstu), </a:t>
            </a:r>
            <a:r>
              <a:rPr lang="pl-PL" b="1" dirty="0" smtClean="0"/>
              <a:t>wartościujący</a:t>
            </a:r>
            <a:r>
              <a:rPr lang="pl-PL" dirty="0" smtClean="0"/>
              <a:t> (gdy prowadzi do uzasadnienia opinii o dziele), </a:t>
            </a:r>
            <a:r>
              <a:rPr lang="pl-PL" b="1" dirty="0" smtClean="0"/>
              <a:t>interpretacyjny</a:t>
            </a:r>
            <a:r>
              <a:rPr lang="pl-PL" dirty="0" smtClean="0"/>
              <a:t> (gdy pomaga w uzasadnieniu odczytania utworu). W tym ostatnim przypadku trzeba pamiętać o funkcjonalizacji analizy. </a:t>
            </a:r>
            <a:endParaRPr lang="pl-PL" dirty="0"/>
          </a:p>
        </p:txBody>
      </p:sp>
    </p:spTree>
    <p:extLst>
      <p:ext uri="{BB962C8B-B14F-4D97-AF65-F5344CB8AC3E}">
        <p14:creationId xmlns:p14="http://schemas.microsoft.com/office/powerpoint/2010/main" val="3896715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b="1" dirty="0" smtClean="0"/>
              <a:t>Dostrzeżony element powinien zostać zinterpretowany w kontekście całości utworu. </a:t>
            </a:r>
            <a:r>
              <a:rPr lang="pl-PL" dirty="0" smtClean="0"/>
              <a:t>Składniki formy niosą informacje (określane jako informacje implikowane przez sposób mówienia, w przeciwieństwie do informacji </a:t>
            </a:r>
            <a:r>
              <a:rPr lang="pl-PL" dirty="0" err="1" smtClean="0"/>
              <a:t>stematyzowanych</a:t>
            </a:r>
            <a:r>
              <a:rPr lang="pl-PL" dirty="0" smtClean="0"/>
              <a:t>, wyrażonych wprost), które </a:t>
            </a:r>
            <a:r>
              <a:rPr lang="pl-PL" b="1" dirty="0" smtClean="0"/>
              <a:t>powinny zostać odczytane (np. co wynika z faktu, że wiersz ma formę sonetu lub wyrażony jest rytmem sylabotonicznym). </a:t>
            </a:r>
            <a:r>
              <a:rPr lang="pl-PL" dirty="0" smtClean="0"/>
              <a:t>Z kolei elementy struktury dotyczące przedstawień, składników świata przedstawionego, motywów, toposów, archetypów, alegorii, symboli itd. powinny być traktowane jako istotne znaki współtworzące sens wyrażany przez tekst. </a:t>
            </a:r>
            <a:r>
              <a:rPr lang="pl-PL" b="1" dirty="0" smtClean="0"/>
              <a:t>Analiza jest koniecznym etapem w toku interpretacji </a:t>
            </a:r>
            <a:r>
              <a:rPr lang="pl-PL" dirty="0" smtClean="0"/>
              <a:t>– z jednej strony umożliwia weryfikację wstępnej hipotezy, z drugiej strony prowadzi do uprawomocnienia proponowanego odczytania.</a:t>
            </a:r>
          </a:p>
          <a:p>
            <a:pPr marL="0" indent="0">
              <a:buNone/>
            </a:pPr>
            <a:endParaRPr lang="pl-PL" dirty="0"/>
          </a:p>
        </p:txBody>
      </p:sp>
    </p:spTree>
    <p:extLst>
      <p:ext uri="{BB962C8B-B14F-4D97-AF65-F5344CB8AC3E}">
        <p14:creationId xmlns:p14="http://schemas.microsoft.com/office/powerpoint/2010/main" val="870950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INTERPRETACJI W SKRÓCIE</a:t>
            </a:r>
            <a:endParaRPr lang="pl-PL" dirty="0"/>
          </a:p>
        </p:txBody>
      </p:sp>
      <p:sp>
        <p:nvSpPr>
          <p:cNvPr id="3" name="Symbol zastępczy zawartości 2"/>
          <p:cNvSpPr>
            <a:spLocks noGrp="1"/>
          </p:cNvSpPr>
          <p:nvPr>
            <p:ph idx="1"/>
          </p:nvPr>
        </p:nvSpPr>
        <p:spPr/>
        <p:txBody>
          <a:bodyPr/>
          <a:lstStyle/>
          <a:p>
            <a:pPr marL="0" indent="0">
              <a:buNone/>
            </a:pPr>
            <a:r>
              <a:rPr lang="pl-PL" dirty="0" smtClean="0">
                <a:solidFill>
                  <a:srgbClr val="FF0000"/>
                </a:solidFill>
              </a:rPr>
              <a:t>6. Weryfikacja hipotezy interpretacyjnej.</a:t>
            </a:r>
          </a:p>
          <a:p>
            <a:pPr marL="0" indent="0">
              <a:buNone/>
            </a:pPr>
            <a:r>
              <a:rPr lang="pl-PL" dirty="0" smtClean="0"/>
              <a:t>Dokładna lektura i analiza pozwalają zweryfikować spontaniczne odczytanie dzieła. </a:t>
            </a:r>
            <a:r>
              <a:rPr lang="pl-PL" b="1" dirty="0" smtClean="0"/>
              <a:t>Dokonuje się wówczas konfrontacja między wstępną hipotezą interpretacyjną a dowodami na jej potwierdzenie wskazanymi w tekście. </a:t>
            </a:r>
            <a:r>
              <a:rPr lang="pl-PL" dirty="0" smtClean="0"/>
              <a:t>Pomysły, które zrodziły się w trakcie aktu lektury, mogą zostać odrzucone, potwierdzone, rozszerzone lub skorygowane.</a:t>
            </a:r>
            <a:endParaRPr lang="pl-PL" dirty="0"/>
          </a:p>
        </p:txBody>
      </p:sp>
    </p:spTree>
    <p:extLst>
      <p:ext uri="{BB962C8B-B14F-4D97-AF65-F5344CB8AC3E}">
        <p14:creationId xmlns:p14="http://schemas.microsoft.com/office/powerpoint/2010/main" val="232941259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1263</Words>
  <Application>Microsoft Office PowerPoint</Application>
  <PresentationFormat>Panoramiczny</PresentationFormat>
  <Paragraphs>55</Paragraphs>
  <Slides>16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16</vt:i4>
      </vt:variant>
    </vt:vector>
  </HeadingPairs>
  <TitlesOfParts>
    <vt:vector size="20" baseType="lpstr">
      <vt:lpstr>Arial</vt:lpstr>
      <vt:lpstr>Calibri</vt:lpstr>
      <vt:lpstr>Calibri Light</vt:lpstr>
      <vt:lpstr>Motyw pakietu Office</vt:lpstr>
      <vt:lpstr>Interpretacja</vt:lpstr>
      <vt:lpstr>Czym jest interpretacja?</vt:lpstr>
      <vt:lpstr>ZASADY INTERPRETACJI W SKRÓCIE </vt:lpstr>
      <vt:lpstr>ZASADY INTERPRETACJI W SKRÓCIE</vt:lpstr>
      <vt:lpstr>ZASADY INTERPRETACJI W SKRÓCIE</vt:lpstr>
      <vt:lpstr>ZASADY INTERPRETACJI W SKRÓCIE</vt:lpstr>
      <vt:lpstr>ZASADY INTERPRETACJI W SKRÓCIE</vt:lpstr>
      <vt:lpstr>ZASADY INTERPRETACJI W SKRÓCIE</vt:lpstr>
      <vt:lpstr>ZASADY INTERPRETACJI W SKRÓCIE</vt:lpstr>
      <vt:lpstr>ZASADY INTERPRETACJI W SKRÓCIE</vt:lpstr>
      <vt:lpstr>ZASADY INTERPRETACJI W SKRÓCIE</vt:lpstr>
      <vt:lpstr>ZASADY INTERPRETACJI W SKRÓCIE</vt:lpstr>
      <vt:lpstr>ZASADY INTERPRETACJI W SKRÓCIE</vt:lpstr>
      <vt:lpstr>INTERPRETACJA ROZPIĘTA JEST  MIĘDZY BIEGUNAMI INWENCJI I DYSCYPLINY</vt:lpstr>
      <vt:lpstr>Prezentacja programu PowerPoint</vt:lpstr>
      <vt:lpstr>NIEBEZPIECZEŃSTWA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Interpretacja</dc:title>
  <dc:creator>Magdalena Fijarczyk</dc:creator>
  <cp:lastModifiedBy>Magdalena Fijarczyk</cp:lastModifiedBy>
  <cp:revision>3</cp:revision>
  <dcterms:created xsi:type="dcterms:W3CDTF">2015-04-20T21:27:30Z</dcterms:created>
  <dcterms:modified xsi:type="dcterms:W3CDTF">2015-04-20T21:37:51Z</dcterms:modified>
</cp:coreProperties>
</file>