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291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53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531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91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152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412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7796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29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557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2820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031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675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82176-4A59-41E1-9CF2-B574962F47E9}" type="datetimeFigureOut">
              <a:rPr lang="pl-PL" smtClean="0"/>
              <a:t>2017-11-12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94264-198C-4028-BE7C-9438DEC45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911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Lekcja </a:t>
            </a:r>
            <a:r>
              <a:rPr lang="pl-PL" dirty="0" smtClean="0"/>
              <a:t>IV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Teksty kultury z </a:t>
            </a:r>
            <a:r>
              <a:rPr lang="pl-PL" dirty="0" smtClean="0"/>
              <a:t>*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4344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Szlachta – obyczaje i charakterystyka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4. SZLACHECKA GOŁOTA</a:t>
            </a:r>
          </a:p>
          <a:p>
            <a:pPr marL="0" indent="0">
              <a:buNone/>
            </a:pPr>
            <a:r>
              <a:rPr lang="pl-PL" dirty="0" smtClean="0"/>
              <a:t>Gerwazy Rębajło</a:t>
            </a:r>
          </a:p>
          <a:p>
            <a:pPr marL="0" indent="0">
              <a:buNone/>
            </a:pPr>
            <a:r>
              <a:rPr lang="pl-PL" dirty="0" smtClean="0"/>
              <a:t>Klucznik, dawny sługa Horeszków. </a:t>
            </a:r>
          </a:p>
          <a:p>
            <a:pPr marL="0" indent="0">
              <a:buNone/>
            </a:pPr>
            <a:r>
              <a:rPr lang="pl-PL" dirty="0" smtClean="0"/>
              <a:t>Odważny, waleczny, wierny, szanuje tradycję.</a:t>
            </a:r>
          </a:p>
          <a:p>
            <a:pPr marL="0" indent="0">
              <a:buNone/>
            </a:pPr>
            <a:r>
              <a:rPr lang="pl-PL" dirty="0" smtClean="0"/>
              <a:t>Mściwy, warchoł, dziwak, zacięty, bezwzględny.</a:t>
            </a:r>
          </a:p>
          <a:p>
            <a:pPr marL="0" indent="0">
              <a:buNone/>
            </a:pPr>
            <a:r>
              <a:rPr lang="pl-PL" dirty="0" smtClean="0"/>
              <a:t>Jego prywatna zemsta niszczy dzieło księdza Robaka.</a:t>
            </a:r>
          </a:p>
          <a:p>
            <a:pPr marL="0" indent="0">
              <a:buNone/>
            </a:pPr>
            <a:r>
              <a:rPr lang="pl-PL" dirty="0" smtClean="0"/>
              <a:t>Protazy</a:t>
            </a:r>
          </a:p>
          <a:p>
            <a:pPr marL="0" indent="0">
              <a:buNone/>
            </a:pPr>
            <a:r>
              <a:rPr lang="pl-PL" dirty="0" smtClean="0"/>
              <a:t>Ostatni woźny trybunału, sługa Sędziego. Dobrze zna prawo, przebiegły, sprytny, pomaga w konflikcie o zamek i podczas zajazdu.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2873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Szlachta – obyczaje i charakterystyka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5. MŁODA SZLACHTA</a:t>
            </a:r>
          </a:p>
          <a:p>
            <a:pPr marL="0" indent="0">
              <a:buNone/>
            </a:pPr>
            <a:r>
              <a:rPr lang="pl-PL" dirty="0" smtClean="0"/>
              <a:t>Tadeusz Soplica</a:t>
            </a:r>
          </a:p>
          <a:p>
            <a:pPr marL="0" indent="0">
              <a:buNone/>
            </a:pPr>
            <a:r>
              <a:rPr lang="pl-PL" dirty="0" smtClean="0"/>
              <a:t>Szczery, prostoduszny, mimo wykształcenia ma ograniczone horyzonty.</a:t>
            </a:r>
          </a:p>
          <a:p>
            <a:pPr marL="0" indent="0">
              <a:buNone/>
            </a:pPr>
            <a:r>
              <a:rPr lang="pl-PL" dirty="0" smtClean="0"/>
              <a:t>Patriota, kocha przyrodę ojczystą, gotów do walki.</a:t>
            </a:r>
          </a:p>
          <a:p>
            <a:pPr marL="0" indent="0">
              <a:buNone/>
            </a:pPr>
            <a:r>
              <a:rPr lang="pl-PL" dirty="0" smtClean="0"/>
              <a:t>Rozumie konieczność przemian społecznych – uwłaszcza chłopów.</a:t>
            </a:r>
          </a:p>
          <a:p>
            <a:pPr marL="0" indent="0">
              <a:buNone/>
            </a:pPr>
            <a:r>
              <a:rPr lang="pl-PL" dirty="0" smtClean="0"/>
              <a:t>Hrabia</a:t>
            </a:r>
          </a:p>
          <a:p>
            <a:pPr marL="0" indent="0">
              <a:buNone/>
            </a:pPr>
            <a:r>
              <a:rPr lang="pl-PL" dirty="0" smtClean="0"/>
              <a:t>Ma usposobienie </a:t>
            </a:r>
            <a:r>
              <a:rPr lang="pl-PL" dirty="0" err="1" smtClean="0"/>
              <a:t>sentymentalno</a:t>
            </a:r>
            <a:r>
              <a:rPr lang="pl-PL" dirty="0" smtClean="0"/>
              <a:t> – romantyczne, wszystko przemienia w poezję, ulega romantycznej konwencji.</a:t>
            </a:r>
          </a:p>
          <a:p>
            <a:pPr marL="0" indent="0">
              <a:buNone/>
            </a:pPr>
            <a:r>
              <a:rPr lang="pl-PL" dirty="0" smtClean="0"/>
              <a:t>Dziwak, kosmopolita, zachwyca się cudzoziemskim krajobrazem.</a:t>
            </a:r>
          </a:p>
          <a:p>
            <a:pPr marL="0" indent="0">
              <a:buNone/>
            </a:pPr>
            <a:r>
              <a:rPr lang="pl-PL" dirty="0" smtClean="0"/>
              <a:t>Przemienia się w patriotę pod wpływem atmosfery panującej w </a:t>
            </a:r>
            <a:r>
              <a:rPr lang="pl-PL" dirty="0" err="1" smtClean="0"/>
              <a:t>wojku</a:t>
            </a:r>
            <a:r>
              <a:rPr lang="pl-PL" dirty="0" smtClean="0"/>
              <a:t> polskim.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0932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Szlachta – obyczaje i charakterystyka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679878"/>
              </p:ext>
            </p:extLst>
          </p:nvPr>
        </p:nvGraphicFramePr>
        <p:xfrm>
          <a:off x="838200" y="1943959"/>
          <a:ext cx="10515600" cy="3474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508812"/>
                <a:gridCol w="5006788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ZALETY SZLACHTY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WADY SZLACHTY</a:t>
                      </a:r>
                      <a:endParaRPr lang="pl-P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PATRIOTYZM</a:t>
                      </a:r>
                    </a:p>
                    <a:p>
                      <a:r>
                        <a:rPr lang="pl-PL" sz="2400" dirty="0" smtClean="0"/>
                        <a:t>GOTOWOŚĆ DO DZIAŁĄNIA</a:t>
                      </a:r>
                    </a:p>
                    <a:p>
                      <a:r>
                        <a:rPr lang="pl-PL" sz="2400" dirty="0" smtClean="0"/>
                        <a:t>JEDNOCZENIE SIĘ W WAŻNYCH MOMENTACH</a:t>
                      </a:r>
                    </a:p>
                    <a:p>
                      <a:r>
                        <a:rPr lang="pl-PL" sz="2400" dirty="0" smtClean="0"/>
                        <a:t>KULTYWOWANIE TRADYCJI</a:t>
                      </a:r>
                    </a:p>
                    <a:p>
                      <a:r>
                        <a:rPr lang="pl-PL" sz="2400" dirty="0" smtClean="0"/>
                        <a:t>GOŚCINNOŚĆ</a:t>
                      </a:r>
                    </a:p>
                    <a:p>
                      <a:r>
                        <a:rPr lang="pl-PL" sz="2400" dirty="0" smtClean="0"/>
                        <a:t>SZACUNEK DLA STARSZYCH</a:t>
                      </a:r>
                    </a:p>
                    <a:p>
                      <a:r>
                        <a:rPr lang="pl-PL" sz="2400" dirty="0" smtClean="0"/>
                        <a:t>OPANOWANIE RZEMIOSŁA ŻOŁNIERSKIEGO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KŁOTLIWOŚĆ</a:t>
                      </a:r>
                    </a:p>
                    <a:p>
                      <a:r>
                        <a:rPr lang="pl-PL" sz="2400" dirty="0" smtClean="0"/>
                        <a:t>PRYWATA</a:t>
                      </a:r>
                    </a:p>
                    <a:p>
                      <a:r>
                        <a:rPr lang="pl-PL" sz="2400" dirty="0" smtClean="0"/>
                        <a:t>WARCHOLSTWO</a:t>
                      </a:r>
                    </a:p>
                    <a:p>
                      <a:r>
                        <a:rPr lang="pl-PL" sz="2400" dirty="0" smtClean="0"/>
                        <a:t>AWANTURNICTWO</a:t>
                      </a:r>
                    </a:p>
                    <a:p>
                      <a:r>
                        <a:rPr lang="pl-PL" sz="2400" dirty="0" smtClean="0"/>
                        <a:t>PRÓŻNOŚĆ</a:t>
                      </a:r>
                    </a:p>
                    <a:p>
                      <a:r>
                        <a:rPr lang="pl-PL" sz="2400" dirty="0" smtClean="0"/>
                        <a:t>NAIWNOŚĆ</a:t>
                      </a:r>
                    </a:p>
                    <a:p>
                      <a:r>
                        <a:rPr lang="pl-PL" sz="2400" dirty="0" smtClean="0"/>
                        <a:t>BRAK WYKSZTAŁCENIA</a:t>
                      </a:r>
                      <a:endParaRPr lang="pl-PL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944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Szlachta – obyczaje i charakterystyka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ZWYCZAJE SZLACHECKIE</a:t>
            </a:r>
          </a:p>
          <a:p>
            <a:pPr>
              <a:buFontTx/>
              <a:buChar char="-"/>
            </a:pPr>
            <a:r>
              <a:rPr lang="pl-PL" dirty="0" smtClean="0"/>
              <a:t>ziemiański tryb życia;</a:t>
            </a:r>
          </a:p>
          <a:p>
            <a:pPr>
              <a:buFontTx/>
              <a:buChar char="-"/>
            </a:pPr>
            <a:r>
              <a:rPr lang="pl-PL" dirty="0"/>
              <a:t>t</a:t>
            </a:r>
            <a:r>
              <a:rPr lang="pl-PL" dirty="0" smtClean="0"/>
              <a:t>ytulatura („wielmożny”, „jaśnie pan”, herby, patenty);</a:t>
            </a:r>
          </a:p>
          <a:p>
            <a:pPr>
              <a:buFontTx/>
              <a:buChar char="-"/>
            </a:pPr>
            <a:r>
              <a:rPr lang="pl-PL" dirty="0"/>
              <a:t>g</a:t>
            </a:r>
            <a:r>
              <a:rPr lang="pl-PL" dirty="0" smtClean="0"/>
              <a:t>ościnność;</a:t>
            </a:r>
          </a:p>
          <a:p>
            <a:pPr>
              <a:buFontTx/>
              <a:buChar char="-"/>
            </a:pPr>
            <a:r>
              <a:rPr lang="pl-PL" dirty="0"/>
              <a:t>w</a:t>
            </a:r>
            <a:r>
              <a:rPr lang="pl-PL" dirty="0" smtClean="0"/>
              <a:t>zywanie gości i domowników na obiad dzwonieniem;</a:t>
            </a:r>
          </a:p>
          <a:p>
            <a:pPr>
              <a:buFontTx/>
              <a:buChar char="-"/>
            </a:pPr>
            <a:r>
              <a:rPr lang="pl-PL" dirty="0"/>
              <a:t>o</a:t>
            </a:r>
            <a:r>
              <a:rPr lang="pl-PL" dirty="0" smtClean="0"/>
              <a:t>dmawianie pacierza przed posiłkiem;</a:t>
            </a:r>
          </a:p>
          <a:p>
            <a:pPr>
              <a:buFontTx/>
              <a:buChar char="-"/>
            </a:pPr>
            <a:r>
              <a:rPr lang="pl-PL" dirty="0"/>
              <a:t>u</a:t>
            </a:r>
            <a:r>
              <a:rPr lang="pl-PL" dirty="0" smtClean="0"/>
              <a:t>sługiwanie damom przy stole;</a:t>
            </a:r>
          </a:p>
          <a:p>
            <a:pPr>
              <a:buFontTx/>
              <a:buChar char="-"/>
            </a:pPr>
            <a:r>
              <a:rPr lang="pl-PL" dirty="0"/>
              <a:t>n</a:t>
            </a:r>
            <a:r>
              <a:rPr lang="pl-PL" dirty="0" smtClean="0"/>
              <a:t>auka grzeczności;</a:t>
            </a:r>
          </a:p>
          <a:p>
            <a:pPr>
              <a:buFontTx/>
              <a:buChar char="-"/>
            </a:pPr>
            <a:r>
              <a:rPr lang="pl-PL" dirty="0"/>
              <a:t>u</a:t>
            </a:r>
            <a:r>
              <a:rPr lang="pl-PL" dirty="0" smtClean="0"/>
              <a:t>czty staropolskie (potrawy staropolskie);</a:t>
            </a:r>
          </a:p>
          <a:p>
            <a:pPr>
              <a:buFontTx/>
              <a:buChar char="-"/>
            </a:pPr>
            <a:r>
              <a:rPr lang="pl-PL" dirty="0"/>
              <a:t>n</a:t>
            </a:r>
            <a:r>
              <a:rPr lang="pl-PL" dirty="0" smtClean="0"/>
              <a:t>oszenie się „po polsku”;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5692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Szlachta – obyczaje i charakterystyka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Podejmowanie poczęstunkiem chłopów na dziedzińcu;</a:t>
            </a:r>
          </a:p>
          <a:p>
            <a:pPr>
              <a:buFontTx/>
              <a:buChar char="-"/>
            </a:pPr>
            <a:r>
              <a:rPr lang="pl-PL" dirty="0" smtClean="0"/>
              <a:t>Przestrzeganie hierarchii społecznej;</a:t>
            </a:r>
          </a:p>
          <a:p>
            <a:pPr>
              <a:buFontTx/>
              <a:buChar char="-"/>
            </a:pPr>
            <a:r>
              <a:rPr lang="pl-PL" dirty="0" smtClean="0"/>
              <a:t>Przechadzki, zabawy, zaloty, zaręczyny, dobór par do poloneza;</a:t>
            </a:r>
          </a:p>
          <a:p>
            <a:pPr>
              <a:buFontTx/>
              <a:buChar char="-"/>
            </a:pPr>
            <a:r>
              <a:rPr lang="pl-PL" dirty="0" smtClean="0"/>
              <a:t>Polowanie, grzybobranie, bigos;</a:t>
            </a:r>
          </a:p>
          <a:p>
            <a:pPr>
              <a:buFontTx/>
              <a:buChar char="-"/>
            </a:pPr>
            <a:r>
              <a:rPr lang="pl-PL" dirty="0" smtClean="0"/>
              <a:t>Procesowanie się;</a:t>
            </a:r>
          </a:p>
          <a:p>
            <a:pPr>
              <a:buFontTx/>
              <a:buChar char="-"/>
            </a:pPr>
            <a:r>
              <a:rPr lang="pl-PL" dirty="0" smtClean="0"/>
              <a:t>Pojedynki, zajazdy;</a:t>
            </a:r>
          </a:p>
          <a:p>
            <a:pPr>
              <a:buFontTx/>
              <a:buChar char="-"/>
            </a:pPr>
            <a:r>
              <a:rPr lang="pl-PL" dirty="0" smtClean="0"/>
              <a:t>Przydomki;</a:t>
            </a:r>
          </a:p>
          <a:p>
            <a:pPr>
              <a:buFontTx/>
              <a:buChar char="-"/>
            </a:pPr>
            <a:r>
              <a:rPr lang="pl-PL" dirty="0" smtClean="0"/>
              <a:t>Rozmowy polityczne w karczmie.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4355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Jacek Soplica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1. Szlachcic – Sarmata: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203081"/>
              </p:ext>
            </p:extLst>
          </p:nvPr>
        </p:nvGraphicFramePr>
        <p:xfrm>
          <a:off x="838200" y="2409712"/>
          <a:ext cx="10607936" cy="4038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32186"/>
                <a:gridCol w="8275750"/>
              </a:tblGrid>
              <a:tr h="283683">
                <a:tc>
                  <a:txBody>
                    <a:bodyPr/>
                    <a:lstStyle/>
                    <a:p>
                      <a:r>
                        <a:rPr lang="pl-PL" dirty="0" smtClean="0"/>
                        <a:t>PALIWODA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Szybciej czyni, niż myśli.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WARCHOŁ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Oddaje się całkowicie hulaszczemu życiu, pijaństwu.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PIENIACZ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Kłótliwy, pierwszy do bitki.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DUMNY, PYSZNY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Honor ceni wyżej niż własne dobro czy rozsądek.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MŚCIWY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Zabił Stolnika za „czarną polewkę”, zaślepiony zemstą nie widział, dlaczego Stolnik broni zamku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ŚWIETNY STRZELEC I SZERMIERZ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Trafił Stolnika z bardzo kiepskiej broni, uratował Hrabiego i Tadeusza</a:t>
                      </a:r>
                      <a:r>
                        <a:rPr lang="pl-PL" baseline="0" dirty="0" smtClean="0"/>
                        <a:t> podczas polowania.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ZDOLNY DO WYŻSZYCH UCZUĆ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Kocha Ewę do</a:t>
                      </a:r>
                      <a:r>
                        <a:rPr lang="pl-PL" baseline="0" dirty="0" smtClean="0"/>
                        <a:t> swojej śmierci.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PATRIOTA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Nie zgadza się na miano zdrajcy, rezygnuje z pieniędzy i zaszczytów od Moskwy, ucieka z Litwy, by się zrehabilitować.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420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Jacek Soplica	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1365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2. BOHATER ROMANTYCZNY: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285612"/>
              </p:ext>
            </p:extLst>
          </p:nvPr>
        </p:nvGraphicFramePr>
        <p:xfrm>
          <a:off x="561190" y="2075130"/>
          <a:ext cx="11069619" cy="449072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2624460"/>
                <a:gridCol w="8445159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NIESZCZĘŚLIWIE ZAKOCHANY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Miłość</a:t>
                      </a:r>
                      <a:r>
                        <a:rPr lang="pl-PL" baseline="0" dirty="0" smtClean="0"/>
                        <a:t> do Ewy Horeszkówny jest nieszczęśliwa z powodu sprzeciwu Stolnika.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SAMOTNY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 zabiciu Stolnika stroni od ludzi i ucieka z Litwy,</a:t>
                      </a:r>
                      <a:r>
                        <a:rPr lang="pl-PL" baseline="0" dirty="0" smtClean="0"/>
                        <a:t> cała szlachta litewska odsuwa się od niego.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INDYWIDUALISTA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Cieszy się uznaniem całej</a:t>
                      </a:r>
                      <a:r>
                        <a:rPr lang="pl-PL" baseline="0" dirty="0" smtClean="0"/>
                        <a:t> okolicy, „rządzi kreskami” na sejmikach, charyzmatyczny lider.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BUNTOWNIK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Buntuje się przeciw niemożności zrealizowania uczuć,</a:t>
                      </a:r>
                      <a:r>
                        <a:rPr lang="pl-PL" baseline="0" dirty="0" smtClean="0"/>
                        <a:t> posuwa do morderstwa.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POSTAC TRAGICZNA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 morderstwie musi pozostawać w ukryciu, nie wychowuje</a:t>
                      </a:r>
                      <a:r>
                        <a:rPr lang="pl-PL" baseline="0" dirty="0" smtClean="0"/>
                        <a:t> swego syna, jest winny śmierci żony.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ROZDARTY WEWNĘTRZNIE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Musi wybierać pomiędzy życiem z rodziną i piętnem zdrajcy</a:t>
                      </a:r>
                      <a:r>
                        <a:rPr lang="pl-PL" baseline="0" dirty="0" smtClean="0"/>
                        <a:t> a próbą rehabilitacji.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REZYGNUJE Z INDYWIDUALNOŚCI NA RZECZ DOBRA WSPÓLNEGO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Staje się anonimowym zakonnikiem, przyjmuje imię Robak</a:t>
                      </a:r>
                      <a:r>
                        <a:rPr lang="pl-PL" baseline="0" dirty="0" smtClean="0"/>
                        <a:t> na znak tego, że jest jednym z wielu i akceptuje marność swego życia, przygotowuje powstanie.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368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Symbole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1. Portrety na ścianach dworku soplicowskiego i zegar z kurantem „Mazurek Dąbrowskiego” – odzwierciedlają ostatnie lata Rzeczypospolitej, tęsknotę za ojczyzną, lata insurekcji kościuszkowskiej czyli słuszną ideę odzyskania niepodległości, patriotyzm Sopliców.</a:t>
            </a:r>
          </a:p>
          <a:p>
            <a:pPr marL="0" indent="0">
              <a:buNone/>
            </a:pPr>
            <a:r>
              <a:rPr lang="pl-PL" dirty="0" smtClean="0"/>
              <a:t>2. Tabakiera księdza Robaka – heroizacja generała Dąbrowskiego.</a:t>
            </a:r>
          </a:p>
          <a:p>
            <a:pPr marL="0" indent="0">
              <a:buNone/>
            </a:pPr>
            <a:r>
              <a:rPr lang="pl-PL" dirty="0" smtClean="0"/>
              <a:t>3. Kometa – zapowiada ciekawe czasy, pełne niezwykłych opowieści, może być metaforą pragnienia nadejścia mesjasza (jak gwiazda betlejemska).</a:t>
            </a:r>
          </a:p>
          <a:p>
            <a:pPr marL="0" indent="0">
              <a:buNone/>
            </a:pPr>
            <a:r>
              <a:rPr lang="pl-PL" dirty="0" smtClean="0"/>
              <a:t>4. Staropolski serwis – symbol obfitości i bogactwa, różnorodności kultury polskiej szlachty.</a:t>
            </a:r>
          </a:p>
          <a:p>
            <a:pPr marL="0" indent="0">
              <a:buNone/>
            </a:pPr>
            <a:r>
              <a:rPr lang="pl-PL" dirty="0" smtClean="0"/>
              <a:t>5. Melodie wygrywane przez Jankiela na cymbałach – zachęta do czynnej walki, jak za czasów końca XVIII wieku.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8643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Rola przyrody 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208900"/>
              </p:ext>
            </p:extLst>
          </p:nvPr>
        </p:nvGraphicFramePr>
        <p:xfrm>
          <a:off x="698052" y="1859977"/>
          <a:ext cx="10274748" cy="4049902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1891762"/>
                <a:gridCol w="8382986"/>
              </a:tblGrid>
              <a:tr h="8294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/>
                        <a:t>Tło akcji: </a:t>
                      </a:r>
                    </a:p>
                    <a:p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pl-PL" sz="2000" dirty="0" smtClean="0"/>
                        <a:t> Zachód słońca – koniec dnia pracy dla chłopstwa, powrót gości z przechadzki;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l-PL" sz="2000" dirty="0" smtClean="0"/>
                        <a:t> Sad – Hrabia spostrzega Zosię;</a:t>
                      </a:r>
                    </a:p>
                  </a:txBody>
                  <a:tcPr/>
                </a:tc>
              </a:tr>
              <a:tr h="10338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/>
                        <a:t>Komentarz do przeżyć ludzi:</a:t>
                      </a:r>
                    </a:p>
                    <a:p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l-PL" sz="2000" dirty="0" smtClean="0"/>
                        <a:t>- Po wieczornej kłótni na zamku ludzie są smutni – słotny poranek;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l-PL" sz="2000" dirty="0" smtClean="0"/>
                        <a:t> Po zajeździe Soplicowa – dzień wstaje chłodny, a wschodzące słońce „krwawo się czerwieni”;</a:t>
                      </a:r>
                    </a:p>
                  </a:txBody>
                  <a:tcPr/>
                </a:tc>
              </a:tr>
              <a:tr h="479757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Epizod akcji:</a:t>
                      </a:r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- Po bitwie z Moskalami burza uniemożliwia Rosjanom dotarcie do Soplicowa;</a:t>
                      </a:r>
                      <a:endParaRPr lang="pl-PL" sz="2000" dirty="0"/>
                    </a:p>
                  </a:txBody>
                  <a:tcPr/>
                </a:tc>
              </a:tr>
              <a:tr h="479757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Ukazanie piękna kraju (idealizacja):</a:t>
                      </a:r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- Opis puszczy litewskiej;</a:t>
                      </a:r>
                    </a:p>
                    <a:p>
                      <a:r>
                        <a:rPr lang="pl-PL" sz="2000" dirty="0" smtClean="0"/>
                        <a:t>- Opis nieba;</a:t>
                      </a:r>
                      <a:endParaRPr lang="pl-PL" sz="2000" dirty="0"/>
                    </a:p>
                  </a:txBody>
                  <a:tcPr/>
                </a:tc>
              </a:tr>
              <a:tr h="479757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Mitologizacja</a:t>
                      </a:r>
                      <a:r>
                        <a:rPr lang="pl-PL" sz="2000" baseline="0" dirty="0" smtClean="0"/>
                        <a:t> miejsca:</a:t>
                      </a:r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- Opis matecznika.</a:t>
                      </a:r>
                      <a:endParaRPr lang="pl-PL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317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Mistrzostwo opisów przyrody	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Operowanie barwą, światłem, wprowadzenie ruchu, przedstawione krajobrazy, zjawiska natury są kolorowe, dynamiczne, zmieniają się pod wpływem światła. 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 smtClean="0"/>
              <a:t>Stosowanie figur stylistycznych: metafor, porównań, epitetów, antropomorfizacje, personifikacje.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109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„Pan Tadeusz”	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Adam Mickiewicz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934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Wątki i motywy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Ojczyzna, patriotyzm, emigracja;</a:t>
            </a:r>
          </a:p>
          <a:p>
            <a:r>
              <a:rPr lang="pl-PL" dirty="0" smtClean="0"/>
              <a:t>Mity narodowe;</a:t>
            </a:r>
          </a:p>
          <a:p>
            <a:r>
              <a:rPr lang="pl-PL" dirty="0" smtClean="0"/>
              <a:t>Spór, kłótnia, walka, bitwa;</a:t>
            </a:r>
          </a:p>
          <a:p>
            <a:r>
              <a:rPr lang="pl-PL" dirty="0" smtClean="0"/>
              <a:t>Miłość, romans, małżeństwo, zaręczyny;</a:t>
            </a:r>
          </a:p>
          <a:p>
            <a:r>
              <a:rPr lang="pl-PL" dirty="0" smtClean="0"/>
              <a:t>Szlacheckie obyczaje;</a:t>
            </a:r>
          </a:p>
          <a:p>
            <a:r>
              <a:rPr lang="pl-PL" dirty="0" smtClean="0"/>
              <a:t>Taniec;</a:t>
            </a:r>
          </a:p>
          <a:p>
            <a:r>
              <a:rPr lang="pl-PL" dirty="0" smtClean="0"/>
              <a:t>Natura;</a:t>
            </a:r>
          </a:p>
          <a:p>
            <a:r>
              <a:rPr lang="pl-PL" dirty="0" smtClean="0"/>
              <a:t>Historia;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0079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Cechy epoki rozszerzające interpretację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Wielka Emigracja – zjawisko przymusowej emigracji Polaków po powstaniu listopadowym (1830).</a:t>
            </a:r>
          </a:p>
          <a:p>
            <a:pPr marL="514350" indent="-514350">
              <a:buAutoNum type="arabicPeriod"/>
            </a:pPr>
            <a:r>
              <a:rPr lang="pl-PL" dirty="0" smtClean="0"/>
              <a:t>Wojna Napoleona z Cesarstwem Rosyjskim (1812).</a:t>
            </a:r>
          </a:p>
          <a:p>
            <a:pPr marL="514350" indent="-514350">
              <a:buAutoNum type="arabicPeriod"/>
            </a:pPr>
            <a:r>
              <a:rPr lang="pl-PL" dirty="0" smtClean="0"/>
              <a:t>Tradycja literatury i kultury sarmackiej, m.in. Inspiracja twórczością Jana Chryzostoma Paska, odkrytego w XIX wieku, a także Aleksandra Fredry.</a:t>
            </a:r>
          </a:p>
          <a:p>
            <a:pPr marL="514350" indent="-514350">
              <a:buAutoNum type="arabicPeriod"/>
            </a:pPr>
            <a:r>
              <a:rPr lang="pl-PL" dirty="0" smtClean="0"/>
              <a:t>Autobiografizm – miejsce akcji przypomina rodzinne strony Mickiewicza. </a:t>
            </a:r>
          </a:p>
          <a:p>
            <a:pPr marL="514350" indent="-514350">
              <a:buAutoNum type="arabicPeriod"/>
            </a:pPr>
            <a:r>
              <a:rPr lang="pl-PL" dirty="0" smtClean="0"/>
              <a:t>Bohater romantyczny – teoria specyficznej kreacji bohatera.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7129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Geneza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Powstał w czasie pobytu Mickiewicza na emigracji w Paryżu. Utwór był wyrazem tęsknoty za ojczyzną i próbą pogodzenia skłóconych emigrantów przez przypomnienie przeszłości.</a:t>
            </a:r>
          </a:p>
          <a:p>
            <a:pPr marL="0" indent="0">
              <a:buNone/>
            </a:pPr>
            <a:r>
              <a:rPr lang="pl-PL" dirty="0" smtClean="0"/>
              <a:t>Czas powstania: 1832 – 1834.</a:t>
            </a:r>
          </a:p>
          <a:p>
            <a:pPr marL="0" indent="0">
              <a:buNone/>
            </a:pPr>
            <a:r>
              <a:rPr lang="pl-PL" dirty="0" smtClean="0"/>
              <a:t>Czas akcji: 1811-12. </a:t>
            </a:r>
          </a:p>
          <a:p>
            <a:pPr marL="0" indent="0">
              <a:buNone/>
            </a:pPr>
            <a:r>
              <a:rPr lang="pl-PL" dirty="0" smtClean="0"/>
              <a:t>Czas fabuły: sięga lat 90. XVIII wieku (lat poprzedzających Konstytucję 3 maja).</a:t>
            </a:r>
          </a:p>
          <a:p>
            <a:pPr marL="0" indent="0">
              <a:buNone/>
            </a:pPr>
            <a:r>
              <a:rPr lang="pl-PL" dirty="0" smtClean="0"/>
              <a:t>Miejsce akcji: Litwa, </a:t>
            </a:r>
            <a:r>
              <a:rPr lang="pl-PL" dirty="0" err="1" smtClean="0"/>
              <a:t>Nowogródczyzna</a:t>
            </a:r>
            <a:r>
              <a:rPr lang="pl-PL" dirty="0" smtClean="0"/>
              <a:t>, </a:t>
            </a:r>
            <a:r>
              <a:rPr lang="pl-PL" dirty="0" err="1" smtClean="0"/>
              <a:t>Soplicowo</a:t>
            </a:r>
            <a:r>
              <a:rPr lang="pl-PL" dirty="0" smtClean="0"/>
              <a:t> i okolice.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829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Gatunek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EPOPEJA NARODOWA</a:t>
            </a:r>
          </a:p>
          <a:p>
            <a:pPr marL="514350" indent="-514350">
              <a:buAutoNum type="arabicPeriod"/>
            </a:pPr>
            <a:r>
              <a:rPr lang="pl-PL" dirty="0" smtClean="0"/>
              <a:t>Utwór pisany wierszem (trzynastozgłoskowcem).</a:t>
            </a:r>
          </a:p>
          <a:p>
            <a:pPr marL="514350" indent="-514350">
              <a:buAutoNum type="arabicPeriod"/>
            </a:pPr>
            <a:r>
              <a:rPr lang="pl-PL" dirty="0" smtClean="0"/>
              <a:t>Przedstawiony jest szeroki, epicki obraz narodu w ważnym dla niego momencie historycznym, na przełomie epok.</a:t>
            </a:r>
          </a:p>
          <a:p>
            <a:pPr marL="514350" indent="-514350">
              <a:buAutoNum type="arabicPeriod"/>
            </a:pPr>
            <a:r>
              <a:rPr lang="pl-PL" dirty="0" smtClean="0"/>
              <a:t>Utwór przedstawia szerokie tło społeczne, historyczne i obyczajowe.</a:t>
            </a:r>
          </a:p>
          <a:p>
            <a:pPr marL="514350" indent="-514350">
              <a:buAutoNum type="arabicPeriod"/>
            </a:pPr>
            <a:r>
              <a:rPr lang="pl-PL" dirty="0" smtClean="0"/>
              <a:t>Bohaterowie stanowią typy, nie zaś indywidualności, występuje bohater zbiorowy (szlachta).</a:t>
            </a:r>
          </a:p>
          <a:p>
            <a:pPr marL="514350" indent="-514350">
              <a:buAutoNum type="arabicPeriod"/>
            </a:pPr>
            <a:r>
              <a:rPr lang="pl-PL" dirty="0" smtClean="0"/>
              <a:t>Sceny zbiorowe i batalistyczne.</a:t>
            </a:r>
          </a:p>
          <a:p>
            <a:pPr marL="514350" indent="-514350">
              <a:buAutoNum type="arabicPeriod"/>
            </a:pPr>
            <a:r>
              <a:rPr lang="pl-PL" dirty="0" smtClean="0"/>
              <a:t>Utwór rozpoczyna się inwokacją.</a:t>
            </a:r>
          </a:p>
          <a:p>
            <a:pPr marL="514350" indent="-514350">
              <a:buAutoNum type="arabicPeriod"/>
            </a:pPr>
            <a:r>
              <a:rPr lang="pl-PL" dirty="0" smtClean="0"/>
              <a:t>Wysoki styl, bogactwo środków stylistycznych.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9307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Szlachta – obyczaje i charakterystyka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MAGNATERIA</a:t>
            </a:r>
          </a:p>
          <a:p>
            <a:pPr marL="0" indent="0">
              <a:buNone/>
            </a:pPr>
            <a:r>
              <a:rPr lang="pl-PL" dirty="0" smtClean="0"/>
              <a:t>Stolnik Horeszko herbu </a:t>
            </a:r>
            <a:r>
              <a:rPr lang="pl-PL" dirty="0" err="1" smtClean="0"/>
              <a:t>Półłkozic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„Pan potężny, pobożny i prawy, który miał w swym domu krzesła, wstęgi i buławy”;</a:t>
            </a:r>
          </a:p>
          <a:p>
            <a:pPr>
              <a:buFontTx/>
              <a:buChar char="-"/>
            </a:pPr>
            <a:r>
              <a:rPr lang="pl-PL" dirty="0" smtClean="0"/>
              <a:t>Za czasów Sejmu Czteroletniego – zwolennik reform i Konstytucji 3 maja;</a:t>
            </a:r>
          </a:p>
          <a:p>
            <a:pPr>
              <a:buFontTx/>
              <a:buChar char="-"/>
            </a:pPr>
            <a:r>
              <a:rPr lang="pl-PL" dirty="0" smtClean="0"/>
              <a:t>Dumny, pyszny, egoista, zimny i wyrachowany, zburzył szczęście swojej córki i Jacka Soplicy.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113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Szlachta – obyczaje i charakterystyka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2. SZLACHTA ZIEMIAŃSKA</a:t>
            </a:r>
          </a:p>
          <a:p>
            <a:pPr marL="0" indent="0">
              <a:buNone/>
            </a:pPr>
            <a:r>
              <a:rPr lang="pl-PL" dirty="0" smtClean="0"/>
              <a:t>Podkomorzy</a:t>
            </a:r>
          </a:p>
          <a:p>
            <a:pPr marL="0" indent="0">
              <a:buNone/>
            </a:pPr>
            <a:r>
              <a:rPr lang="pl-PL" dirty="0" smtClean="0"/>
              <a:t>Piastuje urząd powołany do rozstrzygania sporów majątkowych szlachty. Pełen powagi, godności, ma rzetelny stosunek do pełnionych obowiązków.</a:t>
            </a:r>
          </a:p>
          <a:p>
            <a:pPr marL="0" indent="0">
              <a:buNone/>
            </a:pPr>
            <a:r>
              <a:rPr lang="pl-PL" dirty="0" smtClean="0"/>
              <a:t>Patriota, z entuzjazmem mówi o dokonaniach Napoleona i bohaterskiej młodzieży polskiej z nim walczącej.</a:t>
            </a:r>
          </a:p>
          <a:p>
            <a:pPr marL="0" indent="0">
              <a:buNone/>
            </a:pPr>
            <a:r>
              <a:rPr lang="pl-PL" dirty="0" smtClean="0"/>
              <a:t>Zwolennik starych obyczajów szlacheckich i tradycyjnego stroju.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262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Szlachta – obyczaje i charakterystyka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2. SZLACHTA ZIEMIAŃSKA</a:t>
            </a:r>
          </a:p>
          <a:p>
            <a:pPr marL="0" indent="0">
              <a:buNone/>
            </a:pPr>
            <a:r>
              <a:rPr lang="pl-PL" dirty="0" smtClean="0"/>
              <a:t>Sędzia</a:t>
            </a:r>
          </a:p>
          <a:p>
            <a:pPr marL="0" indent="0">
              <a:buNone/>
            </a:pPr>
            <a:r>
              <a:rPr lang="pl-PL" dirty="0" smtClean="0"/>
              <a:t>Dobry gospodarz, nie krzywdzi chłopów, czasem zasiada z nimi przy jednym stole. Nie sprzeciwia się ich uwłaszczeniu.</a:t>
            </a:r>
          </a:p>
          <a:p>
            <a:pPr marL="0" indent="0">
              <a:buNone/>
            </a:pPr>
            <a:r>
              <a:rPr lang="pl-PL" dirty="0" smtClean="0"/>
              <a:t>Nie lubi cudzoziemszczyzny, nosi tradycyjny strój, kultywuje patriotyczne dokonania bohaterów narodowych (portrety)</a:t>
            </a:r>
          </a:p>
          <a:p>
            <a:pPr marL="0" indent="0">
              <a:buNone/>
            </a:pPr>
            <a:r>
              <a:rPr lang="pl-PL" dirty="0" smtClean="0"/>
              <a:t>Uparty, nieustępliwy, chciwy.</a:t>
            </a:r>
          </a:p>
          <a:p>
            <a:pPr marL="0" indent="0">
              <a:buNone/>
            </a:pPr>
            <a:r>
              <a:rPr lang="pl-PL" dirty="0" smtClean="0"/>
              <a:t>Przyjął zamek z rąk targowiczan i procesuje się o prawo własności.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699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Szlachta – obyczaje i charakterystyka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3. SZLACHTA ZAŚCIANKOWA</a:t>
            </a:r>
          </a:p>
          <a:p>
            <a:pPr marL="0" indent="0">
              <a:buNone/>
            </a:pPr>
            <a:r>
              <a:rPr lang="pl-PL" dirty="0" smtClean="0"/>
              <a:t>Maciej Dobrzyński</a:t>
            </a:r>
          </a:p>
          <a:p>
            <a:pPr marL="0" indent="0">
              <a:buNone/>
            </a:pPr>
            <a:r>
              <a:rPr lang="pl-PL" dirty="0" smtClean="0"/>
              <a:t>Patriota, uczestnik powstania kościuszkowskiego. „Znający dziej kraju, rodziny podania, zarówno świadom prawa, jak i gospodarstwa”.</a:t>
            </a:r>
          </a:p>
          <a:p>
            <a:pPr marL="0" indent="0">
              <a:buNone/>
            </a:pPr>
            <a:r>
              <a:rPr lang="pl-PL" dirty="0" smtClean="0"/>
              <a:t>Rozważny, cieszy się szacunkiem i poważaniem.</a:t>
            </a:r>
          </a:p>
          <a:p>
            <a:pPr marL="0" indent="0">
              <a:buNone/>
            </a:pPr>
            <a:r>
              <a:rPr lang="pl-PL" dirty="0" smtClean="0"/>
              <a:t>Dobrzyńscy</a:t>
            </a:r>
          </a:p>
          <a:p>
            <a:pPr marL="0" indent="0">
              <a:buNone/>
            </a:pPr>
            <a:r>
              <a:rPr lang="pl-PL" dirty="0" smtClean="0"/>
              <a:t>Schłopiała szlachta; ograniczeni, krzykliwi, próżni, dumni ze swoich herbów, pełni pogardy wobec innych stanów.</a:t>
            </a:r>
          </a:p>
          <a:p>
            <a:pPr marL="0" indent="0">
              <a:buNone/>
            </a:pPr>
            <a:r>
              <a:rPr lang="pl-PL" dirty="0" smtClean="0"/>
              <a:t>Bezmyślni, gwałtowni, łatwo ulegają agitacji, niedojrzali politycznie.</a:t>
            </a:r>
          </a:p>
          <a:p>
            <a:pPr marL="0" indent="0">
              <a:buNone/>
            </a:pPr>
            <a:r>
              <a:rPr lang="pl-PL" dirty="0" smtClean="0"/>
              <a:t>Bitni, dobrze władają bronią.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35536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1287</Words>
  <Application>Microsoft Office PowerPoint</Application>
  <PresentationFormat>Panoramiczny</PresentationFormat>
  <Paragraphs>175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Motyw pakietu Office</vt:lpstr>
      <vt:lpstr>Lekcja IV</vt:lpstr>
      <vt:lpstr>„Pan Tadeusz” </vt:lpstr>
      <vt:lpstr>Cechy epoki rozszerzające interpretację</vt:lpstr>
      <vt:lpstr>Geneza</vt:lpstr>
      <vt:lpstr>Gatunek</vt:lpstr>
      <vt:lpstr>Szlachta – obyczaje i charakterystyka</vt:lpstr>
      <vt:lpstr>Szlachta – obyczaje i charakterystyka</vt:lpstr>
      <vt:lpstr>Szlachta – obyczaje i charakterystyka</vt:lpstr>
      <vt:lpstr>Szlachta – obyczaje i charakterystyka</vt:lpstr>
      <vt:lpstr>Szlachta – obyczaje i charakterystyka</vt:lpstr>
      <vt:lpstr>Szlachta – obyczaje i charakterystyka</vt:lpstr>
      <vt:lpstr>Szlachta – obyczaje i charakterystyka</vt:lpstr>
      <vt:lpstr>Szlachta – obyczaje i charakterystyka</vt:lpstr>
      <vt:lpstr>Szlachta – obyczaje i charakterystyka</vt:lpstr>
      <vt:lpstr>Jacek Soplica</vt:lpstr>
      <vt:lpstr>Jacek Soplica </vt:lpstr>
      <vt:lpstr>Symbole </vt:lpstr>
      <vt:lpstr>Rola przyrody </vt:lpstr>
      <vt:lpstr>Mistrzostwo opisów przyrody </vt:lpstr>
      <vt:lpstr>Wątki i motywy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Lekcja XIX</dc:title>
  <dc:creator>Magdalena Fijarczyk</dc:creator>
  <cp:lastModifiedBy>Magdalena Fijarczyk</cp:lastModifiedBy>
  <cp:revision>15</cp:revision>
  <dcterms:created xsi:type="dcterms:W3CDTF">2015-04-19T12:31:52Z</dcterms:created>
  <dcterms:modified xsi:type="dcterms:W3CDTF">2017-11-12T20:35:43Z</dcterms:modified>
</cp:coreProperties>
</file>