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6AC2-3A65-4709-B878-CC49FD77C63D}" type="datetimeFigureOut">
              <a:rPr lang="pl-PL" smtClean="0"/>
              <a:t>2015-04-12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FD3E-56CC-45D4-AD1E-1A3FFBD19EB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6594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6AC2-3A65-4709-B878-CC49FD77C63D}" type="datetimeFigureOut">
              <a:rPr lang="pl-PL" smtClean="0"/>
              <a:t>2015-04-12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FD3E-56CC-45D4-AD1E-1A3FFBD19EB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953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6AC2-3A65-4709-B878-CC49FD77C63D}" type="datetimeFigureOut">
              <a:rPr lang="pl-PL" smtClean="0"/>
              <a:t>2015-04-12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FD3E-56CC-45D4-AD1E-1A3FFBD19EB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3695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6AC2-3A65-4709-B878-CC49FD77C63D}" type="datetimeFigureOut">
              <a:rPr lang="pl-PL" smtClean="0"/>
              <a:t>2015-04-12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FD3E-56CC-45D4-AD1E-1A3FFBD19EB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22850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6AC2-3A65-4709-B878-CC49FD77C63D}" type="datetimeFigureOut">
              <a:rPr lang="pl-PL" smtClean="0"/>
              <a:t>2015-04-12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FD3E-56CC-45D4-AD1E-1A3FFBD19EB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36702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6AC2-3A65-4709-B878-CC49FD77C63D}" type="datetimeFigureOut">
              <a:rPr lang="pl-PL" smtClean="0"/>
              <a:t>2015-04-12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FD3E-56CC-45D4-AD1E-1A3FFBD19EB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34919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6AC2-3A65-4709-B878-CC49FD77C63D}" type="datetimeFigureOut">
              <a:rPr lang="pl-PL" smtClean="0"/>
              <a:t>2015-04-12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FD3E-56CC-45D4-AD1E-1A3FFBD19EB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9233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6AC2-3A65-4709-B878-CC49FD77C63D}" type="datetimeFigureOut">
              <a:rPr lang="pl-PL" smtClean="0"/>
              <a:t>2015-04-12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FD3E-56CC-45D4-AD1E-1A3FFBD19EB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557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6AC2-3A65-4709-B878-CC49FD77C63D}" type="datetimeFigureOut">
              <a:rPr lang="pl-PL" smtClean="0"/>
              <a:t>2015-04-12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FD3E-56CC-45D4-AD1E-1A3FFBD19EB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97049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6AC2-3A65-4709-B878-CC49FD77C63D}" type="datetimeFigureOut">
              <a:rPr lang="pl-PL" smtClean="0"/>
              <a:t>2015-04-12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FD3E-56CC-45D4-AD1E-1A3FFBD19EB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3660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6AC2-3A65-4709-B878-CC49FD77C63D}" type="datetimeFigureOut">
              <a:rPr lang="pl-PL" smtClean="0"/>
              <a:t>2015-04-12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FD3E-56CC-45D4-AD1E-1A3FFBD19EB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5933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06AC2-3A65-4709-B878-CC49FD77C63D}" type="datetimeFigureOut">
              <a:rPr lang="pl-PL" smtClean="0"/>
              <a:t>2015-04-12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6FD3E-56CC-45D4-AD1E-1A3FFBD19EB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7149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Rozprawka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Wg materiałów CKE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1242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Konieczność taka zachodzi w sytuacji, gdy: </a:t>
            </a:r>
          </a:p>
          <a:p>
            <a:pPr marL="514350" indent="-514350">
              <a:buAutoNum type="alphaLcParenR"/>
            </a:pPr>
            <a:r>
              <a:rPr lang="pl-PL" dirty="0" smtClean="0"/>
              <a:t>zagadnienie (problem, zjawisko) zasygnalizowane w temacie rozprawki jest na tyle obszerne, że można je zlokalizować (dopatrzyć się, doszukać) w wielu rozmaitych tekstach kultury (a więc nie tylko utworach literackich); </a:t>
            </a:r>
          </a:p>
          <a:p>
            <a:pPr marL="514350" indent="-514350">
              <a:buAutoNum type="alphaLcParenR"/>
            </a:pPr>
            <a:r>
              <a:rPr lang="pl-PL" dirty="0" smtClean="0"/>
              <a:t>teza, którą formułujemy, powinna być umocniona (udokumentowana, udowodniona) szerzej, bardziej wyraziście, a więc bardziej przekonująco.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7837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Zacznijmy od omówienia kilku prostych reguł dotyczących przywoływania innych tekstów kultury: </a:t>
            </a:r>
          </a:p>
          <a:p>
            <a:pPr marL="514350" indent="-514350">
              <a:buAutoNum type="alphaLcParenR"/>
            </a:pPr>
            <a:r>
              <a:rPr lang="pl-PL" dirty="0" smtClean="0"/>
              <a:t>Tę część argumentacji zamieszczamy w rozprawce w drugiej kolejności – po omówieniu tekstu podstawowego, dołączonego do tematu rozprawki. </a:t>
            </a:r>
          </a:p>
          <a:p>
            <a:pPr marL="514350" indent="-514350">
              <a:buAutoNum type="alphaLcParenR"/>
            </a:pPr>
            <a:r>
              <a:rPr lang="pl-PL" dirty="0" smtClean="0"/>
              <a:t>Komentarz lub komentarze związane z przywołanymi tekstami kultury powinny być krótsze niż komentarz odnoszący się do tekstu głównego. </a:t>
            </a:r>
          </a:p>
          <a:p>
            <a:pPr marL="514350" indent="-514350">
              <a:buAutoNum type="alphaLcParenR"/>
            </a:pPr>
            <a:r>
              <a:rPr lang="pl-PL" dirty="0" smtClean="0"/>
              <a:t>Komentarze związane z przywołanymi tekstami powinny we właściwy sposób nawiązywać do zagadnienia poruszonego w temacie rozprawki.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9874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2. Co to znaczy: nawiązywać do problemu?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Aby odwołanie było właściwe, powinno spełniać dwa zasadnicze kryteria: </a:t>
            </a:r>
          </a:p>
          <a:p>
            <a:pPr>
              <a:buFontTx/>
              <a:buChar char="-"/>
            </a:pPr>
            <a:r>
              <a:rPr lang="pl-PL" dirty="0" smtClean="0"/>
              <a:t>powinno odnosić się do tekstu kultury (a zatem dzieła literackiego lub malarskiego, filmowego, muzycznego, teatralnego, ewentualnie rzeźby, albo innego wytworu kultury jak np. forma dziennikarska, instalacja artystyczna czy fotografia); </a:t>
            </a:r>
          </a:p>
          <a:p>
            <a:pPr>
              <a:buFontTx/>
              <a:buChar char="-"/>
            </a:pPr>
            <a:r>
              <a:rPr lang="pl-PL" dirty="0" smtClean="0"/>
              <a:t>powinno być związane z zagadnieniem wspomnianym w temacie rozprawki w taki sposób, by przyjętą tezę umacniać (ale można sobie też wyobrazić rozprawkę, w której autor stosuje również argumenty przeciw i konfrontuje je z tymi za).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7621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Właściwe nawiązanie do zagadnienia wskazanego w temacie rozprawki oznacza </a:t>
            </a:r>
          </a:p>
          <a:p>
            <a:pPr marL="0" indent="0">
              <a:buNone/>
            </a:pPr>
            <a:r>
              <a:rPr lang="pl-PL" dirty="0" smtClean="0"/>
              <a:t>ODNALEZIENIE W INNYCH TEKSTACH KULTURY ANALOGICZNYCH (ODPOWIADAJĄCYCH, PODOBNYCH, ZBLIŻONYCH) </a:t>
            </a:r>
          </a:p>
          <a:p>
            <a:pPr>
              <a:buFontTx/>
              <a:buChar char="-"/>
            </a:pPr>
            <a:r>
              <a:rPr lang="pl-PL" dirty="0" smtClean="0"/>
              <a:t>SYTUACJI FABULARNYCH; </a:t>
            </a:r>
          </a:p>
          <a:p>
            <a:pPr>
              <a:buFontTx/>
              <a:buChar char="-"/>
            </a:pPr>
            <a:r>
              <a:rPr lang="pl-PL" dirty="0" smtClean="0"/>
              <a:t>MOTYWÓW I ICH KOMBINACJI; </a:t>
            </a:r>
          </a:p>
          <a:p>
            <a:pPr>
              <a:buFontTx/>
              <a:buChar char="-"/>
            </a:pPr>
            <a:r>
              <a:rPr lang="pl-PL" dirty="0" smtClean="0"/>
              <a:t>ZESTAWIEŃ WARTOŚCI; </a:t>
            </a:r>
          </a:p>
          <a:p>
            <a:pPr>
              <a:buFontTx/>
              <a:buChar char="-"/>
            </a:pPr>
            <a:r>
              <a:rPr lang="pl-PL" dirty="0" smtClean="0"/>
              <a:t>TYPÓW POSTACI. </a:t>
            </a:r>
          </a:p>
          <a:p>
            <a:pPr>
              <a:buFontTx/>
              <a:buChar char="-"/>
            </a:pPr>
            <a:r>
              <a:rPr lang="pl-PL" dirty="0" smtClean="0"/>
              <a:t>Kategorii tych może być więcej i oczywiście nie muszą one występować wszystkie naraz, zazwyczaj poszukiwać będziemy w tekstach kultury jednej lub dwu z nich.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56357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WAŻNA UWAGA: o </a:t>
            </a:r>
            <a:r>
              <a:rPr lang="pl-PL" dirty="0" err="1" smtClean="0"/>
              <a:t>odwołaniach</a:t>
            </a:r>
            <a:r>
              <a:rPr lang="pl-PL" dirty="0" smtClean="0"/>
              <a:t> do konkretnych tekstów kultury decyduje w ostateczności nasza interpretacja problematyki podjętej w tych tekstach, która nie musi być zgodna z opinią innych. </a:t>
            </a:r>
          </a:p>
          <a:p>
            <a:pPr marL="0" indent="0">
              <a:buNone/>
            </a:pPr>
            <a:r>
              <a:rPr lang="pl-PL" dirty="0" smtClean="0"/>
              <a:t>Ważne, abyśmy przekonali w rozprawce, że odwołanie do konkretnego tekstu jest właściwą ilustracją problemu podjętego w temacie.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9795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B050"/>
                </a:solidFill>
              </a:rPr>
              <a:t>Budowanie wstępów </a:t>
            </a:r>
            <a:endParaRPr lang="pl-PL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Dobry wstęp do rozprawki powinien spełniać trzy warunki: </a:t>
            </a:r>
          </a:p>
          <a:p>
            <a:pPr marL="0" indent="0">
              <a:buNone/>
            </a:pPr>
            <a:r>
              <a:rPr lang="pl-PL" dirty="0" smtClean="0"/>
              <a:t>• powinien być rzeczowy (dotyczyć problemu podanego w temacie), </a:t>
            </a:r>
          </a:p>
          <a:p>
            <a:pPr marL="0" indent="0">
              <a:buNone/>
            </a:pPr>
            <a:r>
              <a:rPr lang="pl-PL" dirty="0" smtClean="0"/>
              <a:t>• powinien być efektowny (zachęcać do lektury całości), </a:t>
            </a:r>
          </a:p>
          <a:p>
            <a:pPr marL="0" indent="0">
              <a:buNone/>
            </a:pPr>
            <a:r>
              <a:rPr lang="pl-PL" dirty="0" smtClean="0"/>
              <a:t>• powinien zawierać tezę (przedstawiać stanowisko autora wobec problemu podanego w temacie).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84825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Dobry wstęp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i="1" dirty="0" smtClean="0"/>
              <a:t>W naturę człowieka wpisany jest pociąg do rzeczy nieznanych. I mimo że wpisana jest w nią również potrzeba bycia członkiem pewnej społeczności, co przejawia się zarówno w naukowych badaniach (piramida potrzeb Maslowa), jak i powszechnych powiedzeniach (człowiek nie jest samotną wyspą), czasem bywa ona zwalczana przez tę pierwszą. Ludzie dążą do indywidualizmu, chcą wyróżnić się z „ludzkiej masy” i chcą osiągnąć niezależność, być wyjątkowi. Prowadzi ich to w stronę nieznanej, pociągającej samotności. Izolacja może jawić się jako szansa na stworzenie czegoś wyjątkowego czy też wykreowanie siebie w sposób równie wyjątkowy. </a:t>
            </a:r>
          </a:p>
          <a:p>
            <a:pPr marL="0" indent="0">
              <a:buNone/>
            </a:pPr>
            <a:r>
              <a:rPr lang="pl-PL" dirty="0" smtClean="0">
                <a:solidFill>
                  <a:srgbClr val="FF0000"/>
                </a:solidFill>
              </a:rPr>
              <a:t>Wstęp pogłębiony, rozbudowany. Autor/ka wykazał się elokwencją i erudycją pozaliteracką (odwołanie do Maslowa).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382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Dobry wstęp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Samotność jest nieodłączną częścią ludzkiego życia. Każdy w mniejszym bądź większym stopniu jej doświadczył na pewnym etapie swojego żywota. Czym więc ona jest? Dręczącym uczuciem? Bezsilnością? A może wolnością lub koniecznym środkiem do jej zdobycia? </a:t>
            </a:r>
          </a:p>
          <a:p>
            <a:pPr marL="0" indent="0">
              <a:buNone/>
            </a:pPr>
            <a:r>
              <a:rPr lang="pl-PL" dirty="0" smtClean="0">
                <a:solidFill>
                  <a:srgbClr val="FF0000"/>
                </a:solidFill>
              </a:rPr>
              <a:t>Wstęp zawiera hipotezy w formie filozoficznych, egzystencjalnych pytań.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2243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Zły wstęp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Rozpoczynanie bezpośrednio od tezy lub odwołań do tekstów literackich </a:t>
            </a:r>
          </a:p>
          <a:p>
            <a:pPr marL="0" indent="0">
              <a:buNone/>
            </a:pPr>
            <a:r>
              <a:rPr lang="pl-PL" dirty="0" smtClean="0">
                <a:solidFill>
                  <a:srgbClr val="FF0000"/>
                </a:solidFill>
              </a:rPr>
              <a:t>W zasadzie można tu mówić o braku wstępu: </a:t>
            </a:r>
          </a:p>
          <a:p>
            <a:pPr marL="0" indent="0">
              <a:buNone/>
            </a:pPr>
            <a:r>
              <a:rPr lang="pl-PL" i="1" dirty="0" smtClean="0"/>
              <a:t>1. Moim zdaniem samotność to ograniczenie i postaram się w dalszej części tej pracy udowodnić tę tezę. </a:t>
            </a:r>
          </a:p>
          <a:p>
            <a:pPr marL="0" indent="0">
              <a:buNone/>
            </a:pPr>
            <a:r>
              <a:rPr lang="pl-PL" i="1" dirty="0" smtClean="0"/>
              <a:t>2. W przedstawionym fragmencie pod tytułem „Wilk stepowy” Hermanna </a:t>
            </a:r>
            <a:r>
              <a:rPr lang="pl-PL" i="1" dirty="0" err="1" smtClean="0"/>
              <a:t>Hesse’a</a:t>
            </a:r>
            <a:r>
              <a:rPr lang="pl-PL" i="1" dirty="0" smtClean="0"/>
              <a:t> jest przedstawiony główny bohater Harry jako osoba samotna, która „żyje” tylko po zmroku i ucieka przed ludźmi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3569826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Zły wstęp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 smtClean="0"/>
              <a:t>Ogólniki </a:t>
            </a:r>
          </a:p>
          <a:p>
            <a:pPr marL="0" indent="0">
              <a:buNone/>
            </a:pPr>
            <a:r>
              <a:rPr lang="pl-PL" dirty="0" smtClean="0">
                <a:solidFill>
                  <a:srgbClr val="FF0000"/>
                </a:solidFill>
              </a:rPr>
              <a:t>W zacytowanym wstępie uczeń zapisał refleksję o tym, że niezależnie od okoliczności samotność jest częścią natury człowieka, dotyka każdego, choć jej źródło może być dwojakie: własny wybór lub okoliczności. I trudno się z tym stwierdzeniem nie zgodzić, jednak jest to tak zwana prawda obiegowa, oczywistość, banał.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i="1" dirty="0" smtClean="0"/>
              <a:t>Często spotyka się ludzi, którzy twierdzą, że są samotni i potrzebują wsparcia i czyjejś bliskości. Równie często można spotkać ludzi, którzy twierdzą, że są samotni z wyboru i przy tym wolni oraz szczęśliwi. Należy jednak pamiętać, że samotność prowadzi do odizolowania się od świata, a wtedy jest ograniczeniem.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2827785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B050"/>
                </a:solidFill>
              </a:rPr>
              <a:t>Budowa rozprawki</a:t>
            </a:r>
            <a:endParaRPr lang="pl-PL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Rozprawka jest wypowiedzią o skonwencjonalizowanej, trójdzielnej budowie, na którą składają się: – wstęp – rozwinięcie – zakończenie. </a:t>
            </a:r>
          </a:p>
          <a:p>
            <a:pPr marL="0" indent="0">
              <a:buNone/>
            </a:pPr>
            <a:r>
              <a:rPr lang="pl-PL" dirty="0" smtClean="0">
                <a:solidFill>
                  <a:srgbClr val="FF0000"/>
                </a:solidFill>
              </a:rPr>
              <a:t>Wstęp</a:t>
            </a:r>
            <a:r>
              <a:rPr lang="pl-PL" dirty="0" smtClean="0"/>
              <a:t> powinien spełniać kilka funkcji: </a:t>
            </a:r>
          </a:p>
          <a:p>
            <a:pPr marL="0" indent="0">
              <a:buNone/>
            </a:pPr>
            <a:r>
              <a:rPr lang="pl-PL" dirty="0" smtClean="0"/>
              <a:t>– wprowadzać czytelnika w problematykę, której dotyczyć będzie rozwinięcie </a:t>
            </a:r>
          </a:p>
          <a:p>
            <a:pPr marL="0" indent="0">
              <a:buNone/>
            </a:pPr>
            <a:r>
              <a:rPr lang="pl-PL" dirty="0" smtClean="0"/>
              <a:t>– zachęcać do lektury całości wypracowania </a:t>
            </a:r>
          </a:p>
          <a:p>
            <a:pPr marL="0" indent="0">
              <a:buNone/>
            </a:pPr>
            <a:r>
              <a:rPr lang="pl-PL" dirty="0" smtClean="0"/>
              <a:t>– przedstawiać stanowisko autora wobec problemu podanego w temacie.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73231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Zły wstęp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Nieuzasadnione odwołania do doświadczeń osobistych</a:t>
            </a:r>
          </a:p>
          <a:p>
            <a:pPr marL="0" indent="0">
              <a:buNone/>
            </a:pPr>
            <a:r>
              <a:rPr lang="pl-PL" i="1" dirty="0" smtClean="0"/>
              <a:t>1. Wszyscy, oprócz życia towarzyskiego, potrzebujemy także życia prywatnego, w różnych proporcjach, zależnie od człowieka. </a:t>
            </a:r>
          </a:p>
          <a:p>
            <a:pPr marL="0" indent="0">
              <a:buNone/>
            </a:pPr>
            <a:r>
              <a:rPr lang="pl-PL" i="1" dirty="0" smtClean="0"/>
              <a:t>2. Samotność – szansa czy ograniczenie? Na ten temat można by było długo debatować, gdyż każdy z nas ma inne upodobania i odmienne zdania. Ja uważam że samotność w dużej mierze ogranicza nasze myślenie, spojrzenie na świat jak i nas samych. Nie pozwala nam się rozwijać, osiągać zamierzonych celów i spełniać marzeń. </a:t>
            </a:r>
          </a:p>
          <a:p>
            <a:pPr marL="0" indent="0">
              <a:buNone/>
            </a:pPr>
            <a:r>
              <a:rPr lang="pl-PL" dirty="0" smtClean="0">
                <a:solidFill>
                  <a:srgbClr val="FF0000"/>
                </a:solidFill>
              </a:rPr>
              <a:t>Takie odniesienia do własnych doświadczeń w nieuchronny sposób trywializują tekst, dlatego należy ich unikać. 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170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Zły wstęp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Dysfunkcjonalność wstępu </a:t>
            </a:r>
          </a:p>
          <a:p>
            <a:pPr marL="0" indent="0">
              <a:buNone/>
            </a:pPr>
            <a:r>
              <a:rPr lang="pl-PL" dirty="0" smtClean="0">
                <a:solidFill>
                  <a:srgbClr val="FF0000"/>
                </a:solidFill>
              </a:rPr>
              <a:t>Niektóre wstępy są niefunkcjonalne, nie wprowadzają w problem, ale stanowią sztucznie wykreowany schemat, szablon tworzący początek pracy, a będący w istocie powtórzeniem tematu np.: </a:t>
            </a:r>
          </a:p>
          <a:p>
            <a:pPr marL="0" indent="0">
              <a:buNone/>
            </a:pPr>
            <a:r>
              <a:rPr lang="pl-PL" i="1" dirty="0" smtClean="0"/>
              <a:t>1. W swojej pracy postaram się rozważyć problem i uzasadnić swoje zdanie odwołując się do załączonego tekstu oraz do innych. </a:t>
            </a:r>
          </a:p>
          <a:p>
            <a:pPr marL="0" indent="0">
              <a:buNone/>
            </a:pPr>
            <a:r>
              <a:rPr lang="pl-PL" i="1" dirty="0" smtClean="0"/>
              <a:t>2. W tym temacie chciałbym rozważyć problem samotności i udowodnić swoje zdanie, odwołując się do fragmentu Wilka stepowego oraz do innych tekstów kultury. </a:t>
            </a:r>
          </a:p>
          <a:p>
            <a:pPr marL="0" indent="0">
              <a:buNone/>
            </a:pPr>
            <a:r>
              <a:rPr lang="pl-PL" i="1" dirty="0" smtClean="0"/>
              <a:t>3. W swoim wypracowaniu chciałbym rozwiązać problem w pytaniu oraz przytoczyć parę fragmentów które rozwiążą dylemat w temacie. </a:t>
            </a:r>
          </a:p>
          <a:p>
            <a:pPr marL="0" indent="0">
              <a:buNone/>
            </a:pPr>
            <a:r>
              <a:rPr lang="pl-PL" i="1" dirty="0" smtClean="0"/>
              <a:t>4. Czytając załączony fragment Hermanna Hesse „Wilk stepowy” nasuwa się pytanie, czy samotność to szansa czy ograniczenie. Z pewnością każdy może mieć odmienne zdanie na ten temat, jednak ja uważam, że samotność jest ograniczeniem.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902843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B050"/>
                </a:solidFill>
              </a:rPr>
              <a:t>Budowanie zakończeń</a:t>
            </a:r>
            <a:endParaRPr lang="pl-PL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 smtClean="0"/>
              <a:t>Dobre zakończenie rozprawki powinno być podsumowaniem rozważań, które skłoni czytelnika do refleksji nad przedstawionym problemem i jego rozstrzygnięciem. </a:t>
            </a:r>
          </a:p>
          <a:p>
            <a:pPr marL="0" indent="0">
              <a:buNone/>
            </a:pPr>
            <a:r>
              <a:rPr lang="pl-PL" i="1" dirty="0" smtClean="0"/>
              <a:t>Samotność z wyboru bohatera „Wilka stepowego” była być może spowodowana strachem przed odpowiedzialnością. Nawiązując do słów Lisa z „Małego Księcia” – „Pozostajesz na zawsze odpowiedzialny za to, co oswoiłeś” można wywnioskować, że czasami samotność jest łatwiejsza, niż utrzymywanie więzi i relacji z innymi ludźmi. Na przykładzie tych utworów łatwo można odpowiedzieć sobie na pytanie, czy samotność to szansa, czy ograniczenia: nie można całkowicie się w niej zatracić, ponieważ może to się stać nieodwracalne, a z drugiej strony warto czasami się na nią zdecydować, żeby skupić się na sobie. Zakończenie zawiera wnioski - uogólnienia dotyczące omówionych tekstów. Uczeń wyraził pogłębioną refleksję podsumowującą omawiany problem. 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15763066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Złe zakończenia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</a:t>
            </a:r>
            <a:r>
              <a:rPr lang="pl-PL" dirty="0" smtClean="0"/>
              <a:t>ypowe zakończenia, polegające na użyciu schematycznej frazy, bez odniesień, refleksji lub jakiegokolwiek rozwinięcia schematu myślowego. Oto kilka przykładów: </a:t>
            </a:r>
          </a:p>
          <a:p>
            <a:pPr marL="0" indent="0">
              <a:buNone/>
            </a:pPr>
            <a:r>
              <a:rPr lang="pl-PL" i="1" dirty="0" smtClean="0"/>
              <a:t>Powyższe argumenty udowodniły, że być… </a:t>
            </a:r>
          </a:p>
          <a:p>
            <a:pPr marL="0" indent="0">
              <a:buNone/>
            </a:pPr>
            <a:r>
              <a:rPr lang="pl-PL" i="1" dirty="0" smtClean="0"/>
              <a:t>Podsumowując moją pracę myślę, że dość dokładnie wyjaśniłem to zagadnienie. </a:t>
            </a:r>
          </a:p>
          <a:p>
            <a:pPr marL="0" indent="0">
              <a:buNone/>
            </a:pPr>
            <a:r>
              <a:rPr lang="pl-PL" i="1" dirty="0" smtClean="0"/>
              <a:t>Mam nadzieję, że przedstawione przeze mnie argumenty przekonują że samotność… 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364397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B050"/>
                </a:solidFill>
              </a:rPr>
              <a:t>Błędy popełniane w rozprawkach</a:t>
            </a:r>
            <a:endParaRPr lang="pl-PL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sprowadzanie analizy i interpretacji do czytania tekstu literackiego na poziomie dosłownym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streszczanie lub parafrazowanie tekstów (zamiast interpretacji)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powierzchowne analizowanie tematów i tekstów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nieuważna lektura tekstu załączonego do tematu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popełnianie błędów rzeczowych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ograniczanie się do odczytywania znaczeń dosłownych i do powierzchownych obserwacji (słaba umiejętność czytania tekstów na poziomie symbolicznym)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brak odwołań do kontekstów interpretacyjnych lub ich błędne przywoływanie.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95547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B050"/>
                </a:solidFill>
              </a:rPr>
              <a:t>W trakcie ćwiczenia umiejętności pisania rozprawek maturalnych warto pamiętać o:</a:t>
            </a:r>
            <a:endParaRPr lang="pl-PL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rozwijaniu umiejętności określania typu tekstu, który stanowi przedmiot rozważań, a więc rozpoznawanie gatunku utworu (np. opowiadanie, nowela, powieść, esej), dominanty kompozycyjnej, typu epiki, charakteru narracji, typu narratora, stosunku narratora do przedmiotu wypowiedzi, przedstawionych zdarzeń, postaci i innych elementów świata przedstawionego, rozpoznawania tematów, motywów, wątków, epizodów, toposów, obrazowania literackiego, konwencji literackiej;</a:t>
            </a:r>
          </a:p>
          <a:p>
            <a:r>
              <a:rPr lang="pl-PL" dirty="0" smtClean="0"/>
              <a:t>przywoływaniu stosownych kontekstów: literackich, historycznoliterackich, filozoficznych, biograficznych, kulturowych (obejmujących zarówno typowe dla kultury wysokiej, masowej, popularnej zjawiska, jak i elementy inne niż literatura, z innych obszarów kultury – wskazanych w podstawie programowej);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489237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62897" y="556221"/>
            <a:ext cx="10515600" cy="5381999"/>
          </a:xfrm>
        </p:spPr>
        <p:txBody>
          <a:bodyPr>
            <a:normAutofit/>
          </a:bodyPr>
          <a:lstStyle/>
          <a:p>
            <a:r>
              <a:rPr lang="pl-PL" dirty="0" smtClean="0"/>
              <a:t>działaniach tekstotwórczych, w tym: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 budowaniu rzeczowego i atrakcyjnego wstępu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ustalaniu kryterium porządkującego tok rozważań w rozwinięciu (np. od argumentów najsłabszych do najmocniejszych; albo: od szczegółu do ogółu)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budowaniu logicznej wypowiedzi o przejrzystym toku argumentacji (argumenty powinny się ze sobą logicznie łączyć, co należy podkreślać odpowiednio dobranymi wskaźnikami nawiązania i właściwą segmentacją tekstu)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osiąganiu spójności wypowiedzi – lokalnej (wewnątrz akapitów) i globalnej (między akapitami)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87289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budowaniu rzeczowego i atrakcyjnego podsumowania rozważań (nie tylko formalnego zakończenia)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osiąganiu właściwych proporcji między poszczególnymi częściami rozprawki – wstępem, rozwinięciem i zakończeniem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stosowaniu elementów wzbogacających i uatrakcyjniających wypracowanie (np.: motta, cytatów, celnych puent)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9246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>
                <a:solidFill>
                  <a:srgbClr val="FF0000"/>
                </a:solidFill>
              </a:rPr>
              <a:t>Rozwinięcie</a:t>
            </a:r>
            <a:r>
              <a:rPr lang="pl-PL" dirty="0" smtClean="0"/>
              <a:t> to główna część rozprawki. Zawiera podstawową treść rozważań – argumentację. Składają się na nią poszczególne argumenty, czyli dowody świadczące na rzecz słuszności przyjętego stanowiska, wyrażonego w formie tezy lub – rzadziej – hipotezy. </a:t>
            </a:r>
          </a:p>
          <a:p>
            <a:pPr marL="0" indent="0">
              <a:buNone/>
            </a:pPr>
            <a:r>
              <a:rPr lang="pl-PL" u="sng" dirty="0" smtClean="0"/>
              <a:t>Argumenty </a:t>
            </a:r>
            <a:r>
              <a:rPr lang="pl-PL" dirty="0" smtClean="0"/>
              <a:t>powinny być przede wszystkim przekonujące, czyli: </a:t>
            </a:r>
          </a:p>
          <a:p>
            <a:pPr marL="0" indent="0">
              <a:buNone/>
            </a:pPr>
            <a:r>
              <a:rPr lang="pl-PL" dirty="0" smtClean="0"/>
              <a:t>– rzeczowe – oparte na faktach istotnie świadczących na rzecz słuszności tezy, </a:t>
            </a:r>
          </a:p>
          <a:p>
            <a:pPr marL="0" indent="0">
              <a:buNone/>
            </a:pPr>
            <a:r>
              <a:rPr lang="pl-PL" dirty="0" smtClean="0"/>
              <a:t>– odpowiednio przedstawione – w zgodnej z wymogami retoryki, czyli sztuki przekonywania, formie językowej i we właściwej kolejności.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19341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>
                <a:solidFill>
                  <a:srgbClr val="FF0000"/>
                </a:solidFill>
              </a:rPr>
              <a:t>Zakończenie </a:t>
            </a:r>
            <a:r>
              <a:rPr lang="pl-PL" dirty="0" smtClean="0"/>
              <a:t>to ostatnia część rozprawki, nierzadko niedoceniana, pomijana lub dopisywana „na siłę”. </a:t>
            </a:r>
          </a:p>
          <a:p>
            <a:pPr marL="0" indent="0">
              <a:buNone/>
            </a:pPr>
            <a:r>
              <a:rPr lang="pl-PL" dirty="0" smtClean="0"/>
              <a:t>Zakończenie można uznać za udane, jeśli: </a:t>
            </a:r>
          </a:p>
          <a:p>
            <a:pPr marL="0" indent="0">
              <a:buNone/>
            </a:pPr>
            <a:r>
              <a:rPr lang="pl-PL" dirty="0" smtClean="0"/>
              <a:t>– zręcznie podsumowuje przedstawione w rozwinięciu rozważania </a:t>
            </a:r>
          </a:p>
          <a:p>
            <a:pPr marL="0" indent="0">
              <a:buNone/>
            </a:pPr>
            <a:r>
              <a:rPr lang="pl-PL" dirty="0" smtClean="0"/>
              <a:t>– skłania czytelnika do refleksji nad przedstawionym problemem i jego rozstrzygnięciem.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5498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B050"/>
                </a:solidFill>
              </a:rPr>
              <a:t>Temat rozprawki </a:t>
            </a:r>
            <a:endParaRPr lang="pl-PL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Celem rozprawki maturalnej jest </a:t>
            </a:r>
            <a:r>
              <a:rPr lang="pl-PL" dirty="0" smtClean="0">
                <a:solidFill>
                  <a:srgbClr val="FF0000"/>
                </a:solidFill>
              </a:rPr>
              <a:t>sprawdzenie umiejętność analizy i interpretacji tekstu literackiego oraz innych tekstów kultury </a:t>
            </a:r>
            <a:r>
              <a:rPr lang="pl-PL" dirty="0" smtClean="0"/>
              <a:t>(np. filmów, spektakli teatralnych, dzieł plastycznych), a także </a:t>
            </a:r>
            <a:r>
              <a:rPr lang="pl-PL" dirty="0" smtClean="0">
                <a:solidFill>
                  <a:srgbClr val="FF0000"/>
                </a:solidFill>
              </a:rPr>
              <a:t>odwoływania się do trafnie wybranych kontekstów</a:t>
            </a:r>
            <a:r>
              <a:rPr lang="pl-PL" dirty="0" smtClean="0"/>
              <a:t> literackich bądź kulturowych. </a:t>
            </a:r>
          </a:p>
          <a:p>
            <a:pPr marL="0" indent="0">
              <a:buNone/>
            </a:pPr>
            <a:r>
              <a:rPr lang="pl-PL" dirty="0" smtClean="0"/>
              <a:t>Praca nad rozprawką powinna się zawsze zaczynać od analizy tematu, który składa się z polecenia i dołączonego do niego tekstu literackiego (epickiego lub dramatycznego).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1296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Samo polecenie składa się z trzech części: </a:t>
            </a:r>
          </a:p>
          <a:p>
            <a:pPr marL="514350" indent="-514350">
              <a:buAutoNum type="arabicParenR"/>
            </a:pPr>
            <a:r>
              <a:rPr lang="pl-PL" dirty="0" smtClean="0"/>
              <a:t>pytania, w którym zawarty jest problem: </a:t>
            </a:r>
            <a:r>
              <a:rPr lang="pl-PL" b="1" dirty="0" smtClean="0"/>
              <a:t>Samotność – szansa czy ograniczenie? </a:t>
            </a:r>
          </a:p>
          <a:p>
            <a:pPr marL="514350" indent="-514350">
              <a:buAutoNum type="arabicParenR"/>
            </a:pPr>
            <a:r>
              <a:rPr lang="pl-PL" dirty="0" smtClean="0"/>
              <a:t>określenia czynności, które piszący ma wykonać, oraz wskazania materiału, na którym powinien oprzeć swoje rozważania:</a:t>
            </a:r>
            <a:r>
              <a:rPr lang="pl-PL" b="1" dirty="0" smtClean="0"/>
              <a:t> Rozważ problem i uzasadnij swoje zdanie, odwołując się do załączonego fragmentu </a:t>
            </a:r>
            <a:r>
              <a:rPr lang="pl-PL" b="1" i="1" dirty="0" smtClean="0"/>
              <a:t>Wilka stepowego </a:t>
            </a:r>
            <a:r>
              <a:rPr lang="pl-PL" b="1" dirty="0" smtClean="0"/>
              <a:t>oraz do innych, wybranych przez siebie, tekstów kultury. </a:t>
            </a:r>
          </a:p>
          <a:p>
            <a:pPr marL="514350" indent="-514350">
              <a:buAutoNum type="arabicParenR"/>
            </a:pPr>
            <a:r>
              <a:rPr lang="pl-PL" dirty="0" smtClean="0"/>
              <a:t>określenia minimalnej długości pracy (zawsze takiej samej):</a:t>
            </a:r>
            <a:r>
              <a:rPr lang="pl-PL" b="1" dirty="0" smtClean="0"/>
              <a:t> Twoja praca powinna liczyć co najmniej 250 słów.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350995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Pierwsze i najważniejsze pytanie, które powinna sobie postawić osoba przygotowująca się do napisania rozprawki, powinno brzmieć: </a:t>
            </a:r>
          </a:p>
          <a:p>
            <a:pPr marL="0" indent="0">
              <a:buNone/>
            </a:pPr>
            <a:r>
              <a:rPr lang="pl-PL" dirty="0" smtClean="0">
                <a:solidFill>
                  <a:srgbClr val="FF0000"/>
                </a:solidFill>
              </a:rPr>
              <a:t>Czego dotyczy problem? </a:t>
            </a:r>
          </a:p>
          <a:p>
            <a:pPr marL="0" indent="0">
              <a:buNone/>
            </a:pPr>
            <a:r>
              <a:rPr lang="pl-PL" dirty="0" smtClean="0"/>
              <a:t>W wypadku podanego wyżej polecenia widzimy, że problem dotyczy samotności i ma postać dylematu (szansa czy ograniczenie?). Na tym etapie przygotowań nie należy jeszcze tego dylematu rozstrzygać. Przedtem należy uważnie przeczytać tekst załączony do polecenia. W omawianym przypadku był to fragment powieści Hermanna Hessego </a:t>
            </a:r>
            <a:r>
              <a:rPr lang="pl-PL" i="1" dirty="0" smtClean="0"/>
              <a:t>Wilk stepowy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4079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Po przeprowadzeniu analizy (która obejmuje oczywiście etap zrozumienia) dołączonego do polecenia tekstu trzeba przeprowadzić rozumowanie, które pozwoli zająć stanowisko wobec problemu, czyli sformułować tezę rozprawki. </a:t>
            </a:r>
          </a:p>
          <a:p>
            <a:pPr marL="0" indent="0">
              <a:buNone/>
            </a:pPr>
            <a:r>
              <a:rPr lang="pl-PL" dirty="0" smtClean="0"/>
              <a:t>W naszym wypadku dylemat można rozstrzygnąć twierdząco, przecząco lub zająć postawę ambiwalentną (Tak, ale… lub: Nie, ale…).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73481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B050"/>
                </a:solidFill>
              </a:rPr>
              <a:t>Co znaczy: odwołać się do innych tekstów?</a:t>
            </a:r>
            <a:endParaRPr lang="pl-PL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Możemy to sformułowanie zastąpić innymi, bliskoznacznymi: </a:t>
            </a:r>
            <a:r>
              <a:rPr lang="pl-PL" b="1" dirty="0" smtClean="0"/>
              <a:t>przywołać, powołać się na, wspomnieć o lub, po prostu – omówić, skomentować. </a:t>
            </a:r>
            <a:r>
              <a:rPr lang="pl-PL" dirty="0" smtClean="0"/>
              <a:t>A zatem – oprócz właściwego omówienia tekstu załączonego w arkuszu, powinniśmy także omówić inne teksty. </a:t>
            </a:r>
          </a:p>
          <a:p>
            <a:pPr marL="0" indent="0">
              <a:buNone/>
            </a:pPr>
            <a:r>
              <a:rPr lang="pl-PL" dirty="0" smtClean="0"/>
              <a:t>Po co? </a:t>
            </a:r>
          </a:p>
          <a:p>
            <a:pPr marL="0" indent="0">
              <a:buNone/>
            </a:pPr>
            <a:r>
              <a:rPr lang="pl-PL" dirty="0" smtClean="0"/>
              <a:t>Odpowiedź jest jasna – aby lepiej oświetlić rozważany problem i umocnić postawioną we wstępie tezę.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057513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2049</Words>
  <Application>Microsoft Office PowerPoint</Application>
  <PresentationFormat>Panoramiczny</PresentationFormat>
  <Paragraphs>112</Paragraphs>
  <Slides>27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Motyw pakietu Office</vt:lpstr>
      <vt:lpstr>Rozprawka</vt:lpstr>
      <vt:lpstr>Budowa rozprawki</vt:lpstr>
      <vt:lpstr>Prezentacja programu PowerPoint</vt:lpstr>
      <vt:lpstr>Prezentacja programu PowerPoint</vt:lpstr>
      <vt:lpstr>Temat rozprawki </vt:lpstr>
      <vt:lpstr>Prezentacja programu PowerPoint</vt:lpstr>
      <vt:lpstr>Prezentacja programu PowerPoint</vt:lpstr>
      <vt:lpstr>Prezentacja programu PowerPoint</vt:lpstr>
      <vt:lpstr>Co znaczy: odwołać się do innych tekstów?</vt:lpstr>
      <vt:lpstr>Prezentacja programu PowerPoint</vt:lpstr>
      <vt:lpstr>Prezentacja programu PowerPoint</vt:lpstr>
      <vt:lpstr>2. Co to znaczy: nawiązywać do problemu?</vt:lpstr>
      <vt:lpstr>Prezentacja programu PowerPoint</vt:lpstr>
      <vt:lpstr>Prezentacja programu PowerPoint</vt:lpstr>
      <vt:lpstr>Budowanie wstępów </vt:lpstr>
      <vt:lpstr>Dobry wstęp</vt:lpstr>
      <vt:lpstr>Dobry wstęp</vt:lpstr>
      <vt:lpstr>Zły wstęp</vt:lpstr>
      <vt:lpstr>Zły wstęp</vt:lpstr>
      <vt:lpstr>Zły wstęp</vt:lpstr>
      <vt:lpstr>Zły wstęp</vt:lpstr>
      <vt:lpstr>Budowanie zakończeń</vt:lpstr>
      <vt:lpstr>Złe zakończenia</vt:lpstr>
      <vt:lpstr>Błędy popełniane w rozprawkach</vt:lpstr>
      <vt:lpstr>W trakcie ćwiczenia umiejętności pisania rozprawek maturalnych warto pamiętać o: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Rozprawka</dc:title>
  <dc:creator>Magdalena Fijarczyk</dc:creator>
  <cp:lastModifiedBy>Magdalena Fijarczyk</cp:lastModifiedBy>
  <cp:revision>4</cp:revision>
  <dcterms:created xsi:type="dcterms:W3CDTF">2015-04-12T21:47:26Z</dcterms:created>
  <dcterms:modified xsi:type="dcterms:W3CDTF">2015-04-12T22:13:16Z</dcterms:modified>
</cp:coreProperties>
</file>