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9" r:id="rId1"/>
  </p:sldMasterIdLst>
  <p:notesMasterIdLst>
    <p:notesMasterId r:id="rId26"/>
  </p:notesMasterIdLst>
  <p:handoutMasterIdLst>
    <p:handoutMasterId r:id="rId27"/>
  </p:handoutMasterIdLst>
  <p:sldIdLst>
    <p:sldId id="256" r:id="rId2"/>
    <p:sldId id="257" r:id="rId3"/>
    <p:sldId id="258" r:id="rId4"/>
    <p:sldId id="276" r:id="rId5"/>
    <p:sldId id="275" r:id="rId6"/>
    <p:sldId id="259" r:id="rId7"/>
    <p:sldId id="260" r:id="rId8"/>
    <p:sldId id="262" r:id="rId9"/>
    <p:sldId id="263" r:id="rId10"/>
    <p:sldId id="278" r:id="rId11"/>
    <p:sldId id="279" r:id="rId12"/>
    <p:sldId id="265" r:id="rId13"/>
    <p:sldId id="277" r:id="rId14"/>
    <p:sldId id="264" r:id="rId15"/>
    <p:sldId id="266" r:id="rId16"/>
    <p:sldId id="267" r:id="rId17"/>
    <p:sldId id="268" r:id="rId18"/>
    <p:sldId id="271" r:id="rId19"/>
    <p:sldId id="273" r:id="rId20"/>
    <p:sldId id="274" r:id="rId21"/>
    <p:sldId id="269" r:id="rId22"/>
    <p:sldId id="270" r:id="rId23"/>
    <p:sldId id="272" r:id="rId24"/>
    <p:sldId id="280" r:id="rId25"/>
  </p:sldIdLst>
  <p:sldSz cx="12192000" cy="6858000"/>
  <p:notesSz cx="6858000" cy="9144000"/>
  <p:defaultTextStyle>
    <a:defPPr rtl="0">
      <a:defRPr lang="pl-P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0E3BD4C-FB99-459C-9A4D-638D96C4FD0A}" v="1557" dt="2024-02-21T20:01:56.1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56" autoAdjust="0"/>
    <p:restoredTop sz="94660"/>
  </p:normalViewPr>
  <p:slideViewPr>
    <p:cSldViewPr snapToGrid="0">
      <p:cViewPr varScale="1">
        <p:scale>
          <a:sx n="72" d="100"/>
          <a:sy n="72" d="100"/>
        </p:scale>
        <p:origin x="67" y="379"/>
      </p:cViewPr>
      <p:guideLst>
        <p:guide orient="horz" pos="2160"/>
        <p:guide pos="3840"/>
      </p:guideLst>
    </p:cSldViewPr>
  </p:slideViewPr>
  <p:notesTextViewPr>
    <p:cViewPr>
      <p:scale>
        <a:sx n="1" d="1"/>
        <a:sy n="1" d="1"/>
      </p:scale>
      <p:origin x="0" y="0"/>
    </p:cViewPr>
  </p:notesTextViewPr>
  <p:notesViewPr>
    <p:cSldViewPr snapToGrid="0">
      <p:cViewPr varScale="1">
        <p:scale>
          <a:sx n="86" d="100"/>
          <a:sy n="86" d="100"/>
        </p:scale>
        <p:origin x="383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a:extLst>
              <a:ext uri="{FF2B5EF4-FFF2-40B4-BE49-F238E27FC236}">
                <a16:creationId xmlns:a16="http://schemas.microsoft.com/office/drawing/2014/main" id="{935465CC-DCF3-4F60-A7C1-3FE60318CE5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a:extLst>
              <a:ext uri="{FF2B5EF4-FFF2-40B4-BE49-F238E27FC236}">
                <a16:creationId xmlns:a16="http://schemas.microsoft.com/office/drawing/2014/main" id="{D17802EB-2544-49AA-85FF-C1A4900FCA3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ECD2894-14C8-45A1-AD8E-1EF5A9C1233B}" type="datetime1">
              <a:rPr lang="pl-PL" smtClean="0"/>
              <a:pPr/>
              <a:t>22.02.2024</a:t>
            </a:fld>
            <a:endParaRPr lang="pl-PL" dirty="0"/>
          </a:p>
        </p:txBody>
      </p:sp>
      <p:sp>
        <p:nvSpPr>
          <p:cNvPr id="4" name="Symbol zastępczy stopki 3">
            <a:extLst>
              <a:ext uri="{FF2B5EF4-FFF2-40B4-BE49-F238E27FC236}">
                <a16:creationId xmlns:a16="http://schemas.microsoft.com/office/drawing/2014/main" id="{7E410894-0F94-4269-9910-694AA5B8983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a:extLst>
              <a:ext uri="{FF2B5EF4-FFF2-40B4-BE49-F238E27FC236}">
                <a16:creationId xmlns:a16="http://schemas.microsoft.com/office/drawing/2014/main" id="{8DC2CDE4-4BD0-4316-A6F4-EA2DEE9AC83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EAEEAEC-C5B1-4C4B-84E6-F0649C8F53E5}" type="slidenum">
              <a:rPr lang="pl-PL" smtClean="0"/>
              <a:pPr/>
              <a:t>‹#›</a:t>
            </a:fld>
            <a:endParaRPr lang="pl-PL"/>
          </a:p>
        </p:txBody>
      </p:sp>
    </p:spTree>
    <p:extLst>
      <p:ext uri="{BB962C8B-B14F-4D97-AF65-F5344CB8AC3E}">
        <p14:creationId xmlns:p14="http://schemas.microsoft.com/office/powerpoint/2010/main" val="32218201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noProof="0"/>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43C679-6BCE-42EC-B215-11CE513C6697}" type="datetime1">
              <a:rPr lang="pl-PL" smtClean="0"/>
              <a:pPr/>
              <a:t>22.02.2024</a:t>
            </a:fld>
            <a:endParaRPr lang="pl-PL" dirty="0"/>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noProof="0"/>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noProof="0"/>
              <a:t>Kliknij, aby edytować style wzorca tekstu</a:t>
            </a:r>
          </a:p>
          <a:p>
            <a:pPr lvl="1"/>
            <a:r>
              <a:rPr lang="pl-PL" noProof="0"/>
              <a:t>Drugi poziom</a:t>
            </a:r>
          </a:p>
          <a:p>
            <a:pPr lvl="2"/>
            <a:r>
              <a:rPr lang="pl-PL" noProof="0"/>
              <a:t>Trzeci poziom</a:t>
            </a:r>
          </a:p>
          <a:p>
            <a:pPr lvl="3"/>
            <a:r>
              <a:rPr lang="pl-PL" noProof="0"/>
              <a:t>Czwarty poziom</a:t>
            </a:r>
          </a:p>
          <a:p>
            <a:pPr lvl="4"/>
            <a:r>
              <a:rPr lang="pl-PL" noProof="0"/>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noProof="0"/>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3D7F23-DCEF-4D3E-BDAF-496AD1266459}" type="slidenum">
              <a:rPr lang="pl-PL" noProof="0" smtClean="0"/>
              <a:pPr/>
              <a:t>‹#›</a:t>
            </a:fld>
            <a:endParaRPr lang="pl-PL" noProof="0"/>
          </a:p>
        </p:txBody>
      </p:sp>
    </p:spTree>
    <p:extLst>
      <p:ext uri="{BB962C8B-B14F-4D97-AF65-F5344CB8AC3E}">
        <p14:creationId xmlns:p14="http://schemas.microsoft.com/office/powerpoint/2010/main" val="974583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63D7F23-DCEF-4D3E-BDAF-496AD1266459}" type="slidenum">
              <a:rPr lang="pl-PL" smtClean="0"/>
              <a:pPr/>
              <a:t>1</a:t>
            </a:fld>
            <a:endParaRPr lang="pl-PL" dirty="0"/>
          </a:p>
        </p:txBody>
      </p:sp>
    </p:spTree>
    <p:extLst>
      <p:ext uri="{BB962C8B-B14F-4D97-AF65-F5344CB8AC3E}">
        <p14:creationId xmlns:p14="http://schemas.microsoft.com/office/powerpoint/2010/main" val="249927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9D3B3C7E-BC2D-4436-8B03-AC421FA66787}"/>
              </a:ext>
            </a:extLst>
          </p:cNvPr>
          <p:cNvSpPr/>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B66887E-4265-46F7-9DE0-605FFFC90761}"/>
              </a:ext>
            </a:extLst>
          </p:cNvPr>
          <p:cNvSpPr>
            <a:spLocks noGrp="1"/>
          </p:cNvSpPr>
          <p:nvPr>
            <p:ph type="ctrTitle" hasCustomPrompt="1"/>
          </p:nvPr>
        </p:nvSpPr>
        <p:spPr>
          <a:xfrm>
            <a:off x="2035130" y="1066800"/>
            <a:ext cx="8112369" cy="2073119"/>
          </a:xfrm>
        </p:spPr>
        <p:txBody>
          <a:bodyPr anchor="b">
            <a:normAutofit/>
          </a:bodyPr>
          <a:lstStyle>
            <a:lvl1pPr algn="ctr">
              <a:lnSpc>
                <a:spcPct val="110000"/>
              </a:lnSpc>
              <a:defRPr sz="2800" cap="all" spc="390" baseline="0"/>
            </a:lvl1pPr>
          </a:lstStyle>
          <a:p>
            <a:r>
              <a:rPr lang="en-US" dirty="0"/>
              <a:t>CLICK TO EDIT MASTER TITLE STYLE</a:t>
            </a:r>
          </a:p>
        </p:txBody>
      </p:sp>
      <p:sp>
        <p:nvSpPr>
          <p:cNvPr id="3" name="Subtitle 2">
            <a:extLst>
              <a:ext uri="{FF2B5EF4-FFF2-40B4-BE49-F238E27FC236}">
                <a16:creationId xmlns:a16="http://schemas.microsoft.com/office/drawing/2014/main" id="{7EDB1A74-54F5-45CA-8922-87FFD57515D4}"/>
              </a:ext>
            </a:extLst>
          </p:cNvPr>
          <p:cNvSpPr>
            <a:spLocks noGrp="1"/>
          </p:cNvSpPr>
          <p:nvPr>
            <p:ph type="subTitle" idx="1"/>
          </p:nvPr>
        </p:nvSpPr>
        <p:spPr>
          <a:xfrm>
            <a:off x="2175804" y="4876802"/>
            <a:ext cx="7821637" cy="1028697"/>
          </a:xfrm>
        </p:spPr>
        <p:txBody>
          <a:bodyPr>
            <a:normAutofit/>
          </a:bodyPr>
          <a:lstStyle>
            <a:lvl1pPr marL="0" indent="0" algn="ctr">
              <a:lnSpc>
                <a:spcPct val="10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0B6BE6EF-9D0F-4ABF-B92C-E967FE3F16CF}"/>
              </a:ext>
            </a:extLst>
          </p:cNvPr>
          <p:cNvSpPr>
            <a:spLocks noGrp="1"/>
          </p:cNvSpPr>
          <p:nvPr>
            <p:ph type="dt" sz="half" idx="10"/>
          </p:nvPr>
        </p:nvSpPr>
        <p:spPr/>
        <p:txBody>
          <a:bodyPr/>
          <a:lstStyle/>
          <a:p>
            <a:fld id="{C485584D-7D79-4248-9986-4CA35242F944}" type="datetimeFigureOut">
              <a:rPr lang="en-US" smtClean="0"/>
              <a:pPr/>
              <a:t>2/22/2024</a:t>
            </a:fld>
            <a:endParaRPr lang="en-US"/>
          </a:p>
        </p:txBody>
      </p:sp>
      <p:sp>
        <p:nvSpPr>
          <p:cNvPr id="5" name="Footer Placeholder 4">
            <a:extLst>
              <a:ext uri="{FF2B5EF4-FFF2-40B4-BE49-F238E27FC236}">
                <a16:creationId xmlns:a16="http://schemas.microsoft.com/office/drawing/2014/main" id="{4E4AB150-954C-4F02-89AC-DA7163D75C39}"/>
              </a:ext>
            </a:extLst>
          </p:cNvPr>
          <p:cNvSpPr>
            <a:spLocks noGrp="1"/>
          </p:cNvSpPr>
          <p:nvPr>
            <p:ph type="ftr" sz="quarter" idx="11"/>
          </p:nvPr>
        </p:nvSpPr>
        <p:spPr>
          <a:xfrm>
            <a:off x="7279965" y="6245352"/>
            <a:ext cx="4114800" cy="365125"/>
          </a:xfrm>
        </p:spPr>
        <p:txBody>
          <a:bodyPr/>
          <a:lstStyle/>
          <a:p>
            <a:endParaRPr lang="en-US"/>
          </a:p>
        </p:txBody>
      </p:sp>
      <p:sp>
        <p:nvSpPr>
          <p:cNvPr id="6" name="Slide Number Placeholder 5">
            <a:extLst>
              <a:ext uri="{FF2B5EF4-FFF2-40B4-BE49-F238E27FC236}">
                <a16:creationId xmlns:a16="http://schemas.microsoft.com/office/drawing/2014/main" id="{E8E16270-CBD7-4ACC-BFC5-9CADE7226688}"/>
              </a:ext>
            </a:extLst>
          </p:cNvPr>
          <p:cNvSpPr>
            <a:spLocks noGrp="1"/>
          </p:cNvSpPr>
          <p:nvPr>
            <p:ph type="sldNum" sz="quarter" idx="12"/>
          </p:nvPr>
        </p:nvSpPr>
        <p:spPr/>
        <p:txBody>
          <a:bodyPr/>
          <a:lstStyle/>
          <a:p>
            <a:fld id="{19590046-DA73-4BBF-84B5-C08E6F75191A}" type="slidenum">
              <a:rPr lang="en-US" smtClean="0"/>
              <a:pPr/>
              <a:t>‹#›</a:t>
            </a:fld>
            <a:endParaRPr lang="en-US"/>
          </a:p>
        </p:txBody>
      </p:sp>
      <p:grpSp>
        <p:nvGrpSpPr>
          <p:cNvPr id="7" name="Group 6">
            <a:extLst>
              <a:ext uri="{FF2B5EF4-FFF2-40B4-BE49-F238E27FC236}">
                <a16:creationId xmlns:a16="http://schemas.microsoft.com/office/drawing/2014/main" id="{79B5D0C1-066E-4C02-A6B8-59FAE4A19724}"/>
              </a:ext>
            </a:extLst>
          </p:cNvPr>
          <p:cNvGrpSpPr/>
          <p:nvPr/>
        </p:nvGrpSpPr>
        <p:grpSpPr>
          <a:xfrm>
            <a:off x="5662258" y="4240546"/>
            <a:ext cx="867485" cy="115439"/>
            <a:chOff x="8910933" y="1861308"/>
            <a:chExt cx="867485" cy="115439"/>
          </a:xfrm>
        </p:grpSpPr>
        <p:sp>
          <p:nvSpPr>
            <p:cNvPr id="8" name="Rectangle 7">
              <a:extLst>
                <a:ext uri="{FF2B5EF4-FFF2-40B4-BE49-F238E27FC236}">
                  <a16:creationId xmlns:a16="http://schemas.microsoft.com/office/drawing/2014/main" id="{D4386904-AFDC-449E-8D1B-906B305EBDA7}"/>
                </a:ext>
              </a:extLst>
            </p:cNvPr>
            <p:cNvSpPr/>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9" name="Straight Connector 8">
              <a:extLst>
                <a:ext uri="{FF2B5EF4-FFF2-40B4-BE49-F238E27FC236}">
                  <a16:creationId xmlns:a16="http://schemas.microsoft.com/office/drawing/2014/main" id="{F70778F2-11E8-428C-8324-479CA9D6FE92}"/>
                </a:ext>
              </a:extLst>
            </p:cNvPr>
            <p:cNvCxnSpPr/>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A0BE89E-CB2D-48BA-A8D2-533FAAAA725F}"/>
                </a:ext>
              </a:extLst>
            </p:cNvPr>
            <p:cNvCxnSpPr/>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04860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B1126-542A-43AD-8078-EE35651654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4A5F98B-5F32-4561-BFBC-9F6E5DA0A347}"/>
              </a:ext>
            </a:extLst>
          </p:cNvPr>
          <p:cNvSpPr>
            <a:spLocks noGrp="1"/>
          </p:cNvSpPr>
          <p:nvPr>
            <p:ph type="body" orient="vert" idx="1"/>
          </p:nvPr>
        </p:nvSpPr>
        <p:spPr>
          <a:xfrm>
            <a:off x="1028700" y="2161903"/>
            <a:ext cx="10134600" cy="37435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73D0DD-B04E-4E48-8EE1-51E46131A9A2}"/>
              </a:ext>
            </a:extLst>
          </p:cNvPr>
          <p:cNvSpPr>
            <a:spLocks noGrp="1"/>
          </p:cNvSpPr>
          <p:nvPr>
            <p:ph type="dt" sz="half" idx="10"/>
          </p:nvPr>
        </p:nvSpPr>
        <p:spPr/>
        <p:txBody>
          <a:bodyPr/>
          <a:lstStyle/>
          <a:p>
            <a:fld id="{C485584D-7D79-4248-9986-4CA35242F944}" type="datetimeFigureOut">
              <a:rPr lang="en-US" smtClean="0"/>
              <a:pPr/>
              <a:t>2/22/2024</a:t>
            </a:fld>
            <a:endParaRPr lang="en-US"/>
          </a:p>
        </p:txBody>
      </p:sp>
      <p:sp>
        <p:nvSpPr>
          <p:cNvPr id="5" name="Footer Placeholder 4">
            <a:extLst>
              <a:ext uri="{FF2B5EF4-FFF2-40B4-BE49-F238E27FC236}">
                <a16:creationId xmlns:a16="http://schemas.microsoft.com/office/drawing/2014/main" id="{0481352D-F9C0-4442-9601-A09A7655E6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FC0801-9C45-40AE-AB33-5742CDA4DAC7}"/>
              </a:ext>
            </a:extLst>
          </p:cNvPr>
          <p:cNvSpPr>
            <a:spLocks noGrp="1"/>
          </p:cNvSpPr>
          <p:nvPr>
            <p:ph type="sldNum" sz="quarter" idx="12"/>
          </p:nvPr>
        </p:nvSpPr>
        <p:spPr/>
        <p:txBody>
          <a:bodyPr/>
          <a:lstStyle/>
          <a:p>
            <a:fld id="{19590046-DA73-4BBF-84B5-C08E6F75191A}" type="slidenum">
              <a:rPr lang="en-US" smtClean="0"/>
              <a:pPr/>
              <a:t>‹#›</a:t>
            </a:fld>
            <a:endParaRPr lang="en-US"/>
          </a:p>
        </p:txBody>
      </p:sp>
    </p:spTree>
    <p:extLst>
      <p:ext uri="{BB962C8B-B14F-4D97-AF65-F5344CB8AC3E}">
        <p14:creationId xmlns:p14="http://schemas.microsoft.com/office/powerpoint/2010/main" val="2361702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946561-59BF-4566-AD2C-9B05C4771DF4}"/>
              </a:ext>
            </a:extLst>
          </p:cNvPr>
          <p:cNvSpPr>
            <a:spLocks noGrp="1"/>
          </p:cNvSpPr>
          <p:nvPr>
            <p:ph type="title" orient="vert"/>
          </p:nvPr>
        </p:nvSpPr>
        <p:spPr>
          <a:xfrm>
            <a:off x="9196250" y="723899"/>
            <a:ext cx="2271849" cy="54102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A1DF7870-6CBD-47E2-854C-68141BAA101D}"/>
              </a:ext>
            </a:extLst>
          </p:cNvPr>
          <p:cNvSpPr>
            <a:spLocks noGrp="1"/>
          </p:cNvSpPr>
          <p:nvPr>
            <p:ph type="body" orient="vert" idx="1"/>
          </p:nvPr>
        </p:nvSpPr>
        <p:spPr>
          <a:xfrm>
            <a:off x="723900" y="723899"/>
            <a:ext cx="8302534" cy="5410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712FAF3-C106-49CB-A845-1FC7F731399D}"/>
              </a:ext>
            </a:extLst>
          </p:cNvPr>
          <p:cNvSpPr>
            <a:spLocks noGrp="1"/>
          </p:cNvSpPr>
          <p:nvPr>
            <p:ph type="dt" sz="half" idx="10"/>
          </p:nvPr>
        </p:nvSpPr>
        <p:spPr/>
        <p:txBody>
          <a:bodyPr/>
          <a:lstStyle/>
          <a:p>
            <a:fld id="{C485584D-7D79-4248-9986-4CA35242F944}" type="datetimeFigureOut">
              <a:rPr lang="en-US" smtClean="0"/>
              <a:pPr/>
              <a:t>2/22/2024</a:t>
            </a:fld>
            <a:endParaRPr lang="en-US"/>
          </a:p>
        </p:txBody>
      </p:sp>
      <p:sp>
        <p:nvSpPr>
          <p:cNvPr id="5" name="Footer Placeholder 4">
            <a:extLst>
              <a:ext uri="{FF2B5EF4-FFF2-40B4-BE49-F238E27FC236}">
                <a16:creationId xmlns:a16="http://schemas.microsoft.com/office/drawing/2014/main" id="{E34D5CCC-00E8-48FA-91A6-921E7B6440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7E1751-E7AA-406D-A977-1ACEF1FBD134}"/>
              </a:ext>
            </a:extLst>
          </p:cNvPr>
          <p:cNvSpPr>
            <a:spLocks noGrp="1"/>
          </p:cNvSpPr>
          <p:nvPr>
            <p:ph type="sldNum" sz="quarter" idx="12"/>
          </p:nvPr>
        </p:nvSpPr>
        <p:spPr/>
        <p:txBody>
          <a:bodyPr/>
          <a:lstStyle/>
          <a:p>
            <a:fld id="{19590046-DA73-4BBF-84B5-C08E6F75191A}" type="slidenum">
              <a:rPr lang="en-US" smtClean="0"/>
              <a:pPr/>
              <a:t>‹#›</a:t>
            </a:fld>
            <a:endParaRPr lang="en-US"/>
          </a:p>
        </p:txBody>
      </p:sp>
    </p:spTree>
    <p:extLst>
      <p:ext uri="{BB962C8B-B14F-4D97-AF65-F5344CB8AC3E}">
        <p14:creationId xmlns:p14="http://schemas.microsoft.com/office/powerpoint/2010/main" val="240277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2DC87-4B97-4A7C-BC4C-6E772456161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4B59FD9-57FD-4ABA-9FCD-7954052534C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7BD40E-B0AA-47B8-900F-488A8AEC1BC2}"/>
              </a:ext>
            </a:extLst>
          </p:cNvPr>
          <p:cNvSpPr>
            <a:spLocks noGrp="1"/>
          </p:cNvSpPr>
          <p:nvPr>
            <p:ph type="dt" sz="half" idx="10"/>
          </p:nvPr>
        </p:nvSpPr>
        <p:spPr/>
        <p:txBody>
          <a:bodyPr/>
          <a:lstStyle/>
          <a:p>
            <a:fld id="{C485584D-7D79-4248-9986-4CA35242F944}" type="datetimeFigureOut">
              <a:rPr lang="en-US" smtClean="0"/>
              <a:pPr/>
              <a:t>2/22/2024</a:t>
            </a:fld>
            <a:endParaRPr lang="en-US"/>
          </a:p>
        </p:txBody>
      </p:sp>
      <p:sp>
        <p:nvSpPr>
          <p:cNvPr id="5" name="Footer Placeholder 4">
            <a:extLst>
              <a:ext uri="{FF2B5EF4-FFF2-40B4-BE49-F238E27FC236}">
                <a16:creationId xmlns:a16="http://schemas.microsoft.com/office/drawing/2014/main" id="{865E623C-1E35-4485-A5B4-A71969BE70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5C6BB9-EF4F-465E-985B-34521F68C583}"/>
              </a:ext>
            </a:extLst>
          </p:cNvPr>
          <p:cNvSpPr>
            <a:spLocks noGrp="1"/>
          </p:cNvSpPr>
          <p:nvPr>
            <p:ph type="sldNum" sz="quarter" idx="12"/>
          </p:nvPr>
        </p:nvSpPr>
        <p:spPr/>
        <p:txBody>
          <a:bodyPr/>
          <a:lstStyle/>
          <a:p>
            <a:fld id="{19590046-DA73-4BBF-84B5-C08E6F75191A}" type="slidenum">
              <a:rPr lang="en-US" smtClean="0"/>
              <a:pPr/>
              <a:t>‹#›</a:t>
            </a:fld>
            <a:endParaRPr lang="en-US"/>
          </a:p>
        </p:txBody>
      </p:sp>
    </p:spTree>
    <p:extLst>
      <p:ext uri="{BB962C8B-B14F-4D97-AF65-F5344CB8AC3E}">
        <p14:creationId xmlns:p14="http://schemas.microsoft.com/office/powerpoint/2010/main" val="139440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87F5577-D71B-4279-B07A-62F703E5D1DC}"/>
              </a:ext>
            </a:extLst>
          </p:cNvPr>
          <p:cNvSpPr>
            <a:spLocks noGrp="1"/>
          </p:cNvSpPr>
          <p:nvPr>
            <p:ph type="dt" sz="half" idx="10"/>
          </p:nvPr>
        </p:nvSpPr>
        <p:spPr/>
        <p:txBody>
          <a:bodyPr/>
          <a:lstStyle/>
          <a:p>
            <a:fld id="{C485584D-7D79-4248-9986-4CA35242F944}" type="datetimeFigureOut">
              <a:rPr lang="en-US" smtClean="0"/>
              <a:pPr/>
              <a:t>2/22/2024</a:t>
            </a:fld>
            <a:endParaRPr lang="en-US"/>
          </a:p>
        </p:txBody>
      </p:sp>
      <p:sp>
        <p:nvSpPr>
          <p:cNvPr id="5" name="Footer Placeholder 4">
            <a:extLst>
              <a:ext uri="{FF2B5EF4-FFF2-40B4-BE49-F238E27FC236}">
                <a16:creationId xmlns:a16="http://schemas.microsoft.com/office/drawing/2014/main" id="{F648367D-C35C-4023-BEBE-F834D033B0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BFCF8A-B8C6-496A-98A5-BBB52DB70F16}"/>
              </a:ext>
            </a:extLst>
          </p:cNvPr>
          <p:cNvSpPr>
            <a:spLocks noGrp="1"/>
          </p:cNvSpPr>
          <p:nvPr>
            <p:ph type="sldNum" sz="quarter" idx="12"/>
          </p:nvPr>
        </p:nvSpPr>
        <p:spPr/>
        <p:txBody>
          <a:bodyPr/>
          <a:lstStyle/>
          <a:p>
            <a:fld id="{19590046-DA73-4BBF-84B5-C08E6F75191A}" type="slidenum">
              <a:rPr lang="en-US" smtClean="0"/>
              <a:pPr/>
              <a:t>‹#›</a:t>
            </a:fld>
            <a:endParaRPr lang="en-US"/>
          </a:p>
        </p:txBody>
      </p:sp>
      <p:sp>
        <p:nvSpPr>
          <p:cNvPr id="11" name="Rectangle 5">
            <a:extLst>
              <a:ext uri="{FF2B5EF4-FFF2-40B4-BE49-F238E27FC236}">
                <a16:creationId xmlns:a16="http://schemas.microsoft.com/office/drawing/2014/main" id="{CDE45C10-227D-42DF-A888-EEFD3784FA8E}"/>
              </a:ext>
              <a:ext uri="{C183D7F6-B498-43B3-948B-1728B52AA6E4}">
                <adec:decorative xmlns:adec="http://schemas.microsoft.com/office/drawing/2017/decorative" val="1"/>
              </a:ext>
            </a:extLst>
          </p:cNvPr>
          <p:cNvSpPr/>
          <p:nvPr/>
        </p:nvSpPr>
        <p:spPr>
          <a:xfrm>
            <a:off x="723900" y="750338"/>
            <a:ext cx="4580642"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DA214944-8898-48BC-AE6F-065DA7BBB8E8}"/>
              </a:ext>
              <a:ext uri="{C183D7F6-B498-43B3-948B-1728B52AA6E4}">
                <adec:decorative xmlns:adec="http://schemas.microsoft.com/office/drawing/2017/decorative" val="1"/>
              </a:ext>
            </a:extLst>
          </p:cNvPr>
          <p:cNvGrpSpPr/>
          <p:nvPr/>
        </p:nvGrpSpPr>
        <p:grpSpPr>
          <a:xfrm>
            <a:off x="2580478" y="4714704"/>
            <a:ext cx="867485" cy="115439"/>
            <a:chOff x="8910933" y="1861308"/>
            <a:chExt cx="867485" cy="115439"/>
          </a:xfrm>
        </p:grpSpPr>
        <p:sp>
          <p:nvSpPr>
            <p:cNvPr id="8" name="Rectangle 7">
              <a:extLst>
                <a:ext uri="{FF2B5EF4-FFF2-40B4-BE49-F238E27FC236}">
                  <a16:creationId xmlns:a16="http://schemas.microsoft.com/office/drawing/2014/main" id="{B94B3AAB-30C4-441D-B481-D253F8325953}"/>
                </a:ext>
              </a:extLst>
            </p:cNvPr>
            <p:cNvSpPr/>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9" name="Straight Connector 8">
              <a:extLst>
                <a:ext uri="{FF2B5EF4-FFF2-40B4-BE49-F238E27FC236}">
                  <a16:creationId xmlns:a16="http://schemas.microsoft.com/office/drawing/2014/main" id="{FDCB6176-5585-40BC-BC9C-CA625F989F1B}"/>
                </a:ext>
              </a:extLst>
            </p:cNvPr>
            <p:cNvCxnSpPr/>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7C4F1D9-97D8-43DD-A319-C56367F97FCE}"/>
                </a:ext>
              </a:extLst>
            </p:cNvPr>
            <p:cNvCxnSpPr/>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D25E64ED-B373-4866-B5A2-E805D3168BBB}"/>
              </a:ext>
            </a:extLst>
          </p:cNvPr>
          <p:cNvSpPr>
            <a:spLocks noGrp="1"/>
          </p:cNvSpPr>
          <p:nvPr>
            <p:ph type="title"/>
          </p:nvPr>
        </p:nvSpPr>
        <p:spPr>
          <a:xfrm>
            <a:off x="1151291" y="1274475"/>
            <a:ext cx="3761832" cy="2823913"/>
          </a:xfrm>
        </p:spPr>
        <p:txBody>
          <a:bodyPr anchor="b">
            <a:normAutofit/>
          </a:bodyPr>
          <a:lstStyle>
            <a:lvl1pPr algn="ctr">
              <a:defRPr sz="3200" cap="all" spc="600" baseline="0"/>
            </a:lvl1pPr>
          </a:lstStyle>
          <a:p>
            <a:r>
              <a:rPr lang="en-US" dirty="0"/>
              <a:t>Click to edit Master title style</a:t>
            </a:r>
          </a:p>
        </p:txBody>
      </p:sp>
      <p:sp>
        <p:nvSpPr>
          <p:cNvPr id="3" name="Text Placeholder 2">
            <a:extLst>
              <a:ext uri="{FF2B5EF4-FFF2-40B4-BE49-F238E27FC236}">
                <a16:creationId xmlns:a16="http://schemas.microsoft.com/office/drawing/2014/main" id="{AB6D6168-DDAE-41B2-A0D5-42185A2D028C}"/>
              </a:ext>
            </a:extLst>
          </p:cNvPr>
          <p:cNvSpPr>
            <a:spLocks noGrp="1"/>
          </p:cNvSpPr>
          <p:nvPr>
            <p:ph type="body" idx="1"/>
          </p:nvPr>
        </p:nvSpPr>
        <p:spPr>
          <a:xfrm>
            <a:off x="6556756" y="2730304"/>
            <a:ext cx="4383030" cy="1397390"/>
          </a:xfrm>
        </p:spPr>
        <p:txBody>
          <a:bodyPr anchor="ctr">
            <a:normAutofit/>
          </a:bodyPr>
          <a:lstStyle>
            <a:lvl1pPr marL="0" indent="0" algn="ctr">
              <a:buNone/>
              <a:defRPr sz="20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58117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825EB-71EE-41B3-89D2-47A0C7C359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E662F7D-C4AD-4BD4-AAC8-F0223EE4A38B}"/>
              </a:ext>
            </a:extLst>
          </p:cNvPr>
          <p:cNvSpPr>
            <a:spLocks noGrp="1"/>
          </p:cNvSpPr>
          <p:nvPr>
            <p:ph sz="half" idx="1"/>
          </p:nvPr>
        </p:nvSpPr>
        <p:spPr>
          <a:xfrm>
            <a:off x="1037305" y="2155369"/>
            <a:ext cx="4953000" cy="399832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9D0FB088-28C6-4667-8DF2-0DE32AE3EC30}"/>
              </a:ext>
            </a:extLst>
          </p:cNvPr>
          <p:cNvSpPr>
            <a:spLocks noGrp="1"/>
          </p:cNvSpPr>
          <p:nvPr>
            <p:ph sz="half" idx="2"/>
          </p:nvPr>
        </p:nvSpPr>
        <p:spPr>
          <a:xfrm>
            <a:off x="6172200" y="2155369"/>
            <a:ext cx="4953000" cy="39983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36095F-AE34-4E94-B722-E3A1205AEEDC}"/>
              </a:ext>
            </a:extLst>
          </p:cNvPr>
          <p:cNvSpPr>
            <a:spLocks noGrp="1"/>
          </p:cNvSpPr>
          <p:nvPr>
            <p:ph type="dt" sz="half" idx="10"/>
          </p:nvPr>
        </p:nvSpPr>
        <p:spPr/>
        <p:txBody>
          <a:bodyPr/>
          <a:lstStyle/>
          <a:p>
            <a:fld id="{C485584D-7D79-4248-9986-4CA35242F944}" type="datetimeFigureOut">
              <a:rPr lang="en-US" smtClean="0"/>
              <a:pPr/>
              <a:t>2/22/2024</a:t>
            </a:fld>
            <a:endParaRPr lang="en-US"/>
          </a:p>
        </p:txBody>
      </p:sp>
      <p:sp>
        <p:nvSpPr>
          <p:cNvPr id="6" name="Footer Placeholder 5">
            <a:extLst>
              <a:ext uri="{FF2B5EF4-FFF2-40B4-BE49-F238E27FC236}">
                <a16:creationId xmlns:a16="http://schemas.microsoft.com/office/drawing/2014/main" id="{6E06A8E6-BD94-48EA-8F35-DA0DF910AC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478AEF-56B8-49F5-81E8-663B1FFA073B}"/>
              </a:ext>
            </a:extLst>
          </p:cNvPr>
          <p:cNvSpPr>
            <a:spLocks noGrp="1"/>
          </p:cNvSpPr>
          <p:nvPr>
            <p:ph type="sldNum" sz="quarter" idx="12"/>
          </p:nvPr>
        </p:nvSpPr>
        <p:spPr/>
        <p:txBody>
          <a:bodyPr/>
          <a:lstStyle/>
          <a:p>
            <a:fld id="{19590046-DA73-4BBF-84B5-C08E6F75191A}" type="slidenum">
              <a:rPr lang="en-US" smtClean="0"/>
              <a:pPr/>
              <a:t>‹#›</a:t>
            </a:fld>
            <a:endParaRPr lang="en-US"/>
          </a:p>
        </p:txBody>
      </p:sp>
    </p:spTree>
    <p:extLst>
      <p:ext uri="{BB962C8B-B14F-4D97-AF65-F5344CB8AC3E}">
        <p14:creationId xmlns:p14="http://schemas.microsoft.com/office/powerpoint/2010/main" val="752397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F873F-001F-4254-97F3-05329E6A7B67}"/>
              </a:ext>
            </a:extLst>
          </p:cNvPr>
          <p:cNvSpPr>
            <a:spLocks noGrp="1"/>
          </p:cNvSpPr>
          <p:nvPr>
            <p:ph type="title"/>
          </p:nvPr>
        </p:nvSpPr>
        <p:spPr>
          <a:xfrm>
            <a:off x="1028700" y="555171"/>
            <a:ext cx="10134600" cy="1135517"/>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4A37B575-060F-4296-A28A-93DA109F96F5}"/>
              </a:ext>
            </a:extLst>
          </p:cNvPr>
          <p:cNvSpPr>
            <a:spLocks noGrp="1"/>
          </p:cNvSpPr>
          <p:nvPr>
            <p:ph type="body" idx="1"/>
          </p:nvPr>
        </p:nvSpPr>
        <p:spPr>
          <a:xfrm>
            <a:off x="1037306" y="1801620"/>
            <a:ext cx="4849036" cy="814387"/>
          </a:xfrm>
        </p:spPr>
        <p:txBody>
          <a:bodyPr anchor="b">
            <a:normAutofit/>
          </a:bodyPr>
          <a:lstStyle>
            <a:lvl1pPr marL="0" indent="0">
              <a:buNone/>
              <a:defRPr sz="18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BA581A51-F4D1-4A02-9918-C416F820B646}"/>
              </a:ext>
            </a:extLst>
          </p:cNvPr>
          <p:cNvSpPr>
            <a:spLocks noGrp="1"/>
          </p:cNvSpPr>
          <p:nvPr>
            <p:ph sz="half" idx="2"/>
          </p:nvPr>
        </p:nvSpPr>
        <p:spPr>
          <a:xfrm>
            <a:off x="1037306" y="2619103"/>
            <a:ext cx="4849036" cy="351499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2916D0-3DFE-455D-9888-3FDEFD3DE0CD}"/>
              </a:ext>
            </a:extLst>
          </p:cNvPr>
          <p:cNvSpPr>
            <a:spLocks noGrp="1"/>
          </p:cNvSpPr>
          <p:nvPr>
            <p:ph type="body" sz="quarter" idx="3"/>
          </p:nvPr>
        </p:nvSpPr>
        <p:spPr>
          <a:xfrm>
            <a:off x="6250108" y="1801620"/>
            <a:ext cx="4904585" cy="814387"/>
          </a:xfrm>
        </p:spPr>
        <p:txBody>
          <a:bodyPr anchor="b">
            <a:normAutofit/>
          </a:bodyPr>
          <a:lstStyle>
            <a:lvl1pPr marL="0" indent="0">
              <a:buNone/>
              <a:defRPr sz="18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F093D763-0643-4A48-8007-93391C59F6D5}"/>
              </a:ext>
            </a:extLst>
          </p:cNvPr>
          <p:cNvSpPr>
            <a:spLocks noGrp="1"/>
          </p:cNvSpPr>
          <p:nvPr>
            <p:ph sz="quarter" idx="4"/>
          </p:nvPr>
        </p:nvSpPr>
        <p:spPr>
          <a:xfrm>
            <a:off x="6250108" y="2619103"/>
            <a:ext cx="4904585" cy="351499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9A2D07B-3A5D-41C2-83B8-BD1AD6522CAD}"/>
              </a:ext>
            </a:extLst>
          </p:cNvPr>
          <p:cNvSpPr>
            <a:spLocks noGrp="1"/>
          </p:cNvSpPr>
          <p:nvPr>
            <p:ph type="dt" sz="half" idx="10"/>
          </p:nvPr>
        </p:nvSpPr>
        <p:spPr/>
        <p:txBody>
          <a:bodyPr/>
          <a:lstStyle/>
          <a:p>
            <a:fld id="{C485584D-7D79-4248-9986-4CA35242F944}" type="datetimeFigureOut">
              <a:rPr lang="en-US" smtClean="0"/>
              <a:pPr/>
              <a:t>2/22/2024</a:t>
            </a:fld>
            <a:endParaRPr lang="en-US"/>
          </a:p>
        </p:txBody>
      </p:sp>
      <p:sp>
        <p:nvSpPr>
          <p:cNvPr id="8" name="Footer Placeholder 7">
            <a:extLst>
              <a:ext uri="{FF2B5EF4-FFF2-40B4-BE49-F238E27FC236}">
                <a16:creationId xmlns:a16="http://schemas.microsoft.com/office/drawing/2014/main" id="{0E2C1367-FE5A-4CDD-B85B-724FFFE5B5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92F244-23EB-4E1A-B74F-77F23F87978D}"/>
              </a:ext>
            </a:extLst>
          </p:cNvPr>
          <p:cNvSpPr>
            <a:spLocks noGrp="1"/>
          </p:cNvSpPr>
          <p:nvPr>
            <p:ph type="sldNum" sz="quarter" idx="12"/>
          </p:nvPr>
        </p:nvSpPr>
        <p:spPr/>
        <p:txBody>
          <a:bodyPr/>
          <a:lstStyle/>
          <a:p>
            <a:fld id="{19590046-DA73-4BBF-84B5-C08E6F75191A}" type="slidenum">
              <a:rPr lang="en-US" smtClean="0"/>
              <a:pPr/>
              <a:t>‹#›</a:t>
            </a:fld>
            <a:endParaRPr lang="en-US"/>
          </a:p>
        </p:txBody>
      </p:sp>
    </p:spTree>
    <p:extLst>
      <p:ext uri="{BB962C8B-B14F-4D97-AF65-F5344CB8AC3E}">
        <p14:creationId xmlns:p14="http://schemas.microsoft.com/office/powerpoint/2010/main" val="2993570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76C0A-BEF4-4DE4-A9D2-C60298FC7F9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367C0AC-3C98-4D68-AE72-CFFA1638CC02}"/>
              </a:ext>
            </a:extLst>
          </p:cNvPr>
          <p:cNvSpPr>
            <a:spLocks noGrp="1"/>
          </p:cNvSpPr>
          <p:nvPr>
            <p:ph type="dt" sz="half" idx="10"/>
          </p:nvPr>
        </p:nvSpPr>
        <p:spPr/>
        <p:txBody>
          <a:bodyPr/>
          <a:lstStyle/>
          <a:p>
            <a:fld id="{C485584D-7D79-4248-9986-4CA35242F944}" type="datetimeFigureOut">
              <a:rPr lang="en-US" smtClean="0"/>
              <a:pPr/>
              <a:t>2/22/2024</a:t>
            </a:fld>
            <a:endParaRPr lang="en-US"/>
          </a:p>
        </p:txBody>
      </p:sp>
      <p:sp>
        <p:nvSpPr>
          <p:cNvPr id="4" name="Footer Placeholder 3">
            <a:extLst>
              <a:ext uri="{FF2B5EF4-FFF2-40B4-BE49-F238E27FC236}">
                <a16:creationId xmlns:a16="http://schemas.microsoft.com/office/drawing/2014/main" id="{FEA7722A-E2E4-45D2-8A20-4853ED6837B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46B9201-B20B-4412-B745-F2F6A91487E8}"/>
              </a:ext>
            </a:extLst>
          </p:cNvPr>
          <p:cNvSpPr>
            <a:spLocks noGrp="1"/>
          </p:cNvSpPr>
          <p:nvPr>
            <p:ph type="sldNum" sz="quarter" idx="12"/>
          </p:nvPr>
        </p:nvSpPr>
        <p:spPr/>
        <p:txBody>
          <a:bodyPr/>
          <a:lstStyle/>
          <a:p>
            <a:fld id="{19590046-DA73-4BBF-84B5-C08E6F75191A}" type="slidenum">
              <a:rPr lang="en-US" smtClean="0"/>
              <a:pPr/>
              <a:t>‹#›</a:t>
            </a:fld>
            <a:endParaRPr lang="en-US"/>
          </a:p>
        </p:txBody>
      </p:sp>
    </p:spTree>
    <p:extLst>
      <p:ext uri="{BB962C8B-B14F-4D97-AF65-F5344CB8AC3E}">
        <p14:creationId xmlns:p14="http://schemas.microsoft.com/office/powerpoint/2010/main" val="2298335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C4889A-9ABE-4409-BAD8-F84C36C1FA09}"/>
              </a:ext>
            </a:extLst>
          </p:cNvPr>
          <p:cNvSpPr>
            <a:spLocks noGrp="1"/>
          </p:cNvSpPr>
          <p:nvPr>
            <p:ph type="dt" sz="half" idx="10"/>
          </p:nvPr>
        </p:nvSpPr>
        <p:spPr/>
        <p:txBody>
          <a:bodyPr/>
          <a:lstStyle/>
          <a:p>
            <a:fld id="{C485584D-7D79-4248-9986-4CA35242F944}" type="datetimeFigureOut">
              <a:rPr lang="en-US" smtClean="0"/>
              <a:pPr/>
              <a:t>2/22/2024</a:t>
            </a:fld>
            <a:endParaRPr lang="en-US"/>
          </a:p>
        </p:txBody>
      </p:sp>
      <p:sp>
        <p:nvSpPr>
          <p:cNvPr id="3" name="Footer Placeholder 2">
            <a:extLst>
              <a:ext uri="{FF2B5EF4-FFF2-40B4-BE49-F238E27FC236}">
                <a16:creationId xmlns:a16="http://schemas.microsoft.com/office/drawing/2014/main" id="{7DDA5A70-FE21-4CB6-A67B-1DC798E9E3B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984AD11-7FD2-432C-A6AB-395BE9275C1B}"/>
              </a:ext>
            </a:extLst>
          </p:cNvPr>
          <p:cNvSpPr>
            <a:spLocks noGrp="1"/>
          </p:cNvSpPr>
          <p:nvPr>
            <p:ph type="sldNum" sz="quarter" idx="12"/>
          </p:nvPr>
        </p:nvSpPr>
        <p:spPr/>
        <p:txBody>
          <a:bodyPr/>
          <a:lstStyle/>
          <a:p>
            <a:fld id="{19590046-DA73-4BBF-84B5-C08E6F75191A}" type="slidenum">
              <a:rPr lang="en-US" smtClean="0"/>
              <a:pPr/>
              <a:t>‹#›</a:t>
            </a:fld>
            <a:endParaRPr lang="en-US"/>
          </a:p>
        </p:txBody>
      </p:sp>
    </p:spTree>
    <p:extLst>
      <p:ext uri="{BB962C8B-B14F-4D97-AF65-F5344CB8AC3E}">
        <p14:creationId xmlns:p14="http://schemas.microsoft.com/office/powerpoint/2010/main" val="3550293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397CF-9CDD-4E78-8F35-A2FFE7867419}"/>
              </a:ext>
            </a:extLst>
          </p:cNvPr>
          <p:cNvSpPr>
            <a:spLocks noGrp="1"/>
          </p:cNvSpPr>
          <p:nvPr>
            <p:ph type="title"/>
          </p:nvPr>
        </p:nvSpPr>
        <p:spPr>
          <a:xfrm>
            <a:off x="1066800" y="457200"/>
            <a:ext cx="3705225" cy="1600200"/>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7194BFE-7A85-4123-B0F7-4DB1C141CE60}"/>
              </a:ext>
            </a:extLst>
          </p:cNvPr>
          <p:cNvSpPr>
            <a:spLocks noGrp="1"/>
          </p:cNvSpPr>
          <p:nvPr>
            <p:ph idx="1"/>
          </p:nvPr>
        </p:nvSpPr>
        <p:spPr>
          <a:xfrm>
            <a:off x="5183188" y="1066800"/>
            <a:ext cx="6172200" cy="48386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641EFD6D-1929-4A73-A860-22A36FF5C17D}"/>
              </a:ext>
            </a:extLst>
          </p:cNvPr>
          <p:cNvSpPr>
            <a:spLocks noGrp="1"/>
          </p:cNvSpPr>
          <p:nvPr>
            <p:ph type="body" sz="half" idx="2"/>
          </p:nvPr>
        </p:nvSpPr>
        <p:spPr>
          <a:xfrm>
            <a:off x="1066800" y="2057400"/>
            <a:ext cx="37052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B399A5-94A1-4452-AFF0-918BDA8B14F9}"/>
              </a:ext>
            </a:extLst>
          </p:cNvPr>
          <p:cNvSpPr>
            <a:spLocks noGrp="1"/>
          </p:cNvSpPr>
          <p:nvPr>
            <p:ph type="dt" sz="half" idx="10"/>
          </p:nvPr>
        </p:nvSpPr>
        <p:spPr/>
        <p:txBody>
          <a:bodyPr/>
          <a:lstStyle/>
          <a:p>
            <a:fld id="{C485584D-7D79-4248-9986-4CA35242F944}" type="datetimeFigureOut">
              <a:rPr lang="en-US" smtClean="0"/>
              <a:pPr/>
              <a:t>2/22/2024</a:t>
            </a:fld>
            <a:endParaRPr lang="en-US"/>
          </a:p>
        </p:txBody>
      </p:sp>
      <p:sp>
        <p:nvSpPr>
          <p:cNvPr id="6" name="Footer Placeholder 5">
            <a:extLst>
              <a:ext uri="{FF2B5EF4-FFF2-40B4-BE49-F238E27FC236}">
                <a16:creationId xmlns:a16="http://schemas.microsoft.com/office/drawing/2014/main" id="{489589D8-DD83-406C-A77A-176D23993B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E46024-82ED-40EF-8846-F6CC44BC53DE}"/>
              </a:ext>
            </a:extLst>
          </p:cNvPr>
          <p:cNvSpPr>
            <a:spLocks noGrp="1"/>
          </p:cNvSpPr>
          <p:nvPr>
            <p:ph type="sldNum" sz="quarter" idx="12"/>
          </p:nvPr>
        </p:nvSpPr>
        <p:spPr/>
        <p:txBody>
          <a:bodyPr/>
          <a:lstStyle/>
          <a:p>
            <a:fld id="{19590046-DA73-4BBF-84B5-C08E6F75191A}" type="slidenum">
              <a:rPr lang="en-US" smtClean="0"/>
              <a:pPr/>
              <a:t>‹#›</a:t>
            </a:fld>
            <a:endParaRPr lang="en-US"/>
          </a:p>
        </p:txBody>
      </p:sp>
    </p:spTree>
    <p:extLst>
      <p:ext uri="{BB962C8B-B14F-4D97-AF65-F5344CB8AC3E}">
        <p14:creationId xmlns:p14="http://schemas.microsoft.com/office/powerpoint/2010/main" val="692054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D12FA-83A4-42AF-98D7-312C4C5A7128}"/>
              </a:ext>
            </a:extLst>
          </p:cNvPr>
          <p:cNvSpPr>
            <a:spLocks noGrp="1"/>
          </p:cNvSpPr>
          <p:nvPr>
            <p:ph type="title"/>
          </p:nvPr>
        </p:nvSpPr>
        <p:spPr>
          <a:xfrm>
            <a:off x="1066800" y="457200"/>
            <a:ext cx="3705225" cy="1600200"/>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46CF1DC8-2932-4C6E-BFBB-8BA1C9598425}"/>
              </a:ext>
            </a:extLst>
          </p:cNvPr>
          <p:cNvSpPr>
            <a:spLocks noGrp="1"/>
          </p:cNvSpPr>
          <p:nvPr>
            <p:ph type="pic" idx="1"/>
          </p:nvPr>
        </p:nvSpPr>
        <p:spPr>
          <a:xfrm>
            <a:off x="5183188" y="1066800"/>
            <a:ext cx="5942012" cy="48387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D6E0000-EF01-46A5-8A71-25FB7EA3F94A}"/>
              </a:ext>
            </a:extLst>
          </p:cNvPr>
          <p:cNvSpPr>
            <a:spLocks noGrp="1"/>
          </p:cNvSpPr>
          <p:nvPr>
            <p:ph type="body" sz="half" idx="2"/>
          </p:nvPr>
        </p:nvSpPr>
        <p:spPr>
          <a:xfrm>
            <a:off x="1066800" y="2057400"/>
            <a:ext cx="37052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1AD40B-9246-4532-9F73-5BA9061C3ABA}"/>
              </a:ext>
            </a:extLst>
          </p:cNvPr>
          <p:cNvSpPr>
            <a:spLocks noGrp="1"/>
          </p:cNvSpPr>
          <p:nvPr>
            <p:ph type="dt" sz="half" idx="10"/>
          </p:nvPr>
        </p:nvSpPr>
        <p:spPr/>
        <p:txBody>
          <a:bodyPr/>
          <a:lstStyle/>
          <a:p>
            <a:fld id="{C485584D-7D79-4248-9986-4CA35242F944}" type="datetimeFigureOut">
              <a:rPr lang="en-US" smtClean="0"/>
              <a:pPr/>
              <a:t>2/22/2024</a:t>
            </a:fld>
            <a:endParaRPr lang="en-US"/>
          </a:p>
        </p:txBody>
      </p:sp>
      <p:sp>
        <p:nvSpPr>
          <p:cNvPr id="6" name="Footer Placeholder 5">
            <a:extLst>
              <a:ext uri="{FF2B5EF4-FFF2-40B4-BE49-F238E27FC236}">
                <a16:creationId xmlns:a16="http://schemas.microsoft.com/office/drawing/2014/main" id="{8BE6B9A0-5B1C-4F7B-828A-EF74E51478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2E99FB-C932-4165-A612-8B302D8F7229}"/>
              </a:ext>
            </a:extLst>
          </p:cNvPr>
          <p:cNvSpPr>
            <a:spLocks noGrp="1"/>
          </p:cNvSpPr>
          <p:nvPr>
            <p:ph type="sldNum" sz="quarter" idx="12"/>
          </p:nvPr>
        </p:nvSpPr>
        <p:spPr/>
        <p:txBody>
          <a:bodyPr/>
          <a:lstStyle/>
          <a:p>
            <a:fld id="{19590046-DA73-4BBF-84B5-C08E6F75191A}" type="slidenum">
              <a:rPr lang="en-US" smtClean="0"/>
              <a:pPr/>
              <a:t>‹#›</a:t>
            </a:fld>
            <a:endParaRPr lang="en-US"/>
          </a:p>
        </p:txBody>
      </p:sp>
    </p:spTree>
    <p:extLst>
      <p:ext uri="{BB962C8B-B14F-4D97-AF65-F5344CB8AC3E}">
        <p14:creationId xmlns:p14="http://schemas.microsoft.com/office/powerpoint/2010/main" val="1875321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CE7638-D991-46E7-BF2C-67D1AC829628}"/>
              </a:ext>
            </a:extLst>
          </p:cNvPr>
          <p:cNvSpPr>
            <a:spLocks noGrp="1"/>
          </p:cNvSpPr>
          <p:nvPr>
            <p:ph type="title"/>
          </p:nvPr>
        </p:nvSpPr>
        <p:spPr>
          <a:xfrm>
            <a:off x="1028700" y="723900"/>
            <a:ext cx="10134600" cy="1288489"/>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CA7C6B9C-4923-4DAB-9748-D5CD289EB978}"/>
              </a:ext>
            </a:extLst>
          </p:cNvPr>
          <p:cNvSpPr>
            <a:spLocks noGrp="1"/>
          </p:cNvSpPr>
          <p:nvPr>
            <p:ph type="body" idx="1"/>
          </p:nvPr>
        </p:nvSpPr>
        <p:spPr>
          <a:xfrm>
            <a:off x="1028700" y="2161903"/>
            <a:ext cx="10134600" cy="396934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E7578CF6-4B33-40E4-B881-5F4C568378E1}"/>
              </a:ext>
            </a:extLst>
          </p:cNvPr>
          <p:cNvSpPr>
            <a:spLocks noGrp="1"/>
          </p:cNvSpPr>
          <p:nvPr>
            <p:ph type="sldNum" sz="quarter" idx="4"/>
          </p:nvPr>
        </p:nvSpPr>
        <p:spPr>
          <a:xfrm>
            <a:off x="11394765" y="6245032"/>
            <a:ext cx="524491" cy="365125"/>
          </a:xfrm>
          <a:prstGeom prst="rect">
            <a:avLst/>
          </a:prstGeom>
        </p:spPr>
        <p:txBody>
          <a:bodyPr vert="horz" lIns="91440" tIns="45720" rIns="91440" bIns="45720" rtlCol="0" anchor="ctr"/>
          <a:lstStyle>
            <a:lvl1pPr algn="r">
              <a:defRPr sz="1050">
                <a:solidFill>
                  <a:schemeClr val="tx2"/>
                </a:solidFill>
              </a:defRPr>
            </a:lvl1pPr>
          </a:lstStyle>
          <a:p>
            <a:fld id="{19590046-DA73-4BBF-84B5-C08E6F75191A}" type="slidenum">
              <a:rPr lang="en-US" smtClean="0"/>
              <a:pPr/>
              <a:t>‹#›</a:t>
            </a:fld>
            <a:endParaRPr lang="en-US"/>
          </a:p>
        </p:txBody>
      </p:sp>
      <p:sp>
        <p:nvSpPr>
          <p:cNvPr id="4" name="Date Placeholder 3">
            <a:extLst>
              <a:ext uri="{FF2B5EF4-FFF2-40B4-BE49-F238E27FC236}">
                <a16:creationId xmlns:a16="http://schemas.microsoft.com/office/drawing/2014/main" id="{25AE857E-F564-4539-9984-10435B6140AC}"/>
              </a:ext>
            </a:extLst>
          </p:cNvPr>
          <p:cNvSpPr>
            <a:spLocks noGrp="1"/>
          </p:cNvSpPr>
          <p:nvPr>
            <p:ph type="dt" sz="half" idx="2"/>
          </p:nvPr>
        </p:nvSpPr>
        <p:spPr>
          <a:xfrm>
            <a:off x="354841" y="6245032"/>
            <a:ext cx="2659380" cy="365125"/>
          </a:xfrm>
          <a:prstGeom prst="rect">
            <a:avLst/>
          </a:prstGeom>
        </p:spPr>
        <p:txBody>
          <a:bodyPr vert="horz" lIns="91440" tIns="45720" rIns="91440" bIns="45720" rtlCol="0" anchor="ctr"/>
          <a:lstStyle>
            <a:lvl1pPr algn="l">
              <a:defRPr sz="1050">
                <a:solidFill>
                  <a:schemeClr val="tx2"/>
                </a:solidFill>
              </a:defRPr>
            </a:lvl1pPr>
          </a:lstStyle>
          <a:p>
            <a:fld id="{C485584D-7D79-4248-9986-4CA35242F944}" type="datetimeFigureOut">
              <a:rPr lang="en-US" smtClean="0"/>
              <a:pPr/>
              <a:t>2/22/2024</a:t>
            </a:fld>
            <a:endParaRPr lang="en-US"/>
          </a:p>
        </p:txBody>
      </p:sp>
      <p:sp>
        <p:nvSpPr>
          <p:cNvPr id="5" name="Footer Placeholder 4">
            <a:extLst>
              <a:ext uri="{FF2B5EF4-FFF2-40B4-BE49-F238E27FC236}">
                <a16:creationId xmlns:a16="http://schemas.microsoft.com/office/drawing/2014/main" id="{7D1EABEF-B998-4B11-A878-8F492F8E3983}"/>
              </a:ext>
            </a:extLst>
          </p:cNvPr>
          <p:cNvSpPr>
            <a:spLocks noGrp="1"/>
          </p:cNvSpPr>
          <p:nvPr>
            <p:ph type="ftr" sz="quarter" idx="3"/>
          </p:nvPr>
        </p:nvSpPr>
        <p:spPr>
          <a:xfrm>
            <a:off x="7279964" y="6245033"/>
            <a:ext cx="4112222" cy="365125"/>
          </a:xfrm>
          <a:prstGeom prst="rect">
            <a:avLst/>
          </a:prstGeom>
        </p:spPr>
        <p:txBody>
          <a:bodyPr vert="horz" lIns="91440" tIns="45720" rIns="91440" bIns="45720" rtlCol="0" anchor="ctr"/>
          <a:lstStyle>
            <a:lvl1pPr algn="r">
              <a:defRPr sz="1050">
                <a:solidFill>
                  <a:schemeClr val="tx2"/>
                </a:solidFill>
              </a:defRPr>
            </a:lvl1pPr>
          </a:lstStyle>
          <a:p>
            <a:endParaRPr lang="en-US"/>
          </a:p>
        </p:txBody>
      </p:sp>
      <p:sp>
        <p:nvSpPr>
          <p:cNvPr id="16" name="Freeform: Shape 15">
            <a:extLst>
              <a:ext uri="{FF2B5EF4-FFF2-40B4-BE49-F238E27FC236}">
                <a16:creationId xmlns:a16="http://schemas.microsoft.com/office/drawing/2014/main" id="{9EB54D17-3792-403D-9127-495845021D2B}"/>
              </a:ext>
            </a:extLst>
          </p:cNvPr>
          <p:cNvSpPr/>
          <p:nvPr/>
        </p:nvSpPr>
        <p:spPr>
          <a:xfrm>
            <a:off x="0" y="0"/>
            <a:ext cx="12192000" cy="6858000"/>
          </a:xfrm>
          <a:custGeom>
            <a:avLst/>
            <a:gdLst>
              <a:gd name="connsiteX0" fmla="*/ 160920 w 12192000"/>
              <a:gd name="connsiteY0" fmla="*/ 157606 h 6858000"/>
              <a:gd name="connsiteX1" fmla="*/ 160920 w 12192000"/>
              <a:gd name="connsiteY1" fmla="*/ 6700394 h 6858000"/>
              <a:gd name="connsiteX2" fmla="*/ 12031081 w 12192000"/>
              <a:gd name="connsiteY2" fmla="*/ 6700394 h 6858000"/>
              <a:gd name="connsiteX3" fmla="*/ 12031081 w 12192000"/>
              <a:gd name="connsiteY3" fmla="*/ 157606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160920" y="157606"/>
                </a:moveTo>
                <a:lnTo>
                  <a:pt x="160920" y="6700394"/>
                </a:lnTo>
                <a:lnTo>
                  <a:pt x="12031081" y="6700394"/>
                </a:lnTo>
                <a:lnTo>
                  <a:pt x="12031081" y="157606"/>
                </a:lnTo>
                <a:close/>
                <a:moveTo>
                  <a:pt x="0" y="0"/>
                </a:moveTo>
                <a:lnTo>
                  <a:pt x="12192000" y="0"/>
                </a:lnTo>
                <a:lnTo>
                  <a:pt x="12192000" y="6858000"/>
                </a:lnTo>
                <a:lnTo>
                  <a:pt x="0" y="6858000"/>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07987734"/>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2" r:id="rId6"/>
    <p:sldLayoutId id="2147483758" r:id="rId7"/>
    <p:sldLayoutId id="2147483759" r:id="rId8"/>
    <p:sldLayoutId id="2147483760" r:id="rId9"/>
    <p:sldLayoutId id="2147483761" r:id="rId10"/>
    <p:sldLayoutId id="2147483763" r:id="rId11"/>
  </p:sldLayoutIdLst>
  <p:txStyles>
    <p:titleStyle>
      <a:lvl1pPr algn="l" defTabSz="914400" rtl="0" eaLnBrk="1" latinLnBrk="0" hangingPunct="1">
        <a:lnSpc>
          <a:spcPct val="110000"/>
        </a:lnSpc>
        <a:spcBef>
          <a:spcPct val="0"/>
        </a:spcBef>
        <a:buNone/>
        <a:defRPr sz="3200" kern="1200" cap="none" baseline="0">
          <a:solidFill>
            <a:schemeClr val="tx2"/>
          </a:solidFill>
          <a:latin typeface="+mj-lt"/>
          <a:ea typeface="+mj-ea"/>
          <a:cs typeface="+mj-cs"/>
        </a:defRPr>
      </a:lvl1pPr>
    </p:titleStyle>
    <p:bodyStyle>
      <a:lvl1pPr marL="0" indent="0" algn="l" defTabSz="914400" rtl="0" eaLnBrk="1" latinLnBrk="0" hangingPunct="1">
        <a:lnSpc>
          <a:spcPct val="110000"/>
        </a:lnSpc>
        <a:spcBef>
          <a:spcPts val="1000"/>
        </a:spcBef>
        <a:buFontTx/>
        <a:buNone/>
        <a:defRPr sz="2000" kern="1200">
          <a:solidFill>
            <a:schemeClr val="tx2"/>
          </a:solidFill>
          <a:latin typeface="+mn-lt"/>
          <a:ea typeface="+mn-ea"/>
          <a:cs typeface="+mn-cs"/>
        </a:defRPr>
      </a:lvl1pPr>
      <a:lvl2pPr marL="274320" indent="-228600" algn="l" defTabSz="914400" rtl="0" eaLnBrk="1" latinLnBrk="0" hangingPunct="1">
        <a:lnSpc>
          <a:spcPct val="110000"/>
        </a:lnSpc>
        <a:spcBef>
          <a:spcPts val="500"/>
        </a:spcBef>
        <a:buSzPct val="85000"/>
        <a:buFont typeface="Arial" panose="020B0604020202020204" pitchFamily="34" charset="0"/>
        <a:buChar char="•"/>
        <a:defRPr sz="1800" kern="1200">
          <a:solidFill>
            <a:schemeClr val="tx2"/>
          </a:solidFill>
          <a:latin typeface="+mn-lt"/>
          <a:ea typeface="+mn-ea"/>
          <a:cs typeface="+mn-cs"/>
        </a:defRPr>
      </a:lvl2pPr>
      <a:lvl3pPr marL="274320" indent="0" algn="l" defTabSz="914400" rtl="0" eaLnBrk="1" latinLnBrk="0" hangingPunct="1">
        <a:lnSpc>
          <a:spcPct val="110000"/>
        </a:lnSpc>
        <a:spcBef>
          <a:spcPts val="500"/>
        </a:spcBef>
        <a:buFontTx/>
        <a:buNone/>
        <a:defRPr sz="1600" kern="1200">
          <a:solidFill>
            <a:schemeClr val="tx2"/>
          </a:solidFill>
          <a:latin typeface="+mn-lt"/>
          <a:ea typeface="+mn-ea"/>
          <a:cs typeface="+mn-cs"/>
        </a:defRPr>
      </a:lvl3pPr>
      <a:lvl4pPr marL="548640" indent="-228600" algn="l" defTabSz="914400" rtl="0" eaLnBrk="1" latinLnBrk="0" hangingPunct="1">
        <a:lnSpc>
          <a:spcPct val="110000"/>
        </a:lnSpc>
        <a:spcBef>
          <a:spcPts val="500"/>
        </a:spcBef>
        <a:buFont typeface="Arial" panose="020B0604020202020204" pitchFamily="34" charset="0"/>
        <a:buChar char="•"/>
        <a:defRPr sz="1400" kern="1200">
          <a:solidFill>
            <a:schemeClr val="tx2"/>
          </a:solidFill>
          <a:latin typeface="+mn-lt"/>
          <a:ea typeface="+mn-ea"/>
          <a:cs typeface="+mn-cs"/>
        </a:defRPr>
      </a:lvl4pPr>
      <a:lvl5pPr marL="548640" indent="0" algn="l" defTabSz="914400" rtl="0" eaLnBrk="1" latinLnBrk="0" hangingPunct="1">
        <a:lnSpc>
          <a:spcPct val="110000"/>
        </a:lnSpc>
        <a:spcBef>
          <a:spcPts val="500"/>
        </a:spcBef>
        <a:buFontTx/>
        <a:buNone/>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DD8EACB7-D372-470B-B76E-A829D0031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5">
            <a:extLst>
              <a:ext uri="{FF2B5EF4-FFF2-40B4-BE49-F238E27FC236}">
                <a16:creationId xmlns:a16="http://schemas.microsoft.com/office/drawing/2014/main" id="{FBE11A49-02A1-4D4C-9A49-CDF496B109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3679" y="723900"/>
            <a:ext cx="4614421"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p:cNvSpPr>
            <a:spLocks noGrp="1"/>
          </p:cNvSpPr>
          <p:nvPr>
            <p:ph type="ctrTitle"/>
          </p:nvPr>
        </p:nvSpPr>
        <p:spPr>
          <a:xfrm>
            <a:off x="7212119" y="1066800"/>
            <a:ext cx="3931320" cy="2267193"/>
          </a:xfrm>
        </p:spPr>
        <p:txBody>
          <a:bodyPr rtlCol="0">
            <a:normAutofit/>
          </a:bodyPr>
          <a:lstStyle/>
          <a:p>
            <a:r>
              <a:rPr lang="pl-PL" sz="3200" dirty="0"/>
              <a:t>Krzysztof Kamil Baczyński</a:t>
            </a:r>
            <a:r>
              <a:rPr lang="pl-PL" dirty="0"/>
              <a:t> </a:t>
            </a:r>
          </a:p>
        </p:txBody>
      </p:sp>
      <p:sp>
        <p:nvSpPr>
          <p:cNvPr id="3" name="Podtytuł 2"/>
          <p:cNvSpPr>
            <a:spLocks noGrp="1"/>
          </p:cNvSpPr>
          <p:nvPr>
            <p:ph type="subTitle" idx="1"/>
          </p:nvPr>
        </p:nvSpPr>
        <p:spPr>
          <a:xfrm>
            <a:off x="7212119" y="3537027"/>
            <a:ext cx="3931321" cy="2485781"/>
          </a:xfrm>
        </p:spPr>
        <p:txBody>
          <a:bodyPr vert="horz" lIns="91440" tIns="45720" rIns="91440" bIns="45720" rtlCol="0" anchor="t">
            <a:noAutofit/>
          </a:bodyPr>
          <a:lstStyle/>
          <a:p>
            <a:endParaRPr lang="pl-PL" sz="2400" dirty="0"/>
          </a:p>
          <a:p>
            <a:r>
              <a:rPr lang="pl-PL" sz="2400" dirty="0"/>
              <a:t>Sylwetka patrona szkoły</a:t>
            </a:r>
          </a:p>
          <a:p>
            <a:endParaRPr lang="pl-PL" dirty="0"/>
          </a:p>
          <a:p>
            <a:r>
              <a:rPr lang="pl-PL" dirty="0"/>
              <a:t>Ewa Koronkiewicz, klasa 1B2</a:t>
            </a:r>
          </a:p>
        </p:txBody>
      </p:sp>
      <p:pic>
        <p:nvPicPr>
          <p:cNvPr id="8" name="Obraz 7" descr="Obraz zawierający tekst, Czcionka, krąg, moneta&#10;&#10;Opis wygenerowany automatycznie">
            <a:extLst>
              <a:ext uri="{FF2B5EF4-FFF2-40B4-BE49-F238E27FC236}">
                <a16:creationId xmlns:a16="http://schemas.microsoft.com/office/drawing/2014/main" id="{699DC0C7-BF60-FFC3-7399-64C47540088C}"/>
              </a:ext>
            </a:extLst>
          </p:cNvPr>
          <p:cNvPicPr>
            <a:picLocks noChangeAspect="1"/>
          </p:cNvPicPr>
          <p:nvPr/>
        </p:nvPicPr>
        <p:blipFill>
          <a:blip r:embed="rId3"/>
          <a:stretch>
            <a:fillRect/>
          </a:stretch>
        </p:blipFill>
        <p:spPr>
          <a:xfrm>
            <a:off x="690122" y="730778"/>
            <a:ext cx="5439657" cy="5415480"/>
          </a:xfrm>
          <a:prstGeom prst="rect">
            <a:avLst/>
          </a:prstGeom>
        </p:spPr>
      </p:pic>
      <p:grpSp>
        <p:nvGrpSpPr>
          <p:cNvPr id="45" name="Group 44">
            <a:extLst>
              <a:ext uri="{FF2B5EF4-FFF2-40B4-BE49-F238E27FC236}">
                <a16:creationId xmlns:a16="http://schemas.microsoft.com/office/drawing/2014/main" id="{F1732D3A-CFF0-45BE-AD79-F83D0272C6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744037" y="3871114"/>
            <a:ext cx="867485" cy="115439"/>
            <a:chOff x="8910933" y="1861308"/>
            <a:chExt cx="867485" cy="115439"/>
          </a:xfrm>
        </p:grpSpPr>
        <p:sp>
          <p:nvSpPr>
            <p:cNvPr id="46" name="Rectangle 45">
              <a:extLst>
                <a:ext uri="{FF2B5EF4-FFF2-40B4-BE49-F238E27FC236}">
                  <a16:creationId xmlns:a16="http://schemas.microsoft.com/office/drawing/2014/main" id="{C892F72C-7FB6-49C8-A402-D5DC42DB67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7" name="Straight Connector 46">
              <a:extLst>
                <a:ext uri="{FF2B5EF4-FFF2-40B4-BE49-F238E27FC236}">
                  <a16:creationId xmlns:a16="http://schemas.microsoft.com/office/drawing/2014/main" id="{FC92C2E1-605F-49BD-8AC8-DC52B3015E3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38BE2E0F-EE6D-4748-AB8F-724D0DDC6E0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63268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4FC6645-8E4B-33D4-D124-B2CA48643A8B}"/>
              </a:ext>
            </a:extLst>
          </p:cNvPr>
          <p:cNvSpPr>
            <a:spLocks noGrp="1"/>
          </p:cNvSpPr>
          <p:nvPr>
            <p:ph type="title"/>
          </p:nvPr>
        </p:nvSpPr>
        <p:spPr>
          <a:xfrm>
            <a:off x="1028700" y="723900"/>
            <a:ext cx="10134600" cy="670263"/>
          </a:xfrm>
        </p:spPr>
        <p:txBody>
          <a:bodyPr/>
          <a:lstStyle/>
          <a:p>
            <a:r>
              <a:rPr lang="pl-PL" dirty="0">
                <a:latin typeface="Calibri"/>
                <a:ea typeface="Calibri"/>
                <a:cs typeface="Calibri"/>
              </a:rPr>
              <a:t>Miłość od pierwszego wejrzenia</a:t>
            </a:r>
          </a:p>
        </p:txBody>
      </p:sp>
      <p:sp>
        <p:nvSpPr>
          <p:cNvPr id="3" name="Symbol zastępczy zawartości 2">
            <a:extLst>
              <a:ext uri="{FF2B5EF4-FFF2-40B4-BE49-F238E27FC236}">
                <a16:creationId xmlns:a16="http://schemas.microsoft.com/office/drawing/2014/main" id="{3FC410A6-A96D-C4FB-5A9B-D9C85BABC17F}"/>
              </a:ext>
            </a:extLst>
          </p:cNvPr>
          <p:cNvSpPr>
            <a:spLocks noGrp="1"/>
          </p:cNvSpPr>
          <p:nvPr>
            <p:ph idx="1"/>
          </p:nvPr>
        </p:nvSpPr>
        <p:spPr/>
        <p:txBody>
          <a:bodyPr vert="horz" lIns="91440" tIns="45720" rIns="91440" bIns="45720" rtlCol="0" anchor="t">
            <a:normAutofit/>
          </a:bodyPr>
          <a:lstStyle/>
          <a:p>
            <a:pPr algn="just"/>
            <a:r>
              <a:rPr lang="pl-PL" sz="2400" dirty="0">
                <a:solidFill>
                  <a:srgbClr val="212529"/>
                </a:solidFill>
                <a:latin typeface="Calibri"/>
                <a:ea typeface="+mn-lt"/>
                <a:cs typeface="+mn-lt"/>
              </a:rPr>
              <a:t>1 grudnia 1941 roku miał odmienić życie młodego poety na zawsze. Krzysztof </a:t>
            </a:r>
            <a:br>
              <a:rPr lang="pl-PL" sz="2400" dirty="0">
                <a:solidFill>
                  <a:srgbClr val="212529"/>
                </a:solidFill>
                <a:latin typeface="Calibri"/>
                <a:ea typeface="+mn-lt"/>
                <a:cs typeface="+mn-lt"/>
              </a:rPr>
            </a:br>
            <a:r>
              <a:rPr lang="pl-PL" sz="2400" dirty="0">
                <a:solidFill>
                  <a:srgbClr val="212529"/>
                </a:solidFill>
                <a:latin typeface="Calibri"/>
                <a:ea typeface="+mn-lt"/>
                <a:cs typeface="+mn-lt"/>
              </a:rPr>
              <a:t>w lokalu konspiracyjnym na wieczorku literackim poznał studentkę polonistyki 19 - letnią Barbarę </a:t>
            </a:r>
            <a:r>
              <a:rPr lang="pl-PL" sz="2400" dirty="0" err="1">
                <a:solidFill>
                  <a:srgbClr val="212529"/>
                </a:solidFill>
                <a:latin typeface="Calibri"/>
                <a:ea typeface="+mn-lt"/>
                <a:cs typeface="+mn-lt"/>
              </a:rPr>
              <a:t>Drapczyńską</a:t>
            </a:r>
            <a:r>
              <a:rPr lang="pl-PL" sz="2400" dirty="0">
                <a:solidFill>
                  <a:srgbClr val="212529"/>
                </a:solidFill>
                <a:latin typeface="Calibri"/>
                <a:ea typeface="+mn-lt"/>
                <a:cs typeface="+mn-lt"/>
              </a:rPr>
              <a:t>.   Tego samego dnia oświadczył matce, że poznał kobietę swojego życia. </a:t>
            </a:r>
            <a:r>
              <a:rPr lang="pl-PL" sz="2400" dirty="0">
                <a:solidFill>
                  <a:srgbClr val="1E1C1C"/>
                </a:solidFill>
                <a:latin typeface="Calibri"/>
                <a:ea typeface="Calibri"/>
                <a:cs typeface="Calibri"/>
              </a:rPr>
              <a:t>Stefania Baczyńska przyjęła bardzo źle tę wiadomość. Nie szczędziła złośliwych uwag. Mówiła, że chce się żenić ze zwykłą </a:t>
            </a:r>
            <a:r>
              <a:rPr lang="pl-PL" sz="2400" dirty="0" err="1">
                <a:solidFill>
                  <a:srgbClr val="1E1C1C"/>
                </a:solidFill>
                <a:latin typeface="Calibri"/>
                <a:ea typeface="Calibri"/>
                <a:cs typeface="Calibri"/>
              </a:rPr>
              <a:t>drukarzówną</a:t>
            </a:r>
            <a:r>
              <a:rPr lang="pl-PL" sz="2400" dirty="0">
                <a:solidFill>
                  <a:srgbClr val="1E1C1C"/>
                </a:solidFill>
                <a:latin typeface="Calibri"/>
                <a:ea typeface="Calibri"/>
                <a:cs typeface="Calibri"/>
              </a:rPr>
              <a:t>. </a:t>
            </a:r>
            <a:endParaRPr lang="pl-PL" dirty="0"/>
          </a:p>
          <a:p>
            <a:pPr algn="just"/>
            <a:r>
              <a:rPr lang="pl-PL" sz="2400" dirty="0">
                <a:latin typeface="Calibri"/>
                <a:ea typeface="Calibri"/>
                <a:cs typeface="Calibri"/>
              </a:rPr>
              <a:t>Baczyński cztery dni po pierwszym spotkaniu poprosił Basię o rękę. Oświadczyny zostały przyjęte. Ślub wzięli 3 czerwca 1942 r. w kościele na Powiślu. </a:t>
            </a:r>
          </a:p>
        </p:txBody>
      </p:sp>
    </p:spTree>
    <p:extLst>
      <p:ext uri="{BB962C8B-B14F-4D97-AF65-F5344CB8AC3E}">
        <p14:creationId xmlns:p14="http://schemas.microsoft.com/office/powerpoint/2010/main" val="3469426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4FC6645-8E4B-33D4-D124-B2CA48643A8B}"/>
              </a:ext>
            </a:extLst>
          </p:cNvPr>
          <p:cNvSpPr>
            <a:spLocks noGrp="1"/>
          </p:cNvSpPr>
          <p:nvPr>
            <p:ph type="title"/>
          </p:nvPr>
        </p:nvSpPr>
        <p:spPr>
          <a:xfrm>
            <a:off x="1028700" y="723900"/>
            <a:ext cx="10134600" cy="670263"/>
          </a:xfrm>
        </p:spPr>
        <p:txBody>
          <a:bodyPr/>
          <a:lstStyle/>
          <a:p>
            <a:r>
              <a:rPr lang="pl-PL" dirty="0">
                <a:latin typeface="Calibri"/>
                <a:ea typeface="Calibri"/>
                <a:cs typeface="Calibri"/>
              </a:rPr>
              <a:t>Miłość od pierwszego wejrzenia</a:t>
            </a:r>
          </a:p>
        </p:txBody>
      </p:sp>
      <p:sp>
        <p:nvSpPr>
          <p:cNvPr id="3" name="Symbol zastępczy zawartości 2">
            <a:extLst>
              <a:ext uri="{FF2B5EF4-FFF2-40B4-BE49-F238E27FC236}">
                <a16:creationId xmlns:a16="http://schemas.microsoft.com/office/drawing/2014/main" id="{3FC410A6-A96D-C4FB-5A9B-D9C85BABC17F}"/>
              </a:ext>
            </a:extLst>
          </p:cNvPr>
          <p:cNvSpPr>
            <a:spLocks noGrp="1"/>
          </p:cNvSpPr>
          <p:nvPr>
            <p:ph idx="1"/>
          </p:nvPr>
        </p:nvSpPr>
        <p:spPr>
          <a:xfrm>
            <a:off x="841795" y="1601187"/>
            <a:ext cx="10321505" cy="4903869"/>
          </a:xfrm>
        </p:spPr>
        <p:txBody>
          <a:bodyPr vert="horz" lIns="91440" tIns="45720" rIns="91440" bIns="45720" rtlCol="0" anchor="t">
            <a:normAutofit lnSpcReduction="10000"/>
          </a:bodyPr>
          <a:lstStyle/>
          <a:p>
            <a:pPr algn="just"/>
            <a:r>
              <a:rPr lang="pl-PL" sz="2400" dirty="0">
                <a:solidFill>
                  <a:srgbClr val="1E1C1C"/>
                </a:solidFill>
                <a:latin typeface="Calibri"/>
                <a:ea typeface="+mn-lt"/>
                <a:cs typeface="+mn-lt"/>
              </a:rPr>
              <a:t>W ceremonii wziął udział Jarosław Iwaszkiewicz. Opisał ceremonię w swoim dzienniku:</a:t>
            </a:r>
            <a:br>
              <a:rPr lang="pl-PL" sz="1400" dirty="0">
                <a:solidFill>
                  <a:srgbClr val="1E1C1C"/>
                </a:solidFill>
                <a:ea typeface="+mn-lt"/>
                <a:cs typeface="+mn-lt"/>
              </a:rPr>
            </a:br>
            <a:r>
              <a:rPr lang="pl-PL" sz="1800" i="1" dirty="0">
                <a:solidFill>
                  <a:srgbClr val="1E1C1C"/>
                </a:solidFill>
                <a:latin typeface="Calibri"/>
                <a:ea typeface="+mn-lt"/>
                <a:cs typeface="+mn-lt"/>
              </a:rPr>
              <a:t>,,Przywiozłem im olbrzymi bukiet bzów, które w tym roku wyjątkowo obficie kwitną na Stawisku. (…) Jak </a:t>
            </a:r>
            <a:br>
              <a:rPr lang="pl-PL" sz="1800" i="1" dirty="0">
                <a:solidFill>
                  <a:srgbClr val="1E1C1C"/>
                </a:solidFill>
                <a:latin typeface="Calibri"/>
                <a:ea typeface="+mn-lt"/>
                <a:cs typeface="+mn-lt"/>
              </a:rPr>
            </a:br>
            <a:r>
              <a:rPr lang="pl-PL" sz="1800" i="1" dirty="0">
                <a:solidFill>
                  <a:srgbClr val="1E1C1C"/>
                </a:solidFill>
                <a:latin typeface="Calibri"/>
                <a:ea typeface="+mn-lt"/>
                <a:cs typeface="+mn-lt"/>
              </a:rPr>
              <a:t>w zeszłym roku chrzciny, tak w tym roku śluby </a:t>
            </a:r>
            <a:r>
              <a:rPr lang="pl-PL" sz="1800" i="1" dirty="0">
                <a:solidFill>
                  <a:srgbClr val="59616B"/>
                </a:solidFill>
                <a:latin typeface="Calibri"/>
                <a:ea typeface="+mn-lt"/>
                <a:cs typeface="+mn-lt"/>
              </a:rPr>
              <a:t>–</a:t>
            </a:r>
            <a:r>
              <a:rPr lang="pl-PL" sz="1800" i="1" dirty="0">
                <a:solidFill>
                  <a:srgbClr val="1E1C1C"/>
                </a:solidFill>
                <a:latin typeface="Calibri"/>
                <a:ea typeface="+mn-lt"/>
                <a:cs typeface="+mn-lt"/>
              </a:rPr>
              <a:t> szalona na to jest moda </a:t>
            </a:r>
            <a:r>
              <a:rPr lang="pl-PL" sz="1800" i="1" dirty="0">
                <a:solidFill>
                  <a:srgbClr val="59616B"/>
                </a:solidFill>
                <a:latin typeface="Calibri"/>
                <a:ea typeface="+mn-lt"/>
                <a:cs typeface="+mn-lt"/>
              </a:rPr>
              <a:t>–</a:t>
            </a:r>
            <a:r>
              <a:rPr lang="pl-PL" sz="1800" i="1" dirty="0">
                <a:solidFill>
                  <a:srgbClr val="1E1C1C"/>
                </a:solidFill>
                <a:latin typeface="Calibri"/>
                <a:ea typeface="+mn-lt"/>
                <a:cs typeface="+mn-lt"/>
              </a:rPr>
              <a:t> i wszystkie albo prawie wszystkie przy mszy rzymskiej, co długo trwa, ale wygląda bardzo uroczyście. Baczyńscy przystępowali do komunii, oboje tacy drobni, malutcy, dziecinni, powiedziałem potem, że wyglądało to nie na ślub, a na pierwszą komunię. Krzysztof bardzo wzruszony. I jeszcze: Basi, jego żony, prawie nie znam, choć chodziła ona na moje wykłady o poezji. Zdaje się, inteligentna dziewczyna. Krzysztof pierwszego skończył dwadzieścia jeden lat a trzeciego się ożenił. I teraz tak ciągle takie dzieci się żenią. Krzysztof był bardzo serdeczny dla mnie i dziękował za kwiaty, rzeczywiście wyglądały wspaniale. Mają być u nas za parę dni z pierwszą wizytą. Śmieszne dzieciaki".</a:t>
            </a:r>
            <a:endParaRPr lang="pl-PL" sz="1800" i="1" dirty="0">
              <a:solidFill>
                <a:srgbClr val="1E1C1C"/>
              </a:solidFill>
              <a:latin typeface="Calibri"/>
              <a:ea typeface="Calibri"/>
              <a:cs typeface="Calibri"/>
            </a:endParaRPr>
          </a:p>
          <a:p>
            <a:r>
              <a:rPr lang="pl-PL" sz="2400" dirty="0">
                <a:solidFill>
                  <a:srgbClr val="212529"/>
                </a:solidFill>
                <a:latin typeface="Calibri"/>
                <a:ea typeface="+mn-lt"/>
                <a:cs typeface="+mn-lt"/>
              </a:rPr>
              <a:t> Miłość silnie wpłynęła na poezję Baczyńskiego. W wierszach widoczne są odwołania do ukochanej. Młodzi cieszyli się uczuciem mimo coraz trudniejszej rzeczywistości okupacyjnej.</a:t>
            </a:r>
            <a:endParaRPr lang="pl-PL" sz="2400" dirty="0">
              <a:latin typeface="Calibri"/>
              <a:ea typeface="Calibri"/>
              <a:cs typeface="Calibri"/>
            </a:endParaRPr>
          </a:p>
          <a:p>
            <a:endParaRPr lang="pl-PL" dirty="0"/>
          </a:p>
        </p:txBody>
      </p:sp>
    </p:spTree>
    <p:extLst>
      <p:ext uri="{BB962C8B-B14F-4D97-AF65-F5344CB8AC3E}">
        <p14:creationId xmlns:p14="http://schemas.microsoft.com/office/powerpoint/2010/main" val="1075115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D97F34F9-F7CE-4D62-8F8B-2E98B03947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1AEC8AF-1896-43A9-BF10-CE06FD2544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1E199BD9-A6EE-4972-BFB5-2AAE28288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19" y="157606"/>
            <a:ext cx="11870161" cy="65427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16B72052-3F24-F871-612B-175688E7F760}"/>
              </a:ext>
            </a:extLst>
          </p:cNvPr>
          <p:cNvSpPr>
            <a:spLocks noGrp="1"/>
          </p:cNvSpPr>
          <p:nvPr>
            <p:ph type="title"/>
          </p:nvPr>
        </p:nvSpPr>
        <p:spPr>
          <a:xfrm>
            <a:off x="1324533" y="1066798"/>
            <a:ext cx="3301255" cy="2668172"/>
          </a:xfrm>
        </p:spPr>
        <p:txBody>
          <a:bodyPr anchor="b">
            <a:normAutofit/>
          </a:bodyPr>
          <a:lstStyle/>
          <a:p>
            <a:pPr algn="ctr"/>
            <a:r>
              <a:rPr lang="pl-PL" dirty="0"/>
              <a:t>,,Kiedy przyjdziesz"</a:t>
            </a:r>
          </a:p>
        </p:txBody>
      </p:sp>
      <p:sp>
        <p:nvSpPr>
          <p:cNvPr id="3" name="Symbol zastępczy zawartości 2">
            <a:extLst>
              <a:ext uri="{FF2B5EF4-FFF2-40B4-BE49-F238E27FC236}">
                <a16:creationId xmlns:a16="http://schemas.microsoft.com/office/drawing/2014/main" id="{8E89CD9F-F42D-3846-2236-39CD1777C451}"/>
              </a:ext>
            </a:extLst>
          </p:cNvPr>
          <p:cNvSpPr>
            <a:spLocks noGrp="1"/>
          </p:cNvSpPr>
          <p:nvPr>
            <p:ph idx="1"/>
          </p:nvPr>
        </p:nvSpPr>
        <p:spPr>
          <a:xfrm>
            <a:off x="4630258" y="297180"/>
            <a:ext cx="6494943" cy="6285623"/>
          </a:xfrm>
        </p:spPr>
        <p:txBody>
          <a:bodyPr vert="horz" lIns="91440" tIns="45720" rIns="91440" bIns="45720" rtlCol="0" anchor="ctr">
            <a:noAutofit/>
          </a:bodyPr>
          <a:lstStyle/>
          <a:p>
            <a:pPr>
              <a:lnSpc>
                <a:spcPct val="100000"/>
              </a:lnSpc>
            </a:pPr>
            <a:r>
              <a:rPr lang="pl-PL" sz="1800" i="1" dirty="0">
                <a:latin typeface="Calibri"/>
                <a:ea typeface="+mn-lt"/>
                <a:cs typeface="+mn-lt"/>
              </a:rPr>
              <a:t>Wiem, że przyjdziesz, noc będzie rozgrzana, </a:t>
            </a:r>
          </a:p>
          <a:p>
            <a:pPr>
              <a:lnSpc>
                <a:spcPct val="100000"/>
              </a:lnSpc>
            </a:pPr>
            <a:r>
              <a:rPr lang="pl-PL" sz="1800" i="1" dirty="0">
                <a:latin typeface="Calibri"/>
                <a:ea typeface="+mn-lt"/>
                <a:cs typeface="+mn-lt"/>
              </a:rPr>
              <a:t>duszna ciszą i płomieniem spłyniesz ciszą i ciszą mnie zgubisz... </a:t>
            </a:r>
          </a:p>
          <a:p>
            <a:pPr>
              <a:lnSpc>
                <a:spcPct val="100000"/>
              </a:lnSpc>
            </a:pPr>
            <a:r>
              <a:rPr lang="pl-PL" sz="1800" i="1" dirty="0">
                <a:latin typeface="Calibri"/>
                <a:ea typeface="+mn-lt"/>
                <a:cs typeface="+mn-lt"/>
              </a:rPr>
              <a:t>Może przyjdziesz w rozkrzyczane rano, </a:t>
            </a:r>
          </a:p>
          <a:p>
            <a:pPr>
              <a:lnSpc>
                <a:spcPct val="100000"/>
              </a:lnSpc>
            </a:pPr>
            <a:r>
              <a:rPr lang="pl-PL" sz="1800" i="1" dirty="0">
                <a:latin typeface="Calibri"/>
                <a:ea typeface="+mn-lt"/>
                <a:cs typeface="+mn-lt"/>
              </a:rPr>
              <a:t>strzelisz gwiazdą w </a:t>
            </a:r>
            <a:r>
              <a:rPr lang="pl-PL" sz="1800" i="1" dirty="0" err="1">
                <a:latin typeface="Calibri"/>
                <a:ea typeface="+mn-lt"/>
                <a:cs typeface="+mn-lt"/>
              </a:rPr>
              <a:t>słoneczniany</a:t>
            </a:r>
            <a:r>
              <a:rPr lang="pl-PL" sz="1800" i="1" dirty="0">
                <a:latin typeface="Calibri"/>
                <a:ea typeface="+mn-lt"/>
                <a:cs typeface="+mn-lt"/>
              </a:rPr>
              <a:t> spokój, </a:t>
            </a:r>
          </a:p>
          <a:p>
            <a:pPr>
              <a:lnSpc>
                <a:spcPct val="100000"/>
              </a:lnSpc>
            </a:pPr>
            <a:r>
              <a:rPr lang="pl-PL" sz="1800" i="1" dirty="0">
                <a:latin typeface="Calibri"/>
                <a:ea typeface="+mn-lt"/>
                <a:cs typeface="+mn-lt"/>
              </a:rPr>
              <a:t>strzelisz sercem w duszę słońcem zlaną w niespodzianym, dziwnym jakimś roku. </a:t>
            </a:r>
          </a:p>
          <a:p>
            <a:pPr>
              <a:lnSpc>
                <a:spcPct val="100000"/>
              </a:lnSpc>
            </a:pPr>
            <a:r>
              <a:rPr lang="pl-PL" sz="1800" i="1" dirty="0">
                <a:latin typeface="Calibri"/>
                <a:ea typeface="+mn-lt"/>
                <a:cs typeface="+mn-lt"/>
              </a:rPr>
              <a:t>Może będzie deszcz o szyby dzwonił, </a:t>
            </a:r>
          </a:p>
          <a:p>
            <a:pPr>
              <a:lnSpc>
                <a:spcPct val="100000"/>
              </a:lnSpc>
            </a:pPr>
            <a:r>
              <a:rPr lang="pl-PL" sz="1800" i="1" dirty="0">
                <a:latin typeface="Calibri"/>
                <a:ea typeface="+mn-lt"/>
                <a:cs typeface="+mn-lt"/>
              </a:rPr>
              <a:t>na falistym morzu ukojeniem, </a:t>
            </a:r>
          </a:p>
          <a:p>
            <a:pPr>
              <a:lnSpc>
                <a:spcPct val="100000"/>
              </a:lnSpc>
            </a:pPr>
            <a:r>
              <a:rPr lang="pl-PL" sz="1800" i="1" dirty="0">
                <a:latin typeface="Calibri"/>
                <a:ea typeface="+mn-lt"/>
                <a:cs typeface="+mn-lt"/>
              </a:rPr>
              <a:t>może powiesz mi, co walka z życiem, </a:t>
            </a:r>
          </a:p>
          <a:p>
            <a:pPr>
              <a:lnSpc>
                <a:spcPct val="100000"/>
              </a:lnSpc>
            </a:pPr>
            <a:r>
              <a:rPr lang="pl-PL" sz="1800" i="1" dirty="0">
                <a:latin typeface="Calibri"/>
                <a:ea typeface="+mn-lt"/>
                <a:cs typeface="+mn-lt"/>
              </a:rPr>
              <a:t>może powiesz mi, co Jest cierpienie. </a:t>
            </a:r>
          </a:p>
          <a:p>
            <a:pPr>
              <a:lnSpc>
                <a:spcPct val="100000"/>
              </a:lnSpc>
            </a:pPr>
            <a:r>
              <a:rPr lang="pl-PL" sz="1800" i="1" dirty="0">
                <a:latin typeface="Calibri"/>
                <a:ea typeface="+mn-lt"/>
                <a:cs typeface="+mn-lt"/>
              </a:rPr>
              <a:t>Może będzie deszcz o szyby dzwonił, </a:t>
            </a:r>
          </a:p>
          <a:p>
            <a:pPr>
              <a:lnSpc>
                <a:spcPct val="100000"/>
              </a:lnSpc>
            </a:pPr>
            <a:r>
              <a:rPr lang="pl-PL" sz="1800" i="1" dirty="0">
                <a:latin typeface="Calibri"/>
                <a:ea typeface="+mn-lt"/>
                <a:cs typeface="+mn-lt"/>
              </a:rPr>
              <a:t>światło będzie piorunem się wiło (w dali kroki zdyszanej pogoni). </a:t>
            </a:r>
          </a:p>
          <a:p>
            <a:pPr>
              <a:lnSpc>
                <a:spcPct val="100000"/>
              </a:lnSpc>
            </a:pPr>
            <a:r>
              <a:rPr lang="pl-PL" sz="1800" i="1" dirty="0">
                <a:latin typeface="Calibri"/>
                <a:ea typeface="+mn-lt"/>
                <a:cs typeface="+mn-lt"/>
              </a:rPr>
              <a:t>Wiem, że przyjdziesz, wiem, że po­wiesz: Miłość..</a:t>
            </a:r>
            <a:r>
              <a:rPr lang="pl-PL" sz="2200" i="1" dirty="0">
                <a:latin typeface="Calibri"/>
                <a:ea typeface="+mn-lt"/>
                <a:cs typeface="+mn-lt"/>
              </a:rPr>
              <a:t>. </a:t>
            </a:r>
            <a:endParaRPr lang="pl-PL" sz="2200" i="1" dirty="0">
              <a:latin typeface="Calibri"/>
            </a:endParaRPr>
          </a:p>
          <a:p>
            <a:pPr>
              <a:lnSpc>
                <a:spcPct val="100000"/>
              </a:lnSpc>
            </a:pPr>
            <a:endParaRPr lang="pl-PL" sz="1600" dirty="0"/>
          </a:p>
        </p:txBody>
      </p:sp>
      <p:grpSp>
        <p:nvGrpSpPr>
          <p:cNvPr id="28" name="Group 27">
            <a:extLst>
              <a:ext uri="{FF2B5EF4-FFF2-40B4-BE49-F238E27FC236}">
                <a16:creationId xmlns:a16="http://schemas.microsoft.com/office/drawing/2014/main" id="{1148C992-36DE-4449-B92D-49AE04B5D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541417" y="4244117"/>
            <a:ext cx="867485" cy="115439"/>
            <a:chOff x="8910933" y="1861308"/>
            <a:chExt cx="867485" cy="115439"/>
          </a:xfrm>
        </p:grpSpPr>
        <p:sp>
          <p:nvSpPr>
            <p:cNvPr id="29" name="Rectangle 28">
              <a:extLst>
                <a:ext uri="{FF2B5EF4-FFF2-40B4-BE49-F238E27FC236}">
                  <a16:creationId xmlns:a16="http://schemas.microsoft.com/office/drawing/2014/main" id="{D765B2C1-DF41-437F-9F2D-C33E46FA2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Connector 29">
              <a:extLst>
                <a:ext uri="{FF2B5EF4-FFF2-40B4-BE49-F238E27FC236}">
                  <a16:creationId xmlns:a16="http://schemas.microsoft.com/office/drawing/2014/main" id="{B6AA37ED-ED19-4857-9B2C-777E8F707C6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45F6E87-86FB-440C-9EB4-A48D11C72CF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49413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51A01047-632B-4F57-9CDB-AA680D5BBB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5">
            <a:extLst>
              <a:ext uri="{FF2B5EF4-FFF2-40B4-BE49-F238E27FC236}">
                <a16:creationId xmlns:a16="http://schemas.microsoft.com/office/drawing/2014/main" id="{48EF695B-E7DE-4164-862A-9CD06DFB0E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35899" y="723900"/>
            <a:ext cx="4580642"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ole tekstowe 4">
            <a:extLst>
              <a:ext uri="{FF2B5EF4-FFF2-40B4-BE49-F238E27FC236}">
                <a16:creationId xmlns:a16="http://schemas.microsoft.com/office/drawing/2014/main" id="{770E8B9B-A1EA-B0FE-1D07-6A8183384102}"/>
              </a:ext>
            </a:extLst>
          </p:cNvPr>
          <p:cNvSpPr txBox="1"/>
          <p:nvPr/>
        </p:nvSpPr>
        <p:spPr>
          <a:xfrm>
            <a:off x="7279965" y="2884395"/>
            <a:ext cx="3766670" cy="2469140"/>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rmAutofit/>
          </a:bodyPr>
          <a:lstStyle/>
          <a:p>
            <a:pPr algn="ctr" defTabSz="914400">
              <a:lnSpc>
                <a:spcPct val="110000"/>
              </a:lnSpc>
              <a:spcAft>
                <a:spcPts val="600"/>
              </a:spcAft>
            </a:pPr>
            <a:r>
              <a:rPr lang="en-US" dirty="0">
                <a:solidFill>
                  <a:schemeClr val="tx2"/>
                </a:solidFill>
                <a:latin typeface="Calibri"/>
                <a:ea typeface="Calibri"/>
                <a:cs typeface="Calibri"/>
              </a:rPr>
              <a:t>Krzysztof z żoną  </a:t>
            </a:r>
            <a:r>
              <a:rPr lang="en-US" dirty="0" err="1">
                <a:solidFill>
                  <a:schemeClr val="tx2"/>
                </a:solidFill>
                <a:latin typeface="Calibri"/>
                <a:ea typeface="Calibri"/>
                <a:cs typeface="Calibri"/>
              </a:rPr>
              <a:t>Barbarą</a:t>
            </a:r>
            <a:endParaRPr lang="pl-PL" dirty="0">
              <a:solidFill>
                <a:schemeClr val="tx2"/>
              </a:solidFill>
              <a:latin typeface="Calibri"/>
              <a:ea typeface="Calibri"/>
              <a:cs typeface="Calibri"/>
            </a:endParaRPr>
          </a:p>
          <a:p>
            <a:pPr algn="ctr" defTabSz="914400">
              <a:lnSpc>
                <a:spcPct val="110000"/>
              </a:lnSpc>
              <a:spcAft>
                <a:spcPts val="600"/>
              </a:spcAft>
            </a:pPr>
            <a:endParaRPr lang="en-US" dirty="0">
              <a:solidFill>
                <a:schemeClr val="tx2"/>
              </a:solidFill>
            </a:endParaRPr>
          </a:p>
        </p:txBody>
      </p:sp>
      <p:pic>
        <p:nvPicPr>
          <p:cNvPr id="6" name="Symbol zastępczy zawartości 5" descr="Obraz zawierający Ludzka twarz, osoba, portret, ubrania&#10;&#10;Opis wygenerowany automatycznie">
            <a:extLst>
              <a:ext uri="{FF2B5EF4-FFF2-40B4-BE49-F238E27FC236}">
                <a16:creationId xmlns:a16="http://schemas.microsoft.com/office/drawing/2014/main" id="{2FF61A45-E004-CC0D-9A91-AFFAE0CC1367}"/>
              </a:ext>
            </a:extLst>
          </p:cNvPr>
          <p:cNvPicPr>
            <a:picLocks noGrp="1" noChangeAspect="1"/>
          </p:cNvPicPr>
          <p:nvPr>
            <p:ph idx="1"/>
          </p:nvPr>
        </p:nvPicPr>
        <p:blipFill>
          <a:blip r:embed="rId2"/>
          <a:stretch>
            <a:fillRect/>
          </a:stretch>
        </p:blipFill>
        <p:spPr>
          <a:xfrm>
            <a:off x="723901" y="1339461"/>
            <a:ext cx="5372100" cy="4263571"/>
          </a:xfrm>
          <a:prstGeom prst="rect">
            <a:avLst/>
          </a:prstGeom>
        </p:spPr>
      </p:pic>
      <p:grpSp>
        <p:nvGrpSpPr>
          <p:cNvPr id="39" name="Group 38">
            <a:extLst>
              <a:ext uri="{FF2B5EF4-FFF2-40B4-BE49-F238E27FC236}">
                <a16:creationId xmlns:a16="http://schemas.microsoft.com/office/drawing/2014/main" id="{D5ADB088-C125-457F-9C61-DFE21DCEF4A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692478" y="2543656"/>
            <a:ext cx="867485" cy="115439"/>
            <a:chOff x="8910933" y="1861308"/>
            <a:chExt cx="867485" cy="115439"/>
          </a:xfrm>
        </p:grpSpPr>
        <p:sp>
          <p:nvSpPr>
            <p:cNvPr id="40" name="Rectangle 39">
              <a:extLst>
                <a:ext uri="{FF2B5EF4-FFF2-40B4-BE49-F238E27FC236}">
                  <a16:creationId xmlns:a16="http://schemas.microsoft.com/office/drawing/2014/main" id="{6DE177E3-7A50-4A27-B466-79375BA19D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 name="Straight Connector 40">
              <a:extLst>
                <a:ext uri="{FF2B5EF4-FFF2-40B4-BE49-F238E27FC236}">
                  <a16:creationId xmlns:a16="http://schemas.microsoft.com/office/drawing/2014/main" id="{6F53D207-3550-41FA-BBC0-A5220E7346D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6EF5A581-4EC8-4E1B-BF64-8A1FE8530F2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857713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B90F178-DD1B-2A2D-7E05-97317CB93462}"/>
              </a:ext>
            </a:extLst>
          </p:cNvPr>
          <p:cNvSpPr>
            <a:spLocks noGrp="1"/>
          </p:cNvSpPr>
          <p:nvPr>
            <p:ph type="title"/>
          </p:nvPr>
        </p:nvSpPr>
        <p:spPr>
          <a:xfrm>
            <a:off x="1028700" y="723900"/>
            <a:ext cx="10134600" cy="598376"/>
          </a:xfrm>
        </p:spPr>
        <p:txBody>
          <a:bodyPr>
            <a:normAutofit fontScale="90000"/>
          </a:bodyPr>
          <a:lstStyle/>
          <a:p>
            <a:r>
              <a:rPr lang="pl-PL" dirty="0">
                <a:latin typeface="Calibri"/>
                <a:cs typeface="Calibri"/>
              </a:rPr>
              <a:t>Żołnierska działalność</a:t>
            </a:r>
          </a:p>
        </p:txBody>
      </p:sp>
      <p:sp>
        <p:nvSpPr>
          <p:cNvPr id="3" name="Symbol zastępczy zawartości 2">
            <a:extLst>
              <a:ext uri="{FF2B5EF4-FFF2-40B4-BE49-F238E27FC236}">
                <a16:creationId xmlns:a16="http://schemas.microsoft.com/office/drawing/2014/main" id="{DABB6A0D-7A38-11D8-B1F0-1E0D1D4FE3B2}"/>
              </a:ext>
            </a:extLst>
          </p:cNvPr>
          <p:cNvSpPr>
            <a:spLocks noGrp="1"/>
          </p:cNvSpPr>
          <p:nvPr>
            <p:ph idx="1"/>
          </p:nvPr>
        </p:nvSpPr>
        <p:spPr/>
        <p:txBody>
          <a:bodyPr vert="horz" lIns="91440" tIns="45720" rIns="91440" bIns="45720" rtlCol="0" anchor="t">
            <a:normAutofit/>
          </a:bodyPr>
          <a:lstStyle/>
          <a:p>
            <a:pPr algn="just"/>
            <a:r>
              <a:rPr lang="pl-PL" sz="2400" dirty="0">
                <a:solidFill>
                  <a:srgbClr val="212529"/>
                </a:solidFill>
                <a:latin typeface="Calibri"/>
                <a:ea typeface="+mn-lt"/>
                <a:cs typeface="+mn-lt"/>
              </a:rPr>
              <a:t>W czasie </a:t>
            </a:r>
            <a:r>
              <a:rPr lang="pl-PL" sz="2400" dirty="0">
                <a:solidFill>
                  <a:srgbClr val="333333"/>
                </a:solidFill>
                <a:latin typeface="Calibri"/>
                <a:ea typeface="+mn-lt"/>
                <a:cs typeface="+mn-lt"/>
              </a:rPr>
              <a:t>II wojny światowej</a:t>
            </a:r>
            <a:r>
              <a:rPr lang="pl-PL" sz="2400" b="1" dirty="0">
                <a:solidFill>
                  <a:srgbClr val="333333"/>
                </a:solidFill>
                <a:latin typeface="Calibri"/>
                <a:ea typeface="+mn-lt"/>
                <a:cs typeface="+mn-lt"/>
              </a:rPr>
              <a:t> </a:t>
            </a:r>
            <a:r>
              <a:rPr lang="pl-PL" sz="2400" dirty="0">
                <a:solidFill>
                  <a:srgbClr val="212529"/>
                </a:solidFill>
                <a:latin typeface="Calibri"/>
                <a:ea typeface="+mn-lt"/>
                <a:cs typeface="+mn-lt"/>
              </a:rPr>
              <a:t>Baczyński był aktywnym uczestnikiem polskiego ruchu oporu. Nie przeszkodziło mu to w rozwijaniu pasji, jaką była liryka. Przez cały okres okupacji aktywnie tworzył, a warszawscy literaci, którzy mieli okazję zapoznać się z wierszami Krzysztofa, szybko docenili jego talent. Co więcej, udało się im uzyskać od władz podziemnych zapomogę finansową dla poety. Baczyński był też uczestnikiem tajnych kompletów, Harcerskich Grup Szturmowych </a:t>
            </a:r>
            <a:br>
              <a:rPr lang="pl-PL" sz="2400" dirty="0">
                <a:solidFill>
                  <a:srgbClr val="212529"/>
                </a:solidFill>
                <a:latin typeface="Calibri"/>
                <a:ea typeface="+mn-lt"/>
                <a:cs typeface="+mn-lt"/>
              </a:rPr>
            </a:br>
            <a:r>
              <a:rPr lang="pl-PL" sz="2400" dirty="0">
                <a:solidFill>
                  <a:srgbClr val="212529"/>
                </a:solidFill>
                <a:latin typeface="Calibri"/>
                <a:ea typeface="+mn-lt"/>
                <a:cs typeface="+mn-lt"/>
              </a:rPr>
              <a:t>i konspiracyjnej Szkoły Podchorążych Rezerwy. Od jesieni 1942 do lata 1943 roku kształcił się na Uniwersytecie Warszawskim, gdzie studiował polonistykę. Zdecydował się jednak przerwać naukę na rzecz działalności konspiracyjnej. </a:t>
            </a:r>
            <a:endParaRPr lang="pl-PL" sz="2400" dirty="0">
              <a:latin typeface="Calibri"/>
              <a:ea typeface="Calibri"/>
              <a:cs typeface="Calibri"/>
            </a:endParaRPr>
          </a:p>
        </p:txBody>
      </p:sp>
    </p:spTree>
    <p:extLst>
      <p:ext uri="{BB962C8B-B14F-4D97-AF65-F5344CB8AC3E}">
        <p14:creationId xmlns:p14="http://schemas.microsoft.com/office/powerpoint/2010/main" val="5801827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E3047D1-E8AE-B16B-0A64-3E38FC956F5C}"/>
              </a:ext>
            </a:extLst>
          </p:cNvPr>
          <p:cNvSpPr>
            <a:spLocks noGrp="1"/>
          </p:cNvSpPr>
          <p:nvPr>
            <p:ph type="title"/>
          </p:nvPr>
        </p:nvSpPr>
        <p:spPr>
          <a:xfrm>
            <a:off x="1028700" y="723900"/>
            <a:ext cx="10134600" cy="655886"/>
          </a:xfrm>
        </p:spPr>
        <p:txBody>
          <a:bodyPr/>
          <a:lstStyle/>
          <a:p>
            <a:r>
              <a:rPr lang="pl-PL" dirty="0">
                <a:latin typeface="Calibri"/>
                <a:ea typeface="Calibri"/>
                <a:cs typeface="Calibri"/>
              </a:rPr>
              <a:t>Talent pisarski młodego żołnierza</a:t>
            </a:r>
          </a:p>
        </p:txBody>
      </p:sp>
      <p:sp>
        <p:nvSpPr>
          <p:cNvPr id="3" name="Symbol zastępczy zawartości 2">
            <a:extLst>
              <a:ext uri="{FF2B5EF4-FFF2-40B4-BE49-F238E27FC236}">
                <a16:creationId xmlns:a16="http://schemas.microsoft.com/office/drawing/2014/main" id="{4C4DB873-DD22-4D26-F185-31BC83D4029F}"/>
              </a:ext>
            </a:extLst>
          </p:cNvPr>
          <p:cNvSpPr>
            <a:spLocks noGrp="1"/>
          </p:cNvSpPr>
          <p:nvPr>
            <p:ph idx="1"/>
          </p:nvPr>
        </p:nvSpPr>
        <p:spPr>
          <a:xfrm>
            <a:off x="1028700" y="2161903"/>
            <a:ext cx="10134600" cy="3969342"/>
          </a:xfrm>
        </p:spPr>
        <p:txBody>
          <a:bodyPr vert="horz" lIns="91440" tIns="45720" rIns="91440" bIns="45720" rtlCol="0" anchor="t">
            <a:normAutofit/>
          </a:bodyPr>
          <a:lstStyle/>
          <a:p>
            <a:pPr algn="just"/>
            <a:r>
              <a:rPr lang="pl-PL" sz="2400" dirty="0">
                <a:solidFill>
                  <a:srgbClr val="212529"/>
                </a:solidFill>
                <a:latin typeface="Calibri"/>
                <a:ea typeface="+mn-lt"/>
                <a:cs typeface="+mn-lt"/>
              </a:rPr>
              <a:t>W 1943 roku rozpoczął służbę w plutonie „Alek, a następnie w kompanii „Rudy” batalionu „Zośka”. Służył w stopniu starszego strzelca. W wielu wypadkach  </a:t>
            </a:r>
            <a:br>
              <a:rPr lang="pl-PL" sz="2400" dirty="0">
                <a:solidFill>
                  <a:srgbClr val="212529"/>
                </a:solidFill>
                <a:latin typeface="Calibri"/>
                <a:ea typeface="+mn-lt"/>
                <a:cs typeface="+mn-lt"/>
              </a:rPr>
            </a:br>
            <a:r>
              <a:rPr lang="pl-PL" sz="2400" dirty="0">
                <a:solidFill>
                  <a:srgbClr val="212529"/>
                </a:solidFill>
                <a:latin typeface="Calibri"/>
                <a:ea typeface="+mn-lt"/>
                <a:cs typeface="+mn-lt"/>
              </a:rPr>
              <a:t>w konspiracji działał wraz z kolegami, z którymi niegdyś uczęszczał do szkoły. Wszyscy byli członkami  Szarych Szeregów. Baczyński był jednak przypadkiem szczególnym. Ze względu na jego talent pisarski dowódcy zdecydowali się wycofać go z czynnej służby, co samo w sobie wiele mówi </a:t>
            </a:r>
            <a:br>
              <a:rPr lang="pl-PL" sz="2400" dirty="0">
                <a:solidFill>
                  <a:srgbClr val="212529"/>
                </a:solidFill>
                <a:latin typeface="Calibri"/>
                <a:ea typeface="+mn-lt"/>
                <a:cs typeface="+mn-lt"/>
              </a:rPr>
            </a:br>
            <a:r>
              <a:rPr lang="pl-PL" sz="2400" dirty="0">
                <a:solidFill>
                  <a:srgbClr val="212529"/>
                </a:solidFill>
                <a:latin typeface="Calibri"/>
                <a:ea typeface="+mn-lt"/>
                <a:cs typeface="+mn-lt"/>
              </a:rPr>
              <a:t>o fenomenie, jakim niewątpliwie był młody poeta.</a:t>
            </a:r>
            <a:endParaRPr lang="pl-PL" sz="2400" dirty="0">
              <a:latin typeface="Calibri"/>
              <a:cs typeface="Calibri"/>
            </a:endParaRPr>
          </a:p>
        </p:txBody>
      </p:sp>
    </p:spTree>
    <p:extLst>
      <p:ext uri="{BB962C8B-B14F-4D97-AF65-F5344CB8AC3E}">
        <p14:creationId xmlns:p14="http://schemas.microsoft.com/office/powerpoint/2010/main" val="3096634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E3346BF-D9E5-4B73-32E3-15ED38A629F4}"/>
              </a:ext>
            </a:extLst>
          </p:cNvPr>
          <p:cNvSpPr>
            <a:spLocks noGrp="1"/>
          </p:cNvSpPr>
          <p:nvPr>
            <p:ph type="title"/>
          </p:nvPr>
        </p:nvSpPr>
        <p:spPr>
          <a:xfrm>
            <a:off x="1028700" y="723900"/>
            <a:ext cx="10134600" cy="598376"/>
          </a:xfrm>
        </p:spPr>
        <p:txBody>
          <a:bodyPr>
            <a:normAutofit fontScale="90000"/>
          </a:bodyPr>
          <a:lstStyle/>
          <a:p>
            <a:r>
              <a:rPr lang="pl-PL" dirty="0">
                <a:latin typeface="Calibri"/>
                <a:ea typeface="Calibri"/>
                <a:cs typeface="Calibri"/>
              </a:rPr>
              <a:t>Powstanie Warszawskie</a:t>
            </a:r>
          </a:p>
        </p:txBody>
      </p:sp>
      <p:sp>
        <p:nvSpPr>
          <p:cNvPr id="3" name="Symbol zastępczy zawartości 2">
            <a:extLst>
              <a:ext uri="{FF2B5EF4-FFF2-40B4-BE49-F238E27FC236}">
                <a16:creationId xmlns:a16="http://schemas.microsoft.com/office/drawing/2014/main" id="{78CEA827-E898-8C62-7119-829470063191}"/>
              </a:ext>
            </a:extLst>
          </p:cNvPr>
          <p:cNvSpPr>
            <a:spLocks noGrp="1"/>
          </p:cNvSpPr>
          <p:nvPr>
            <p:ph idx="1"/>
          </p:nvPr>
        </p:nvSpPr>
        <p:spPr/>
        <p:txBody>
          <a:bodyPr vert="horz" lIns="91440" tIns="45720" rIns="91440" bIns="45720" rtlCol="0" anchor="t">
            <a:noAutofit/>
          </a:bodyPr>
          <a:lstStyle/>
          <a:p>
            <a:pPr algn="just"/>
            <a:r>
              <a:rPr lang="pl-PL" sz="2400" dirty="0">
                <a:solidFill>
                  <a:srgbClr val="212529"/>
                </a:solidFill>
                <a:latin typeface="Calibri"/>
                <a:ea typeface="+mn-lt"/>
                <a:cs typeface="+mn-lt"/>
              </a:rPr>
              <a:t>Krzysztof chciał jednak walczyć. Mocno angażował się w konspirację, brał udział w wielu szkoleniach, nierzadko ryzykując aresztowaniem. Uczestniczył w szeregu akcji bojowych organizowanych przez Polskie Podziemie. 27 kwietnia 1944 roku był członkiem zespołu odpowiedzialnego za wysadzenie niemieckiego pociągu pospiesznego. Następnie brał udział w szkoleniu w plutonie „Alek”. W lipcu 1944 roku wstąpił do batalionu „Parasol” i został zastępcą dowódcy III plutonu 3. kompanii, w której zastał go wybuch Powstania Warszawskiego, 1 sierpnia 1944 roku. </a:t>
            </a:r>
            <a:endParaRPr lang="pl-PL" sz="2400" dirty="0">
              <a:solidFill>
                <a:srgbClr val="212529"/>
              </a:solidFill>
              <a:latin typeface="Bembo"/>
              <a:ea typeface="Calibri"/>
              <a:cs typeface="Calibri"/>
            </a:endParaRPr>
          </a:p>
        </p:txBody>
      </p:sp>
    </p:spTree>
    <p:extLst>
      <p:ext uri="{BB962C8B-B14F-4D97-AF65-F5344CB8AC3E}">
        <p14:creationId xmlns:p14="http://schemas.microsoft.com/office/powerpoint/2010/main" val="9475402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3586F7D-4920-82CA-3249-1ECE063FD042}"/>
              </a:ext>
            </a:extLst>
          </p:cNvPr>
          <p:cNvSpPr>
            <a:spLocks noGrp="1"/>
          </p:cNvSpPr>
          <p:nvPr>
            <p:ph type="title"/>
          </p:nvPr>
        </p:nvSpPr>
        <p:spPr>
          <a:xfrm>
            <a:off x="1028700" y="723900"/>
            <a:ext cx="10134600" cy="655886"/>
          </a:xfrm>
        </p:spPr>
        <p:txBody>
          <a:bodyPr/>
          <a:lstStyle/>
          <a:p>
            <a:r>
              <a:rPr lang="pl-PL" dirty="0">
                <a:latin typeface="Calibri"/>
                <a:ea typeface="Calibri"/>
                <a:cs typeface="Calibri"/>
              </a:rPr>
              <a:t>Tragiczny los</a:t>
            </a:r>
          </a:p>
        </p:txBody>
      </p:sp>
      <p:sp>
        <p:nvSpPr>
          <p:cNvPr id="3" name="Symbol zastępczy zawartości 2">
            <a:extLst>
              <a:ext uri="{FF2B5EF4-FFF2-40B4-BE49-F238E27FC236}">
                <a16:creationId xmlns:a16="http://schemas.microsoft.com/office/drawing/2014/main" id="{3BC1D7D8-1B4D-AEEA-0E88-F87AB4FFB417}"/>
              </a:ext>
            </a:extLst>
          </p:cNvPr>
          <p:cNvSpPr>
            <a:spLocks noGrp="1"/>
          </p:cNvSpPr>
          <p:nvPr>
            <p:ph idx="1"/>
          </p:nvPr>
        </p:nvSpPr>
        <p:spPr>
          <a:xfrm>
            <a:off x="1028700" y="2161903"/>
            <a:ext cx="9688902" cy="3969342"/>
          </a:xfrm>
        </p:spPr>
        <p:txBody>
          <a:bodyPr vert="horz" lIns="91440" tIns="45720" rIns="91440" bIns="45720" rtlCol="0" anchor="t">
            <a:normAutofit/>
          </a:bodyPr>
          <a:lstStyle/>
          <a:p>
            <a:pPr algn="just"/>
            <a:r>
              <a:rPr lang="pl-PL" sz="2400" dirty="0">
                <a:solidFill>
                  <a:srgbClr val="212529"/>
                </a:solidFill>
                <a:latin typeface="Calibri"/>
                <a:ea typeface="+mn-lt"/>
                <a:cs typeface="+mn-lt"/>
              </a:rPr>
              <a:t>W czwartym dniu </a:t>
            </a:r>
            <a:r>
              <a:rPr lang="pl-PL" sz="2400" dirty="0">
                <a:solidFill>
                  <a:srgbClr val="333333"/>
                </a:solidFill>
                <a:latin typeface="Calibri"/>
                <a:ea typeface="+mn-lt"/>
                <a:cs typeface="+mn-lt"/>
              </a:rPr>
              <a:t>walk</a:t>
            </a:r>
            <a:r>
              <a:rPr lang="pl-PL" sz="2400" dirty="0">
                <a:solidFill>
                  <a:srgbClr val="212529"/>
                </a:solidFill>
                <a:latin typeface="Calibri"/>
                <a:ea typeface="+mn-lt"/>
                <a:cs typeface="+mn-lt"/>
              </a:rPr>
              <a:t> (4 sierpnia 1944 r.) poległ od  kuli niemieckiego snajpera na posterunku w Pałacu Blanka. Miał zaledwie 23 lata…</a:t>
            </a:r>
            <a:endParaRPr lang="pl-PL"/>
          </a:p>
          <a:p>
            <a:pPr algn="just"/>
            <a:r>
              <a:rPr lang="pl-PL" sz="2400" dirty="0">
                <a:solidFill>
                  <a:srgbClr val="212529"/>
                </a:solidFill>
                <a:latin typeface="Calibri"/>
                <a:ea typeface="+mn-lt"/>
                <a:cs typeface="+mn-lt"/>
              </a:rPr>
              <a:t>Tragicznym dopełnieniem śmierci Krzysztofa były losy jego ukochanej Barbary. Zginęła kilka dni po nim, według niektórych relacji z tomikiem wierszy męża w dłoni. Krzysztof został pośmiertnie odznaczony Krzyżem Armii Krajowej i Medalem za Warszawę.</a:t>
            </a:r>
            <a:endParaRPr lang="pl-PL" sz="2400" dirty="0">
              <a:latin typeface="Calibri"/>
              <a:ea typeface="Calibri"/>
              <a:cs typeface="Calibri"/>
            </a:endParaRPr>
          </a:p>
        </p:txBody>
      </p:sp>
    </p:spTree>
    <p:extLst>
      <p:ext uri="{BB962C8B-B14F-4D97-AF65-F5344CB8AC3E}">
        <p14:creationId xmlns:p14="http://schemas.microsoft.com/office/powerpoint/2010/main" val="4042383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3262E0A-628A-D89E-06EF-93D1E3A75EE4}"/>
              </a:ext>
            </a:extLst>
          </p:cNvPr>
          <p:cNvSpPr>
            <a:spLocks noGrp="1"/>
          </p:cNvSpPr>
          <p:nvPr>
            <p:ph type="title"/>
          </p:nvPr>
        </p:nvSpPr>
        <p:spPr>
          <a:xfrm>
            <a:off x="1028700" y="723900"/>
            <a:ext cx="10134600" cy="641508"/>
          </a:xfrm>
        </p:spPr>
        <p:txBody>
          <a:bodyPr/>
          <a:lstStyle/>
          <a:p>
            <a:r>
              <a:rPr lang="pl-PL" dirty="0">
                <a:latin typeface="Calibri"/>
                <a:ea typeface="Calibri"/>
                <a:cs typeface="Calibri"/>
              </a:rPr>
              <a:t>Twórczość literacka K. K. Baczyńskiego</a:t>
            </a:r>
          </a:p>
        </p:txBody>
      </p:sp>
      <p:sp>
        <p:nvSpPr>
          <p:cNvPr id="3" name="Symbol zastępczy zawartości 2">
            <a:extLst>
              <a:ext uri="{FF2B5EF4-FFF2-40B4-BE49-F238E27FC236}">
                <a16:creationId xmlns:a16="http://schemas.microsoft.com/office/drawing/2014/main" id="{BE9E0248-7564-11A6-D3FD-AF4FF4C6B5AA}"/>
              </a:ext>
            </a:extLst>
          </p:cNvPr>
          <p:cNvSpPr>
            <a:spLocks noGrp="1"/>
          </p:cNvSpPr>
          <p:nvPr>
            <p:ph idx="1"/>
          </p:nvPr>
        </p:nvSpPr>
        <p:spPr>
          <a:xfrm>
            <a:off x="1028700" y="1888734"/>
            <a:ext cx="10134600" cy="4242511"/>
          </a:xfrm>
        </p:spPr>
        <p:txBody>
          <a:bodyPr vert="horz" lIns="91440" tIns="45720" rIns="91440" bIns="45720" rtlCol="0" anchor="t">
            <a:noAutofit/>
          </a:bodyPr>
          <a:lstStyle/>
          <a:p>
            <a:pPr algn="just"/>
            <a:r>
              <a:rPr lang="pl-PL" sz="2400" dirty="0">
                <a:solidFill>
                  <a:srgbClr val="212529"/>
                </a:solidFill>
                <a:latin typeface="Calibri"/>
                <a:ea typeface="+mn-lt"/>
                <a:cs typeface="+mn-lt"/>
              </a:rPr>
              <a:t>W czasie okupacji Baczyńskiemu udało się wydać cztery tomiki wierszy – w 1940 roku ukazały się drukiem „Zamknięty echem” i „Dwie miłości”, następnie w 1942 roku „Wiersze wybrane” i wreszcie w 1944 roku „Arkusz poetycki Nr 1”. Jako poeta reprezentował nurt pokolenia Kolumbów, do którego należeli również Tadeusz Gajcy czy Tadeusz Borowski. Pod względem stylistycznym Baczyński często używał podmiotu zbiorowego, liczby mnogiej, odwołując się do wartości uniwersalnych. Nie stronił od symboliki i katastroficznej wizji świata. W jego utworach pełno metafor, barwnych epitetów. Dominuje tematyka przygnębiająca, co w pewnym sensie było odzwierciedleniem stanu psychiki młodego poety, naznaczonej wojną i otaczającym go cierpieniem. </a:t>
            </a:r>
            <a:endParaRPr lang="pl-PL" sz="2400" dirty="0">
              <a:latin typeface="Calibri"/>
              <a:ea typeface="Calibri"/>
              <a:cs typeface="Calibri"/>
            </a:endParaRPr>
          </a:p>
        </p:txBody>
      </p:sp>
    </p:spTree>
    <p:extLst>
      <p:ext uri="{BB962C8B-B14F-4D97-AF65-F5344CB8AC3E}">
        <p14:creationId xmlns:p14="http://schemas.microsoft.com/office/powerpoint/2010/main" val="34376162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6DAC345-21A3-CE13-4099-17E94E4175AE}"/>
              </a:ext>
            </a:extLst>
          </p:cNvPr>
          <p:cNvSpPr>
            <a:spLocks noGrp="1"/>
          </p:cNvSpPr>
          <p:nvPr>
            <p:ph type="title"/>
          </p:nvPr>
        </p:nvSpPr>
        <p:spPr>
          <a:xfrm>
            <a:off x="1028700" y="723900"/>
            <a:ext cx="10134600" cy="555244"/>
          </a:xfrm>
        </p:spPr>
        <p:txBody>
          <a:bodyPr>
            <a:normAutofit fontScale="90000"/>
          </a:bodyPr>
          <a:lstStyle/>
          <a:p>
            <a:r>
              <a:rPr lang="pl-PL" dirty="0">
                <a:latin typeface="Calibri"/>
                <a:ea typeface="Calibri"/>
                <a:cs typeface="Calibri"/>
              </a:rPr>
              <a:t>Twórczość </a:t>
            </a:r>
          </a:p>
        </p:txBody>
      </p:sp>
      <p:sp>
        <p:nvSpPr>
          <p:cNvPr id="3" name="Symbol zastępczy zawartości 2">
            <a:extLst>
              <a:ext uri="{FF2B5EF4-FFF2-40B4-BE49-F238E27FC236}">
                <a16:creationId xmlns:a16="http://schemas.microsoft.com/office/drawing/2014/main" id="{A2554E76-52B7-CD58-5964-4DB04863B14A}"/>
              </a:ext>
            </a:extLst>
          </p:cNvPr>
          <p:cNvSpPr>
            <a:spLocks noGrp="1"/>
          </p:cNvSpPr>
          <p:nvPr>
            <p:ph idx="1"/>
          </p:nvPr>
        </p:nvSpPr>
        <p:spPr>
          <a:xfrm>
            <a:off x="1028700" y="1716205"/>
            <a:ext cx="10134600" cy="4415040"/>
          </a:xfrm>
        </p:spPr>
        <p:txBody>
          <a:bodyPr vert="horz" lIns="91440" tIns="45720" rIns="91440" bIns="45720" rtlCol="0" anchor="t">
            <a:noAutofit/>
          </a:bodyPr>
          <a:lstStyle/>
          <a:p>
            <a:pPr algn="just"/>
            <a:r>
              <a:rPr lang="pl-PL" sz="2400" dirty="0">
                <a:solidFill>
                  <a:srgbClr val="212529"/>
                </a:solidFill>
                <a:latin typeface="Calibri"/>
                <a:ea typeface="+mn-lt"/>
                <a:cs typeface="+mn-lt"/>
              </a:rPr>
              <a:t>W sumie napisał ponad 500 wierszy, zachowały się również jego opowiadania oraz poematy. Do najważniejszych utworów Baczyńskiego należą: „Elegia… o [chłopcu polskim]”, „Deszcze”, „Z głową na karabinie” czy „Na moście w Avinion”. Stał się inspiracją dla wielu twórców kolejnych pokoleń. Do jego utworów odwoływała się chociażby Wisława Szymborska. Twórczość Baczyńskiego obecna jest także w muzyce – zespół Budka Suflera nagrał utwór zatytułowany „Sur le </a:t>
            </a:r>
            <a:r>
              <a:rPr lang="pl-PL" sz="2400" dirty="0" err="1">
                <a:solidFill>
                  <a:srgbClr val="212529"/>
                </a:solidFill>
                <a:latin typeface="Calibri"/>
                <a:ea typeface="+mn-lt"/>
                <a:cs typeface="+mn-lt"/>
              </a:rPr>
              <a:t>pont</a:t>
            </a:r>
            <a:r>
              <a:rPr lang="pl-PL" sz="2400" dirty="0">
                <a:solidFill>
                  <a:srgbClr val="212529"/>
                </a:solidFill>
                <a:latin typeface="Calibri"/>
                <a:ea typeface="+mn-lt"/>
                <a:cs typeface="+mn-lt"/>
              </a:rPr>
              <a:t> </a:t>
            </a:r>
            <a:r>
              <a:rPr lang="pl-PL" sz="2400" dirty="0" err="1">
                <a:solidFill>
                  <a:srgbClr val="212529"/>
                </a:solidFill>
                <a:latin typeface="Calibri"/>
                <a:ea typeface="+mn-lt"/>
                <a:cs typeface="+mn-lt"/>
              </a:rPr>
              <a:t>d’Avignon</a:t>
            </a:r>
            <a:r>
              <a:rPr lang="pl-PL" sz="2400" dirty="0">
                <a:solidFill>
                  <a:srgbClr val="212529"/>
                </a:solidFill>
                <a:latin typeface="Calibri"/>
                <a:ea typeface="+mn-lt"/>
                <a:cs typeface="+mn-lt"/>
              </a:rPr>
              <a:t>”, Mela Koteluk „Pieśń o szczęściu”. To tylko dwa z licznych przykładów. </a:t>
            </a:r>
            <a:endParaRPr lang="pl-PL" sz="2400" dirty="0">
              <a:solidFill>
                <a:srgbClr val="212529"/>
              </a:solidFill>
              <a:latin typeface="Bembo"/>
              <a:ea typeface="Calibri"/>
              <a:cs typeface="Calibri"/>
            </a:endParaRPr>
          </a:p>
        </p:txBody>
      </p:sp>
    </p:spTree>
    <p:extLst>
      <p:ext uri="{BB962C8B-B14F-4D97-AF65-F5344CB8AC3E}">
        <p14:creationId xmlns:p14="http://schemas.microsoft.com/office/powerpoint/2010/main" val="1160946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B22176A-41DB-4D9A-9B6F-F2296F1ED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74A8DF5-445E-49C5-B10A-8DF5FEFBCC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9A4E38D9-EFB8-40B5-B42B-514FBF1803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20" y="157606"/>
            <a:ext cx="11870161" cy="65427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57CE24F5-909F-6815-00C0-99B088F7F1C1}"/>
              </a:ext>
            </a:extLst>
          </p:cNvPr>
          <p:cNvSpPr>
            <a:spLocks noGrp="1"/>
          </p:cNvSpPr>
          <p:nvPr>
            <p:ph type="title"/>
          </p:nvPr>
        </p:nvSpPr>
        <p:spPr>
          <a:xfrm>
            <a:off x="1688124" y="723901"/>
            <a:ext cx="8815754" cy="1286648"/>
          </a:xfrm>
        </p:spPr>
        <p:txBody>
          <a:bodyPr anchor="b">
            <a:normAutofit/>
          </a:bodyPr>
          <a:lstStyle/>
          <a:p>
            <a:pPr algn="ctr"/>
            <a:r>
              <a:rPr lang="pl-PL" dirty="0">
                <a:latin typeface="Calibri"/>
                <a:cs typeface="Calibri"/>
              </a:rPr>
              <a:t>KRZYSZTOF KAMIL BACZYŃSKI (1921 – 1944)</a:t>
            </a:r>
          </a:p>
        </p:txBody>
      </p:sp>
      <p:sp>
        <p:nvSpPr>
          <p:cNvPr id="3" name="Symbol zastępczy zawartości 2">
            <a:extLst>
              <a:ext uri="{FF2B5EF4-FFF2-40B4-BE49-F238E27FC236}">
                <a16:creationId xmlns:a16="http://schemas.microsoft.com/office/drawing/2014/main" id="{D269007C-E173-F90A-CF7E-158A52382591}"/>
              </a:ext>
            </a:extLst>
          </p:cNvPr>
          <p:cNvSpPr>
            <a:spLocks noGrp="1"/>
          </p:cNvSpPr>
          <p:nvPr>
            <p:ph idx="1"/>
          </p:nvPr>
        </p:nvSpPr>
        <p:spPr>
          <a:xfrm>
            <a:off x="1791758" y="2682052"/>
            <a:ext cx="8622863" cy="3452047"/>
          </a:xfrm>
        </p:spPr>
        <p:txBody>
          <a:bodyPr vert="horz" lIns="91440" tIns="45720" rIns="91440" bIns="45720" rtlCol="0" anchor="ctr">
            <a:noAutofit/>
          </a:bodyPr>
          <a:lstStyle/>
          <a:p>
            <a:pPr algn="ctr"/>
            <a:r>
              <a:rPr lang="pl-PL" sz="2800" dirty="0">
                <a:latin typeface="Calibri"/>
                <a:ea typeface="+mn-lt"/>
                <a:cs typeface="+mn-lt"/>
              </a:rPr>
              <a:t> Polski poeta, jeden z najwybitniejszych przedstawicieli tzw. „Pokolenia Kolumbów”. Brał udział w Powstaniu Warszawskim,  żołnierz Armii Krajowej.  </a:t>
            </a:r>
            <a:endParaRPr lang="pl-PL" sz="2800" dirty="0">
              <a:latin typeface="Calibri"/>
              <a:ea typeface="+mn-lt"/>
              <a:cs typeface="Calibri"/>
            </a:endParaRPr>
          </a:p>
          <a:p>
            <a:pPr algn="ctr"/>
            <a:r>
              <a:rPr lang="pl-PL" sz="2800" dirty="0">
                <a:latin typeface="Calibri"/>
                <a:ea typeface="+mn-lt"/>
                <a:cs typeface="+mn-lt"/>
              </a:rPr>
              <a:t>Używał pseudonimów: „Jan Bugaj”, „Krzysztof Zieliński”, „Piotr Smugosz”, „Emil” i „Jan Krzyski”.</a:t>
            </a:r>
            <a:endParaRPr lang="pl-PL" sz="2800" dirty="0">
              <a:latin typeface="Calibri"/>
              <a:cs typeface="Calibri"/>
            </a:endParaRPr>
          </a:p>
        </p:txBody>
      </p:sp>
      <p:grpSp>
        <p:nvGrpSpPr>
          <p:cNvPr id="14" name="Group 13">
            <a:extLst>
              <a:ext uri="{FF2B5EF4-FFF2-40B4-BE49-F238E27FC236}">
                <a16:creationId xmlns:a16="http://schemas.microsoft.com/office/drawing/2014/main" id="{1148C992-36DE-4449-B92D-49AE04B5D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2345189"/>
            <a:ext cx="867485" cy="115439"/>
            <a:chOff x="8910933" y="1861308"/>
            <a:chExt cx="867485" cy="115439"/>
          </a:xfrm>
        </p:grpSpPr>
        <p:sp>
          <p:nvSpPr>
            <p:cNvPr id="15" name="Rectangle 14">
              <a:extLst>
                <a:ext uri="{FF2B5EF4-FFF2-40B4-BE49-F238E27FC236}">
                  <a16:creationId xmlns:a16="http://schemas.microsoft.com/office/drawing/2014/main" id="{D765B2C1-DF41-437F-9F2D-C33E46FA2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Connector 15">
              <a:extLst>
                <a:ext uri="{FF2B5EF4-FFF2-40B4-BE49-F238E27FC236}">
                  <a16:creationId xmlns:a16="http://schemas.microsoft.com/office/drawing/2014/main" id="{B6AA37ED-ED19-4857-9B2C-777E8F707C6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45F6E87-86FB-440C-9EB4-A48D11C72CF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899765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D97F34F9-F7CE-4D62-8F8B-2E98B03947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1AEC8AF-1896-43A9-BF10-CE06FD2544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1E199BD9-A6EE-4972-BFB5-2AAE28288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19" y="157606"/>
            <a:ext cx="11870161" cy="65427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16B72052-3F24-F871-612B-175688E7F760}"/>
              </a:ext>
            </a:extLst>
          </p:cNvPr>
          <p:cNvSpPr>
            <a:spLocks noGrp="1"/>
          </p:cNvSpPr>
          <p:nvPr>
            <p:ph type="title"/>
          </p:nvPr>
        </p:nvSpPr>
        <p:spPr>
          <a:xfrm>
            <a:off x="1324533" y="1066798"/>
            <a:ext cx="3301255" cy="2668172"/>
          </a:xfrm>
        </p:spPr>
        <p:txBody>
          <a:bodyPr anchor="b">
            <a:normAutofit/>
          </a:bodyPr>
          <a:lstStyle/>
          <a:p>
            <a:pPr algn="ctr"/>
            <a:r>
              <a:rPr lang="pl-PL" sz="2800" dirty="0">
                <a:latin typeface="Bembo"/>
                <a:ea typeface="Calibri"/>
                <a:cs typeface="Calibri"/>
              </a:rPr>
              <a:t>,,</a:t>
            </a:r>
            <a:r>
              <a:rPr lang="pl-PL" sz="2800" dirty="0">
                <a:solidFill>
                  <a:srgbClr val="333333"/>
                </a:solidFill>
                <a:latin typeface="Bembo"/>
                <a:ea typeface="Calibri"/>
                <a:cs typeface="Calibri"/>
              </a:rPr>
              <a:t>Elegia o… [chłopcu polskim]</a:t>
            </a:r>
            <a:r>
              <a:rPr lang="pl-PL" sz="2800" dirty="0">
                <a:solidFill>
                  <a:srgbClr val="2C2830"/>
                </a:solidFill>
                <a:latin typeface="Bembo"/>
                <a:ea typeface="Calibri"/>
                <a:cs typeface="Calibri"/>
              </a:rPr>
              <a:t>"</a:t>
            </a:r>
            <a:br>
              <a:rPr lang="pl-PL" sz="2800" dirty="0">
                <a:solidFill>
                  <a:srgbClr val="2C2830"/>
                </a:solidFill>
                <a:latin typeface="Bembo"/>
                <a:ea typeface="Calibri"/>
                <a:cs typeface="Calibri"/>
              </a:rPr>
            </a:br>
            <a:r>
              <a:rPr lang="pl-PL" sz="1400" i="1" dirty="0">
                <a:solidFill>
                  <a:srgbClr val="333333"/>
                </a:solidFill>
                <a:ea typeface="+mj-lt"/>
                <a:cs typeface="+mj-lt"/>
              </a:rPr>
              <a:t>20 III 1944 r.</a:t>
            </a:r>
            <a:endParaRPr lang="pl-PL" sz="2800" dirty="0">
              <a:latin typeface="Bembo"/>
              <a:ea typeface="Calibri"/>
              <a:cs typeface="Calibri"/>
            </a:endParaRPr>
          </a:p>
        </p:txBody>
      </p:sp>
      <p:sp>
        <p:nvSpPr>
          <p:cNvPr id="3" name="Symbol zastępczy zawartości 2">
            <a:extLst>
              <a:ext uri="{FF2B5EF4-FFF2-40B4-BE49-F238E27FC236}">
                <a16:creationId xmlns:a16="http://schemas.microsoft.com/office/drawing/2014/main" id="{8E89CD9F-F42D-3846-2236-39CD1777C451}"/>
              </a:ext>
            </a:extLst>
          </p:cNvPr>
          <p:cNvSpPr>
            <a:spLocks noGrp="1"/>
          </p:cNvSpPr>
          <p:nvPr>
            <p:ph idx="1"/>
          </p:nvPr>
        </p:nvSpPr>
        <p:spPr>
          <a:xfrm>
            <a:off x="4630258" y="448572"/>
            <a:ext cx="6494943" cy="6134231"/>
          </a:xfrm>
        </p:spPr>
        <p:txBody>
          <a:bodyPr vert="horz" lIns="91440" tIns="45720" rIns="91440" bIns="45720" rtlCol="0" anchor="ctr">
            <a:noAutofit/>
          </a:bodyPr>
          <a:lstStyle/>
          <a:p>
            <a:r>
              <a:rPr lang="pl-PL" sz="1800" i="1" dirty="0">
                <a:solidFill>
                  <a:srgbClr val="333333"/>
                </a:solidFill>
                <a:latin typeface="Calibri"/>
                <a:ea typeface="+mn-lt"/>
                <a:cs typeface="+mn-lt"/>
              </a:rPr>
              <a:t>Oddzielili cię, syneczku, od snów, co jak motyl drżą,</a:t>
            </a:r>
            <a:endParaRPr lang="pl-PL" sz="1800" i="1">
              <a:latin typeface="Calibri"/>
              <a:ea typeface="Calibri"/>
              <a:cs typeface="Calibri"/>
            </a:endParaRPr>
          </a:p>
          <a:p>
            <a:r>
              <a:rPr lang="pl-PL" sz="1800" i="1" dirty="0">
                <a:solidFill>
                  <a:srgbClr val="333333"/>
                </a:solidFill>
                <a:latin typeface="Calibri"/>
                <a:ea typeface="+mn-lt"/>
                <a:cs typeface="+mn-lt"/>
              </a:rPr>
              <a:t>haftowali ci, syneczku, smutne oczy rudą krwią,</a:t>
            </a:r>
            <a:endParaRPr lang="pl-PL" sz="1800" i="1">
              <a:latin typeface="Calibri"/>
              <a:ea typeface="Calibri"/>
              <a:cs typeface="Calibri"/>
            </a:endParaRPr>
          </a:p>
          <a:p>
            <a:r>
              <a:rPr lang="pl-PL" sz="1800" i="1" dirty="0">
                <a:solidFill>
                  <a:srgbClr val="333333"/>
                </a:solidFill>
                <a:latin typeface="Calibri"/>
                <a:ea typeface="+mn-lt"/>
                <a:cs typeface="+mn-lt"/>
              </a:rPr>
              <a:t>malowali krajobrazy w żółte ściegi pożóg,</a:t>
            </a:r>
            <a:endParaRPr lang="pl-PL" sz="1800" i="1">
              <a:latin typeface="Calibri"/>
              <a:ea typeface="Calibri"/>
              <a:cs typeface="Calibri"/>
            </a:endParaRPr>
          </a:p>
          <a:p>
            <a:r>
              <a:rPr lang="pl-PL" sz="1800" i="1" dirty="0">
                <a:solidFill>
                  <a:srgbClr val="333333"/>
                </a:solidFill>
                <a:latin typeface="Calibri"/>
                <a:ea typeface="+mn-lt"/>
                <a:cs typeface="+mn-lt"/>
              </a:rPr>
              <a:t>wyszywali wisielcami drzew płynące morze.</a:t>
            </a:r>
            <a:endParaRPr lang="pl-PL" sz="1800" i="1">
              <a:latin typeface="Calibri"/>
              <a:ea typeface="Calibri"/>
              <a:cs typeface="Calibri"/>
            </a:endParaRPr>
          </a:p>
          <a:p>
            <a:r>
              <a:rPr lang="pl-PL" sz="1800" i="1" dirty="0">
                <a:solidFill>
                  <a:srgbClr val="333333"/>
                </a:solidFill>
                <a:latin typeface="Calibri"/>
                <a:ea typeface="+mn-lt"/>
                <a:cs typeface="+mn-lt"/>
              </a:rPr>
              <a:t>Wyuczyli cię, syneczku, ziemi twej na pamięć</a:t>
            </a:r>
            <a:endParaRPr lang="pl-PL" sz="1800" i="1">
              <a:latin typeface="Calibri"/>
              <a:ea typeface="Calibri"/>
              <a:cs typeface="Calibri"/>
            </a:endParaRPr>
          </a:p>
          <a:p>
            <a:r>
              <a:rPr lang="pl-PL" sz="1800" i="1" dirty="0">
                <a:solidFill>
                  <a:srgbClr val="333333"/>
                </a:solidFill>
                <a:latin typeface="Calibri"/>
                <a:ea typeface="+mn-lt"/>
                <a:cs typeface="+mn-lt"/>
              </a:rPr>
              <a:t>gdyś jej ścieżki powycinał żelaznymi łzami.</a:t>
            </a:r>
            <a:endParaRPr lang="pl-PL" sz="1800" i="1">
              <a:latin typeface="Calibri"/>
              <a:ea typeface="Calibri"/>
              <a:cs typeface="Calibri"/>
            </a:endParaRPr>
          </a:p>
          <a:p>
            <a:r>
              <a:rPr lang="pl-PL" sz="1800" i="1" dirty="0">
                <a:solidFill>
                  <a:srgbClr val="333333"/>
                </a:solidFill>
                <a:latin typeface="Calibri"/>
                <a:ea typeface="+mn-lt"/>
                <a:cs typeface="+mn-lt"/>
              </a:rPr>
              <a:t>Odchowali cię w ciemności, odkarmili bochnem trwóg,</a:t>
            </a:r>
            <a:endParaRPr lang="pl-PL" sz="1800" i="1">
              <a:latin typeface="Calibri"/>
              <a:ea typeface="Calibri"/>
              <a:cs typeface="Calibri"/>
            </a:endParaRPr>
          </a:p>
          <a:p>
            <a:r>
              <a:rPr lang="pl-PL" sz="1800" i="1" dirty="0">
                <a:solidFill>
                  <a:srgbClr val="333333"/>
                </a:solidFill>
                <a:latin typeface="Calibri"/>
                <a:ea typeface="+mn-lt"/>
                <a:cs typeface="+mn-lt"/>
              </a:rPr>
              <a:t>przemierzyłeś po omacku najwstydliwsze z ludzkich dróg.</a:t>
            </a:r>
            <a:endParaRPr lang="pl-PL" sz="1800" i="1">
              <a:latin typeface="Calibri"/>
              <a:ea typeface="Calibri"/>
              <a:cs typeface="Calibri"/>
            </a:endParaRPr>
          </a:p>
          <a:p>
            <a:r>
              <a:rPr lang="pl-PL" sz="1800" i="1" dirty="0">
                <a:solidFill>
                  <a:srgbClr val="333333"/>
                </a:solidFill>
                <a:latin typeface="Calibri"/>
                <a:ea typeface="+mn-lt"/>
                <a:cs typeface="+mn-lt"/>
              </a:rPr>
              <a:t>I wyszedłeś, jasny synku, z czarną bronią w noc,</a:t>
            </a:r>
            <a:endParaRPr lang="pl-PL" sz="1800" i="1">
              <a:latin typeface="Calibri"/>
              <a:ea typeface="Calibri"/>
              <a:cs typeface="Calibri"/>
            </a:endParaRPr>
          </a:p>
          <a:p>
            <a:r>
              <a:rPr lang="pl-PL" sz="1800" i="1" dirty="0">
                <a:solidFill>
                  <a:srgbClr val="333333"/>
                </a:solidFill>
                <a:latin typeface="Calibri"/>
                <a:ea typeface="+mn-lt"/>
                <a:cs typeface="+mn-lt"/>
              </a:rPr>
              <a:t>i poczułeś, jak się jeży w dźwięku minut — zło.</a:t>
            </a:r>
            <a:endParaRPr lang="pl-PL" sz="1800" i="1">
              <a:latin typeface="Calibri"/>
              <a:ea typeface="Calibri"/>
              <a:cs typeface="Calibri"/>
            </a:endParaRPr>
          </a:p>
          <a:p>
            <a:r>
              <a:rPr lang="pl-PL" sz="1800" i="1" dirty="0">
                <a:solidFill>
                  <a:srgbClr val="333333"/>
                </a:solidFill>
                <a:latin typeface="Calibri"/>
                <a:ea typeface="+mn-lt"/>
                <a:cs typeface="+mn-lt"/>
              </a:rPr>
              <a:t>Zanim padłeś, jeszcze ziemię przeżegnałeś ręką.</a:t>
            </a:r>
            <a:endParaRPr lang="pl-PL" sz="1800" i="1">
              <a:latin typeface="Calibri"/>
              <a:ea typeface="Calibri"/>
              <a:cs typeface="Calibri"/>
            </a:endParaRPr>
          </a:p>
          <a:p>
            <a:r>
              <a:rPr lang="pl-PL" sz="1800" i="1" dirty="0">
                <a:solidFill>
                  <a:srgbClr val="333333"/>
                </a:solidFill>
                <a:latin typeface="Calibri"/>
                <a:ea typeface="+mn-lt"/>
                <a:cs typeface="+mn-lt"/>
              </a:rPr>
              <a:t>Czy to była kula, synku, czy to serce pękło?</a:t>
            </a:r>
            <a:endParaRPr lang="pl-PL" sz="1800" i="1">
              <a:latin typeface="Calibri"/>
              <a:ea typeface="Calibri"/>
              <a:cs typeface="Calibri"/>
            </a:endParaRPr>
          </a:p>
          <a:p>
            <a:pPr>
              <a:lnSpc>
                <a:spcPct val="100000"/>
              </a:lnSpc>
            </a:pPr>
            <a:endParaRPr lang="pl-PL" sz="1800" dirty="0">
              <a:latin typeface="Calibri"/>
              <a:ea typeface="Calibri"/>
              <a:cs typeface="Calibri"/>
            </a:endParaRPr>
          </a:p>
        </p:txBody>
      </p:sp>
      <p:grpSp>
        <p:nvGrpSpPr>
          <p:cNvPr id="28" name="Group 27">
            <a:extLst>
              <a:ext uri="{FF2B5EF4-FFF2-40B4-BE49-F238E27FC236}">
                <a16:creationId xmlns:a16="http://schemas.microsoft.com/office/drawing/2014/main" id="{1148C992-36DE-4449-B92D-49AE04B5D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541417" y="4244117"/>
            <a:ext cx="867485" cy="115439"/>
            <a:chOff x="8910933" y="1861308"/>
            <a:chExt cx="867485" cy="115439"/>
          </a:xfrm>
        </p:grpSpPr>
        <p:sp>
          <p:nvSpPr>
            <p:cNvPr id="29" name="Rectangle 28">
              <a:extLst>
                <a:ext uri="{FF2B5EF4-FFF2-40B4-BE49-F238E27FC236}">
                  <a16:creationId xmlns:a16="http://schemas.microsoft.com/office/drawing/2014/main" id="{D765B2C1-DF41-437F-9F2D-C33E46FA2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Connector 29">
              <a:extLst>
                <a:ext uri="{FF2B5EF4-FFF2-40B4-BE49-F238E27FC236}">
                  <a16:creationId xmlns:a16="http://schemas.microsoft.com/office/drawing/2014/main" id="{B6AA37ED-ED19-4857-9B2C-777E8F707C6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45F6E87-86FB-440C-9EB4-A48D11C72CF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159207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3A38763-3562-AECC-20EE-7861F79E0761}"/>
              </a:ext>
            </a:extLst>
          </p:cNvPr>
          <p:cNvSpPr>
            <a:spLocks noGrp="1"/>
          </p:cNvSpPr>
          <p:nvPr>
            <p:ph type="title"/>
          </p:nvPr>
        </p:nvSpPr>
        <p:spPr>
          <a:xfrm>
            <a:off x="1028700" y="723900"/>
            <a:ext cx="10134600" cy="555244"/>
          </a:xfrm>
        </p:spPr>
        <p:txBody>
          <a:bodyPr>
            <a:normAutofit fontScale="90000"/>
          </a:bodyPr>
          <a:lstStyle/>
          <a:p>
            <a:r>
              <a:rPr lang="pl-PL" dirty="0">
                <a:latin typeface="Calibri"/>
                <a:ea typeface="Calibri"/>
                <a:cs typeface="Calibri"/>
              </a:rPr>
              <a:t>Twórczość literacka K. K. Baczyńskiego</a:t>
            </a:r>
          </a:p>
        </p:txBody>
      </p:sp>
      <p:sp>
        <p:nvSpPr>
          <p:cNvPr id="3" name="Symbol zastępczy zawartości 2">
            <a:extLst>
              <a:ext uri="{FF2B5EF4-FFF2-40B4-BE49-F238E27FC236}">
                <a16:creationId xmlns:a16="http://schemas.microsoft.com/office/drawing/2014/main" id="{828B4D56-73BC-1E81-63CB-964FD46244F0}"/>
              </a:ext>
            </a:extLst>
          </p:cNvPr>
          <p:cNvSpPr>
            <a:spLocks noGrp="1"/>
          </p:cNvSpPr>
          <p:nvPr>
            <p:ph idx="1"/>
          </p:nvPr>
        </p:nvSpPr>
        <p:spPr/>
        <p:txBody>
          <a:bodyPr vert="horz" lIns="91440" tIns="45720" rIns="91440" bIns="45720" rtlCol="0" anchor="t">
            <a:normAutofit/>
          </a:bodyPr>
          <a:lstStyle/>
          <a:p>
            <a:endParaRPr lang="pl-PL" sz="2400" dirty="0">
              <a:latin typeface="Calibri"/>
              <a:ea typeface="Calibri"/>
              <a:cs typeface="Calibri"/>
            </a:endParaRPr>
          </a:p>
          <a:p>
            <a:endParaRPr lang="pl-PL" sz="2400" dirty="0">
              <a:latin typeface="Calibri"/>
              <a:ea typeface="Calibri"/>
              <a:cs typeface="Calibri"/>
            </a:endParaRPr>
          </a:p>
          <a:p>
            <a:endParaRPr lang="pl-PL" sz="2400" dirty="0">
              <a:latin typeface="Calibri"/>
              <a:ea typeface="Calibri"/>
              <a:cs typeface="Calibri"/>
            </a:endParaRPr>
          </a:p>
          <a:p>
            <a:endParaRPr lang="pl-PL" sz="2400" dirty="0">
              <a:latin typeface="Calibri"/>
              <a:ea typeface="Calibri"/>
              <a:cs typeface="Calibri"/>
            </a:endParaRPr>
          </a:p>
          <a:p>
            <a:endParaRPr lang="pl-PL" sz="2400" dirty="0">
              <a:latin typeface="Bembo"/>
              <a:ea typeface="Calibri"/>
              <a:cs typeface="Calibri"/>
            </a:endParaRPr>
          </a:p>
          <a:p>
            <a:endParaRPr lang="pl-PL" sz="2400" dirty="0">
              <a:latin typeface="Calibri"/>
              <a:ea typeface="Calibri"/>
              <a:cs typeface="Calibri"/>
            </a:endParaRPr>
          </a:p>
          <a:p>
            <a:endParaRPr lang="pl-PL" sz="2400" dirty="0">
              <a:latin typeface="Calibri"/>
              <a:ea typeface="Calibri"/>
              <a:cs typeface="Calibri"/>
            </a:endParaRPr>
          </a:p>
          <a:p>
            <a:endParaRPr lang="pl-PL" sz="2400" dirty="0">
              <a:latin typeface="Calibri"/>
              <a:ea typeface="Calibri"/>
              <a:cs typeface="Calibri"/>
            </a:endParaRPr>
          </a:p>
          <a:p>
            <a:endParaRPr lang="pl-PL" sz="2400" dirty="0">
              <a:latin typeface="Calibri"/>
              <a:ea typeface="Calibri"/>
              <a:cs typeface="Calibri"/>
            </a:endParaRPr>
          </a:p>
          <a:p>
            <a:endParaRPr lang="pl-PL" sz="2400" dirty="0">
              <a:latin typeface="Calibri"/>
              <a:ea typeface="Calibri"/>
              <a:cs typeface="Calibri"/>
            </a:endParaRPr>
          </a:p>
          <a:p>
            <a:endParaRPr lang="pl-PL" dirty="0"/>
          </a:p>
        </p:txBody>
      </p:sp>
      <p:sp>
        <p:nvSpPr>
          <p:cNvPr id="4" name="Prostokąt: zaokrąglone rogi 3">
            <a:extLst>
              <a:ext uri="{FF2B5EF4-FFF2-40B4-BE49-F238E27FC236}">
                <a16:creationId xmlns:a16="http://schemas.microsoft.com/office/drawing/2014/main" id="{67E29904-2D40-4DDE-31C0-8861F72E60E6}"/>
              </a:ext>
            </a:extLst>
          </p:cNvPr>
          <p:cNvSpPr/>
          <p:nvPr/>
        </p:nvSpPr>
        <p:spPr>
          <a:xfrm>
            <a:off x="1023373" y="4223625"/>
            <a:ext cx="9690339" cy="152399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pl-PL" sz="2400" b="1" dirty="0">
                <a:latin typeface="Calibri"/>
                <a:ea typeface="Calibri"/>
                <a:cs typeface="Calibri"/>
              </a:rPr>
              <a:t>Tematyka twórczości</a:t>
            </a:r>
          </a:p>
          <a:p>
            <a:r>
              <a:rPr lang="pl-PL" sz="2400" dirty="0">
                <a:latin typeface="Calibri"/>
                <a:ea typeface="Calibri"/>
                <a:cs typeface="Calibri"/>
              </a:rPr>
              <a:t>Jego prace często poruszały tematy związane z patriotyzmem, miłością, wojną i ludzkimi losami, co sprawiło, że stał się ważnym głosem pokolenia.</a:t>
            </a:r>
          </a:p>
        </p:txBody>
      </p:sp>
      <p:sp>
        <p:nvSpPr>
          <p:cNvPr id="5" name="Prostokąt: zaokrąglone rogi 4">
            <a:extLst>
              <a:ext uri="{FF2B5EF4-FFF2-40B4-BE49-F238E27FC236}">
                <a16:creationId xmlns:a16="http://schemas.microsoft.com/office/drawing/2014/main" id="{42F1115F-4F04-3266-D921-BB9DE91E8A5A}"/>
              </a:ext>
            </a:extLst>
          </p:cNvPr>
          <p:cNvSpPr/>
          <p:nvPr/>
        </p:nvSpPr>
        <p:spPr>
          <a:xfrm>
            <a:off x="961808" y="1881222"/>
            <a:ext cx="9747848" cy="155275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pl-PL" sz="2400" b="1" dirty="0">
                <a:latin typeface="Calibri"/>
                <a:ea typeface="Calibri"/>
                <a:cs typeface="Calibri"/>
              </a:rPr>
              <a:t>Inspiracje i wpływy</a:t>
            </a:r>
          </a:p>
          <a:p>
            <a:r>
              <a:rPr lang="pl-PL" sz="2400" dirty="0">
                <a:latin typeface="Calibri"/>
                <a:ea typeface="Calibri"/>
                <a:cs typeface="Calibri"/>
              </a:rPr>
              <a:t>Jego twórczość była inspirowana dramatem wojny i okupacji, a także miłością do ojczyzny, co znalazło odbicie w jego wierszach.</a:t>
            </a:r>
          </a:p>
        </p:txBody>
      </p:sp>
    </p:spTree>
    <p:extLst>
      <p:ext uri="{BB962C8B-B14F-4D97-AF65-F5344CB8AC3E}">
        <p14:creationId xmlns:p14="http://schemas.microsoft.com/office/powerpoint/2010/main" val="18399510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3A38763-3562-AECC-20EE-7861F79E0761}"/>
              </a:ext>
            </a:extLst>
          </p:cNvPr>
          <p:cNvSpPr>
            <a:spLocks noGrp="1"/>
          </p:cNvSpPr>
          <p:nvPr>
            <p:ph type="title"/>
          </p:nvPr>
        </p:nvSpPr>
        <p:spPr>
          <a:xfrm>
            <a:off x="1028700" y="723900"/>
            <a:ext cx="10134600" cy="612754"/>
          </a:xfrm>
        </p:spPr>
        <p:txBody>
          <a:bodyPr>
            <a:normAutofit/>
          </a:bodyPr>
          <a:lstStyle/>
          <a:p>
            <a:r>
              <a:rPr lang="pl-PL" dirty="0">
                <a:latin typeface="Calibri"/>
                <a:ea typeface="Calibri"/>
                <a:cs typeface="Calibri"/>
              </a:rPr>
              <a:t>Język i styl twórczości K. K. Baczyńskiego</a:t>
            </a:r>
          </a:p>
        </p:txBody>
      </p:sp>
      <p:sp>
        <p:nvSpPr>
          <p:cNvPr id="3" name="Symbol zastępczy zawartości 2">
            <a:extLst>
              <a:ext uri="{FF2B5EF4-FFF2-40B4-BE49-F238E27FC236}">
                <a16:creationId xmlns:a16="http://schemas.microsoft.com/office/drawing/2014/main" id="{828B4D56-73BC-1E81-63CB-964FD46244F0}"/>
              </a:ext>
            </a:extLst>
          </p:cNvPr>
          <p:cNvSpPr>
            <a:spLocks noGrp="1"/>
          </p:cNvSpPr>
          <p:nvPr>
            <p:ph idx="1"/>
          </p:nvPr>
        </p:nvSpPr>
        <p:spPr/>
        <p:txBody>
          <a:bodyPr vert="horz" lIns="91440" tIns="45720" rIns="91440" bIns="45720" rtlCol="0" anchor="t">
            <a:normAutofit/>
          </a:bodyPr>
          <a:lstStyle/>
          <a:p>
            <a:endParaRPr lang="pl-PL" sz="2400" dirty="0">
              <a:latin typeface="Calibri"/>
              <a:ea typeface="Calibri"/>
              <a:cs typeface="Calibri"/>
            </a:endParaRPr>
          </a:p>
          <a:p>
            <a:endParaRPr lang="pl-PL" sz="2400" dirty="0">
              <a:latin typeface="Calibri"/>
              <a:ea typeface="Calibri"/>
              <a:cs typeface="Calibri"/>
            </a:endParaRPr>
          </a:p>
          <a:p>
            <a:endParaRPr lang="pl-PL" sz="2400" dirty="0">
              <a:latin typeface="Calibri"/>
              <a:ea typeface="Calibri"/>
              <a:cs typeface="Calibri"/>
            </a:endParaRPr>
          </a:p>
          <a:p>
            <a:endParaRPr lang="pl-PL" sz="2400" dirty="0">
              <a:latin typeface="Calibri"/>
              <a:ea typeface="Calibri"/>
              <a:cs typeface="Calibri"/>
            </a:endParaRPr>
          </a:p>
          <a:p>
            <a:endParaRPr lang="pl-PL" sz="2400" dirty="0">
              <a:latin typeface="Bembo"/>
              <a:ea typeface="Calibri"/>
              <a:cs typeface="Calibri"/>
            </a:endParaRPr>
          </a:p>
          <a:p>
            <a:endParaRPr lang="pl-PL" sz="2400" dirty="0">
              <a:latin typeface="Calibri"/>
              <a:ea typeface="Calibri"/>
              <a:cs typeface="Calibri"/>
            </a:endParaRPr>
          </a:p>
          <a:p>
            <a:endParaRPr lang="pl-PL" sz="2400" dirty="0">
              <a:latin typeface="Calibri"/>
              <a:ea typeface="Calibri"/>
              <a:cs typeface="Calibri"/>
            </a:endParaRPr>
          </a:p>
          <a:p>
            <a:endParaRPr lang="pl-PL" sz="2400" dirty="0">
              <a:latin typeface="Calibri"/>
              <a:ea typeface="Calibri"/>
              <a:cs typeface="Calibri"/>
            </a:endParaRPr>
          </a:p>
          <a:p>
            <a:endParaRPr lang="pl-PL" sz="2400" dirty="0">
              <a:latin typeface="Calibri"/>
              <a:ea typeface="Calibri"/>
              <a:cs typeface="Calibri"/>
            </a:endParaRPr>
          </a:p>
          <a:p>
            <a:endParaRPr lang="pl-PL" sz="2400" dirty="0">
              <a:latin typeface="Calibri"/>
              <a:ea typeface="Calibri"/>
              <a:cs typeface="Calibri"/>
            </a:endParaRPr>
          </a:p>
          <a:p>
            <a:endParaRPr lang="pl-PL" dirty="0"/>
          </a:p>
        </p:txBody>
      </p:sp>
      <p:sp>
        <p:nvSpPr>
          <p:cNvPr id="4" name="Prostokąt: zaokrąglone rogi 3">
            <a:extLst>
              <a:ext uri="{FF2B5EF4-FFF2-40B4-BE49-F238E27FC236}">
                <a16:creationId xmlns:a16="http://schemas.microsoft.com/office/drawing/2014/main" id="{67E29904-2D40-4DDE-31C0-8861F72E60E6}"/>
              </a:ext>
            </a:extLst>
          </p:cNvPr>
          <p:cNvSpPr/>
          <p:nvPr/>
        </p:nvSpPr>
        <p:spPr>
          <a:xfrm>
            <a:off x="1023373" y="4223625"/>
            <a:ext cx="9690339" cy="152399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r>
              <a:rPr lang="pl-PL" sz="2400" b="1" dirty="0">
                <a:latin typeface="Calibri"/>
                <a:ea typeface="Calibri"/>
                <a:cs typeface="Calibri"/>
              </a:rPr>
              <a:t>Obrazy i metafory</a:t>
            </a:r>
          </a:p>
          <a:p>
            <a:r>
              <a:rPr lang="pl-PL" sz="2400" dirty="0">
                <a:latin typeface="Calibri"/>
                <a:ea typeface="Calibri"/>
                <a:cs typeface="Calibri"/>
              </a:rPr>
              <a:t>Jego język był pełen obrazów i metafor, co nadawało jego twórczości głębi i uniwersalności</a:t>
            </a:r>
          </a:p>
        </p:txBody>
      </p:sp>
      <p:sp>
        <p:nvSpPr>
          <p:cNvPr id="5" name="Prostokąt: zaokrąglone rogi 4">
            <a:extLst>
              <a:ext uri="{FF2B5EF4-FFF2-40B4-BE49-F238E27FC236}">
                <a16:creationId xmlns:a16="http://schemas.microsoft.com/office/drawing/2014/main" id="{42F1115F-4F04-3266-D921-BB9DE91E8A5A}"/>
              </a:ext>
            </a:extLst>
          </p:cNvPr>
          <p:cNvSpPr/>
          <p:nvPr/>
        </p:nvSpPr>
        <p:spPr>
          <a:xfrm>
            <a:off x="961808" y="1881222"/>
            <a:ext cx="9747848" cy="155275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r>
              <a:rPr lang="pl-PL" sz="2400" b="1" dirty="0">
                <a:latin typeface="Calibri"/>
                <a:ea typeface="Calibri"/>
                <a:cs typeface="Calibri"/>
              </a:rPr>
              <a:t>Emocjonalna ekspresja</a:t>
            </a:r>
          </a:p>
          <a:p>
            <a:r>
              <a:rPr lang="pl-PL" sz="2400" dirty="0">
                <a:latin typeface="Calibri"/>
                <a:ea typeface="Calibri"/>
                <a:cs typeface="Calibri"/>
              </a:rPr>
              <a:t>Baczyński wykorzystywał silne emocje i ekspresję w swoich wierszach, co sprawiło, że czytelnicy mogli utożsamiać się z jego bohaterami.</a:t>
            </a:r>
          </a:p>
        </p:txBody>
      </p:sp>
    </p:spTree>
    <p:extLst>
      <p:ext uri="{BB962C8B-B14F-4D97-AF65-F5344CB8AC3E}">
        <p14:creationId xmlns:p14="http://schemas.microsoft.com/office/powerpoint/2010/main" val="16884555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38BD4C-1E66-BCAD-7506-6315EFC678F4}"/>
              </a:ext>
            </a:extLst>
          </p:cNvPr>
          <p:cNvSpPr>
            <a:spLocks noGrp="1"/>
          </p:cNvSpPr>
          <p:nvPr>
            <p:ph type="title"/>
          </p:nvPr>
        </p:nvSpPr>
        <p:spPr>
          <a:xfrm>
            <a:off x="1028700" y="723900"/>
            <a:ext cx="10134600" cy="684640"/>
          </a:xfrm>
        </p:spPr>
        <p:txBody>
          <a:bodyPr/>
          <a:lstStyle/>
          <a:p>
            <a:r>
              <a:rPr lang="pl-PL" dirty="0">
                <a:latin typeface="Calibri"/>
                <a:ea typeface="Calibri"/>
                <a:cs typeface="Calibri"/>
              </a:rPr>
              <a:t>Dziedzictwo i inspiracje dla pokoleń</a:t>
            </a:r>
          </a:p>
        </p:txBody>
      </p:sp>
      <p:sp>
        <p:nvSpPr>
          <p:cNvPr id="3" name="Symbol zastępczy zawartości 2">
            <a:extLst>
              <a:ext uri="{FF2B5EF4-FFF2-40B4-BE49-F238E27FC236}">
                <a16:creationId xmlns:a16="http://schemas.microsoft.com/office/drawing/2014/main" id="{5DCCCFAB-C817-BED2-CC3B-4C671538F5AD}"/>
              </a:ext>
            </a:extLst>
          </p:cNvPr>
          <p:cNvSpPr>
            <a:spLocks noGrp="1"/>
          </p:cNvSpPr>
          <p:nvPr>
            <p:ph idx="1"/>
          </p:nvPr>
        </p:nvSpPr>
        <p:spPr/>
        <p:txBody>
          <a:bodyPr vert="horz" lIns="91440" tIns="45720" rIns="91440" bIns="45720" rtlCol="0" anchor="t">
            <a:normAutofit/>
          </a:bodyPr>
          <a:lstStyle/>
          <a:p>
            <a:r>
              <a:rPr lang="pl-PL" sz="2400" dirty="0">
                <a:latin typeface="Calibri"/>
                <a:ea typeface="Calibri"/>
                <a:cs typeface="Calibri"/>
              </a:rPr>
              <a:t>K. K. Baczyński stał się ikoną młodego pokolenia, które walczyło o niepodległość Polski, inspirując kolejne pokolenia do walki o wartości i wolność.</a:t>
            </a:r>
          </a:p>
          <a:p>
            <a:r>
              <a:rPr lang="pl-PL" sz="2400" dirty="0">
                <a:latin typeface="Calibri"/>
                <a:ea typeface="Calibri"/>
                <a:cs typeface="Calibri"/>
              </a:rPr>
              <a:t>Jego życie i twórczość są hołdem dla młodych Polaków, którzy walczyli o wolność swojej ojczyzny.</a:t>
            </a:r>
            <a:endParaRPr lang="pl-PL" dirty="0"/>
          </a:p>
          <a:p>
            <a:r>
              <a:rPr lang="pl-PL" sz="2400" dirty="0">
                <a:latin typeface="Calibri"/>
                <a:ea typeface="+mn-lt"/>
                <a:cs typeface="+mn-lt"/>
              </a:rPr>
              <a:t>Wiersze i opowiadania Krzysztofa Kamila Baczyńskiego nadal inspirują artystów różnych dziedzin, od muzyki po malarstwo.</a:t>
            </a:r>
            <a:endParaRPr lang="pl-PL" dirty="0">
              <a:latin typeface="Calibri"/>
            </a:endParaRPr>
          </a:p>
          <a:p>
            <a:endParaRPr lang="pl-PL" sz="2400" dirty="0">
              <a:latin typeface="Calibri"/>
              <a:ea typeface="Calibri"/>
              <a:cs typeface="Calibri"/>
            </a:endParaRPr>
          </a:p>
          <a:p>
            <a:endParaRPr lang="pl-PL" dirty="0"/>
          </a:p>
        </p:txBody>
      </p:sp>
    </p:spTree>
    <p:extLst>
      <p:ext uri="{BB962C8B-B14F-4D97-AF65-F5344CB8AC3E}">
        <p14:creationId xmlns:p14="http://schemas.microsoft.com/office/powerpoint/2010/main" val="35971827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515801-4F63-472D-8430-776F2F75EE31}"/>
              </a:ext>
            </a:extLst>
          </p:cNvPr>
          <p:cNvSpPr>
            <a:spLocks noGrp="1"/>
          </p:cNvSpPr>
          <p:nvPr>
            <p:ph type="title"/>
          </p:nvPr>
        </p:nvSpPr>
        <p:spPr>
          <a:xfrm>
            <a:off x="1028700" y="723900"/>
            <a:ext cx="10134600" cy="1008081"/>
          </a:xfrm>
        </p:spPr>
        <p:txBody>
          <a:bodyPr>
            <a:normAutofit fontScale="90000"/>
          </a:bodyPr>
          <a:lstStyle/>
          <a:p>
            <a:r>
              <a:rPr lang="pl-PL" dirty="0">
                <a:latin typeface="Calibri" panose="020F0502020204030204" pitchFamily="34" charset="0"/>
                <a:cs typeface="Calibri" panose="020F0502020204030204" pitchFamily="34" charset="0"/>
              </a:rPr>
              <a:t>Opracowanie przygotowałam na podstawie:</a:t>
            </a:r>
            <a:br>
              <a:rPr lang="pl-PL" dirty="0"/>
            </a:br>
            <a:endParaRPr lang="pl-PL" dirty="0"/>
          </a:p>
        </p:txBody>
      </p:sp>
      <p:sp>
        <p:nvSpPr>
          <p:cNvPr id="3" name="Symbol zastępczy zawartości 2">
            <a:extLst>
              <a:ext uri="{FF2B5EF4-FFF2-40B4-BE49-F238E27FC236}">
                <a16:creationId xmlns:a16="http://schemas.microsoft.com/office/drawing/2014/main" id="{D01FD3E4-A4C9-4AEB-8EBC-67041D4FAA17}"/>
              </a:ext>
            </a:extLst>
          </p:cNvPr>
          <p:cNvSpPr>
            <a:spLocks noGrp="1"/>
          </p:cNvSpPr>
          <p:nvPr>
            <p:ph idx="1"/>
          </p:nvPr>
        </p:nvSpPr>
        <p:spPr>
          <a:xfrm>
            <a:off x="1028700" y="1968649"/>
            <a:ext cx="10134600" cy="4162596"/>
          </a:xfrm>
        </p:spPr>
        <p:txBody>
          <a:bodyPr/>
          <a:lstStyle/>
          <a:p>
            <a:r>
              <a:rPr lang="pl-PL" dirty="0">
                <a:latin typeface="Calibri" panose="020F0502020204030204" pitchFamily="34" charset="0"/>
                <a:cs typeface="Calibri" panose="020F0502020204030204" pitchFamily="34" charset="0"/>
              </a:rPr>
              <a:t>,,Szklane ptaki. Opowieść i miłościach Krzysztofa Baczyńskiego” K. Zyskowska</a:t>
            </a:r>
          </a:p>
          <a:p>
            <a:r>
              <a:rPr lang="pl-PL" dirty="0">
                <a:latin typeface="Calibri" panose="020F0502020204030204" pitchFamily="34" charset="0"/>
                <a:cs typeface="Calibri" panose="020F0502020204030204" pitchFamily="34" charset="0"/>
              </a:rPr>
              <a:t>www.1944.pl (artykuł Barbara i Krzysztof, tragiczna historia)</a:t>
            </a:r>
          </a:p>
          <a:p>
            <a:r>
              <a:rPr lang="pl-PL" dirty="0">
                <a:latin typeface="Calibri" panose="020F0502020204030204" pitchFamily="34" charset="0"/>
                <a:cs typeface="Calibri" panose="020F0502020204030204" pitchFamily="34" charset="0"/>
              </a:rPr>
              <a:t>www.culure.pl (zdjęcia)</a:t>
            </a:r>
          </a:p>
          <a:p>
            <a:r>
              <a:rPr lang="pl-PL" dirty="0">
                <a:latin typeface="Calibri" panose="020F0502020204030204" pitchFamily="34" charset="0"/>
                <a:cs typeface="Calibri" panose="020F0502020204030204" pitchFamily="34" charset="0"/>
              </a:rPr>
              <a:t>www.poezja.org (wiersze)</a:t>
            </a:r>
          </a:p>
          <a:p>
            <a:r>
              <a:rPr lang="pl-PL" dirty="0">
                <a:latin typeface="Calibri" panose="020F0502020204030204" pitchFamily="34" charset="0"/>
                <a:cs typeface="Calibri" panose="020F0502020204030204" pitchFamily="34" charset="0"/>
              </a:rPr>
              <a:t>www.warhist.pl (biografia K. Baczyńskiego)</a:t>
            </a:r>
          </a:p>
        </p:txBody>
      </p:sp>
    </p:spTree>
    <p:extLst>
      <p:ext uri="{BB962C8B-B14F-4D97-AF65-F5344CB8AC3E}">
        <p14:creationId xmlns:p14="http://schemas.microsoft.com/office/powerpoint/2010/main" val="2656272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39EAFD2-6DA3-BC37-E8C5-3CDCE41D33FF}"/>
              </a:ext>
            </a:extLst>
          </p:cNvPr>
          <p:cNvSpPr>
            <a:spLocks noGrp="1"/>
          </p:cNvSpPr>
          <p:nvPr>
            <p:ph type="title"/>
          </p:nvPr>
        </p:nvSpPr>
        <p:spPr>
          <a:xfrm>
            <a:off x="1028700" y="723900"/>
            <a:ext cx="10134600" cy="655886"/>
          </a:xfrm>
        </p:spPr>
        <p:txBody>
          <a:bodyPr/>
          <a:lstStyle/>
          <a:p>
            <a:r>
              <a:rPr lang="pl-PL" dirty="0">
                <a:latin typeface="Calibri"/>
                <a:cs typeface="Calibri"/>
              </a:rPr>
              <a:t>Dzieciństwo </a:t>
            </a:r>
            <a:endParaRPr lang="pl-PL" b="1" dirty="0">
              <a:latin typeface="Calibri"/>
              <a:cs typeface="Calibri"/>
            </a:endParaRPr>
          </a:p>
        </p:txBody>
      </p:sp>
      <p:sp>
        <p:nvSpPr>
          <p:cNvPr id="3" name="Symbol zastępczy zawartości 2">
            <a:extLst>
              <a:ext uri="{FF2B5EF4-FFF2-40B4-BE49-F238E27FC236}">
                <a16:creationId xmlns:a16="http://schemas.microsoft.com/office/drawing/2014/main" id="{C35A2D37-034E-A072-41F5-85E59BD79607}"/>
              </a:ext>
            </a:extLst>
          </p:cNvPr>
          <p:cNvSpPr>
            <a:spLocks noGrp="1"/>
          </p:cNvSpPr>
          <p:nvPr>
            <p:ph idx="1"/>
          </p:nvPr>
        </p:nvSpPr>
        <p:spPr/>
        <p:txBody>
          <a:bodyPr vert="horz" lIns="91440" tIns="45720" rIns="91440" bIns="45720" rtlCol="0" anchor="t">
            <a:normAutofit/>
          </a:bodyPr>
          <a:lstStyle/>
          <a:p>
            <a:pPr algn="just"/>
            <a:r>
              <a:rPr lang="pl-PL" sz="2400" dirty="0">
                <a:latin typeface="Calibri"/>
                <a:ea typeface="+mn-lt"/>
                <a:cs typeface="+mn-lt"/>
              </a:rPr>
              <a:t>Krzysztof Kamil Baczyński urodził się 22 stycznia 1921 roku w Warszawie. </a:t>
            </a:r>
            <a:r>
              <a:rPr lang="pl-PL" sz="2400" dirty="0">
                <a:solidFill>
                  <a:srgbClr val="212529"/>
                </a:solidFill>
                <a:latin typeface="Calibri"/>
                <a:ea typeface="+mn-lt"/>
                <a:cs typeface="+mn-lt"/>
              </a:rPr>
              <a:t>Był synem krytyka literackiego Stanisława Baczyńskiego i nauczycielki Stefanii Zieleńczyk. Ojciec Krzysztofa był w przeszłości działaczem Legionów Polskich, a  w późniejszym okresie służył jeszcze w Wojsku Polskim. Obydwoje rodzice wpajali młodemu Krzysztofowi miłość do ojczyzny i uczyli go patriotyzmu od najmłodszych lat. W niedługim czasie po urodzeniu Krzysztofa jego rodzice rozstali się, co mogło wpłynąć na jego stan zdrowia. Młody Baczyński był podobno dzieckiem chorowitym i słabym, chorował na astmę.</a:t>
            </a:r>
            <a:endParaRPr lang="pl-PL" sz="2400" dirty="0">
              <a:latin typeface="Calibri"/>
              <a:cs typeface="Calibri"/>
            </a:endParaRPr>
          </a:p>
        </p:txBody>
      </p:sp>
    </p:spTree>
    <p:extLst>
      <p:ext uri="{BB962C8B-B14F-4D97-AF65-F5344CB8AC3E}">
        <p14:creationId xmlns:p14="http://schemas.microsoft.com/office/powerpoint/2010/main" val="2930111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9D3B3C7E-BC2D-4436-8B03-AC421FA66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8" name="Group 17">
            <a:extLst>
              <a:ext uri="{FF2B5EF4-FFF2-40B4-BE49-F238E27FC236}">
                <a16:creationId xmlns:a16="http://schemas.microsoft.com/office/drawing/2014/main" id="{79B5D0C1-066E-4C02-A6B8-59FAE4A197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240546"/>
            <a:ext cx="867485" cy="115439"/>
            <a:chOff x="8910933" y="1861308"/>
            <a:chExt cx="867485" cy="115439"/>
          </a:xfrm>
        </p:grpSpPr>
        <p:sp>
          <p:nvSpPr>
            <p:cNvPr id="19" name="Rectangle 18">
              <a:extLst>
                <a:ext uri="{FF2B5EF4-FFF2-40B4-BE49-F238E27FC236}">
                  <a16:creationId xmlns:a16="http://schemas.microsoft.com/office/drawing/2014/main" id="{D4386904-AFDC-449E-8D1B-906B305EBD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ffectLst>
                  <a:outerShdw blurRad="38100" dist="38100" dir="2700000" algn="tl">
                    <a:srgbClr val="000000">
                      <a:alpha val="43137"/>
                    </a:srgbClr>
                  </a:outerShdw>
                </a:effectLst>
              </a:endParaRPr>
            </a:p>
          </p:txBody>
        </p:sp>
        <p:cxnSp>
          <p:nvCxnSpPr>
            <p:cNvPr id="20" name="Straight Connector 19">
              <a:extLst>
                <a:ext uri="{FF2B5EF4-FFF2-40B4-BE49-F238E27FC236}">
                  <a16:creationId xmlns:a16="http://schemas.microsoft.com/office/drawing/2014/main" id="{F70778F2-11E8-428C-8324-479CA9D6FE9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4A0BE89E-CB2D-48BA-A8D2-533FAAAA725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useBgFill="1">
        <p:nvSpPr>
          <p:cNvPr id="23" name="Rectangle 22">
            <a:extLst>
              <a:ext uri="{FF2B5EF4-FFF2-40B4-BE49-F238E27FC236}">
                <a16:creationId xmlns:a16="http://schemas.microsoft.com/office/drawing/2014/main" id="{DD8EACB7-D372-470B-B76E-A829D0031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5">
            <a:extLst>
              <a:ext uri="{FF2B5EF4-FFF2-40B4-BE49-F238E27FC236}">
                <a16:creationId xmlns:a16="http://schemas.microsoft.com/office/drawing/2014/main" id="{C7EA4B13-46D3-41EE-95DA-7B2100DE94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24700" y="1028700"/>
            <a:ext cx="4038600" cy="4841072"/>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 name="Group 26">
            <a:extLst>
              <a:ext uri="{FF2B5EF4-FFF2-40B4-BE49-F238E27FC236}">
                <a16:creationId xmlns:a16="http://schemas.microsoft.com/office/drawing/2014/main" id="{DCEEEBE1-DC7B-4168-90C6-DB88876E30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710258" y="4550150"/>
            <a:ext cx="867485" cy="115439"/>
            <a:chOff x="8910933" y="1861308"/>
            <a:chExt cx="867485" cy="115439"/>
          </a:xfrm>
        </p:grpSpPr>
        <p:sp>
          <p:nvSpPr>
            <p:cNvPr id="28" name="Rectangle 27">
              <a:extLst>
                <a:ext uri="{FF2B5EF4-FFF2-40B4-BE49-F238E27FC236}">
                  <a16:creationId xmlns:a16="http://schemas.microsoft.com/office/drawing/2014/main" id="{43418E74-781F-419C-8C63-91C14AF8D8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9" name="Straight Connector 28">
              <a:extLst>
                <a:ext uri="{FF2B5EF4-FFF2-40B4-BE49-F238E27FC236}">
                  <a16:creationId xmlns:a16="http://schemas.microsoft.com/office/drawing/2014/main" id="{9B0F0D1C-98D5-4C46-961A-0E36168C317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3E9C99B-47BB-461B-AEDE-0B227C5B258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5" name="pole tekstowe 4">
            <a:extLst>
              <a:ext uri="{FF2B5EF4-FFF2-40B4-BE49-F238E27FC236}">
                <a16:creationId xmlns:a16="http://schemas.microsoft.com/office/drawing/2014/main" id="{770E8B9B-A1EA-B0FE-1D07-6A8183384102}"/>
              </a:ext>
            </a:extLst>
          </p:cNvPr>
          <p:cNvSpPr txBox="1"/>
          <p:nvPr/>
        </p:nvSpPr>
        <p:spPr>
          <a:xfrm>
            <a:off x="7657381" y="2582174"/>
            <a:ext cx="2915728"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dirty="0">
                <a:latin typeface="Calibri"/>
                <a:ea typeface="Calibri"/>
                <a:cs typeface="Calibri"/>
              </a:rPr>
              <a:t>Krzysztof Kamil Baczyński z matką Stefanią Zieleńczyk</a:t>
            </a:r>
          </a:p>
          <a:p>
            <a:endParaRPr lang="en-US" sz="2000" dirty="0">
              <a:latin typeface="Calibri"/>
              <a:ea typeface="Calibri"/>
              <a:cs typeface="Calibri"/>
            </a:endParaRPr>
          </a:p>
        </p:txBody>
      </p:sp>
      <p:pic>
        <p:nvPicPr>
          <p:cNvPr id="6" name="Symbol zastępczy zawartości 5" descr="Obraz zawierający Ludzka twarz, ubrania, osoba, portret&#10;&#10;Opis wygenerowany automatycznie">
            <a:extLst>
              <a:ext uri="{FF2B5EF4-FFF2-40B4-BE49-F238E27FC236}">
                <a16:creationId xmlns:a16="http://schemas.microsoft.com/office/drawing/2014/main" id="{FDB05A47-E2E0-547A-A7CD-2792DCF4A2AE}"/>
              </a:ext>
            </a:extLst>
          </p:cNvPr>
          <p:cNvPicPr>
            <a:picLocks noGrp="1" noChangeAspect="1"/>
          </p:cNvPicPr>
          <p:nvPr>
            <p:ph idx="1"/>
          </p:nvPr>
        </p:nvPicPr>
        <p:blipFill>
          <a:blip r:embed="rId2"/>
          <a:stretch>
            <a:fillRect/>
          </a:stretch>
        </p:blipFill>
        <p:spPr>
          <a:xfrm>
            <a:off x="957559" y="1270779"/>
            <a:ext cx="5158542" cy="3968750"/>
          </a:xfrm>
        </p:spPr>
      </p:pic>
    </p:spTree>
    <p:extLst>
      <p:ext uri="{BB962C8B-B14F-4D97-AF65-F5344CB8AC3E}">
        <p14:creationId xmlns:p14="http://schemas.microsoft.com/office/powerpoint/2010/main" val="217611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9D3B3C7E-BC2D-4436-8B03-AC421FA66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a:extLst>
              <a:ext uri="{FF2B5EF4-FFF2-40B4-BE49-F238E27FC236}">
                <a16:creationId xmlns:a16="http://schemas.microsoft.com/office/drawing/2014/main" id="{79B5D0C1-066E-4C02-A6B8-59FAE4A197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240546"/>
            <a:ext cx="867485" cy="115439"/>
            <a:chOff x="8910933" y="1861308"/>
            <a:chExt cx="867485" cy="115439"/>
          </a:xfrm>
        </p:grpSpPr>
        <p:sp>
          <p:nvSpPr>
            <p:cNvPr id="19" name="Rectangle 18">
              <a:extLst>
                <a:ext uri="{FF2B5EF4-FFF2-40B4-BE49-F238E27FC236}">
                  <a16:creationId xmlns:a16="http://schemas.microsoft.com/office/drawing/2014/main" id="{D4386904-AFDC-449E-8D1B-906B305EBD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20" name="Straight Connector 19">
              <a:extLst>
                <a:ext uri="{FF2B5EF4-FFF2-40B4-BE49-F238E27FC236}">
                  <a16:creationId xmlns:a16="http://schemas.microsoft.com/office/drawing/2014/main" id="{F70778F2-11E8-428C-8324-479CA9D6FE9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4A0BE89E-CB2D-48BA-A8D2-533FAAAA725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useBgFill="1">
        <p:nvSpPr>
          <p:cNvPr id="23" name="Rectangle 22">
            <a:extLst>
              <a:ext uri="{FF2B5EF4-FFF2-40B4-BE49-F238E27FC236}">
                <a16:creationId xmlns:a16="http://schemas.microsoft.com/office/drawing/2014/main" id="{DD8EACB7-D372-470B-B76E-A829D0031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5">
            <a:extLst>
              <a:ext uri="{FF2B5EF4-FFF2-40B4-BE49-F238E27FC236}">
                <a16:creationId xmlns:a16="http://schemas.microsoft.com/office/drawing/2014/main" id="{C7EA4B13-46D3-41EE-95DA-7B2100DE94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24700" y="1028700"/>
            <a:ext cx="4038600" cy="4841072"/>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 name="Group 26">
            <a:extLst>
              <a:ext uri="{FF2B5EF4-FFF2-40B4-BE49-F238E27FC236}">
                <a16:creationId xmlns:a16="http://schemas.microsoft.com/office/drawing/2014/main" id="{DCEEEBE1-DC7B-4168-90C6-DB88876E30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710258" y="4550150"/>
            <a:ext cx="867485" cy="115439"/>
            <a:chOff x="8910933" y="1861308"/>
            <a:chExt cx="867485" cy="115439"/>
          </a:xfrm>
        </p:grpSpPr>
        <p:sp>
          <p:nvSpPr>
            <p:cNvPr id="28" name="Rectangle 27">
              <a:extLst>
                <a:ext uri="{FF2B5EF4-FFF2-40B4-BE49-F238E27FC236}">
                  <a16:creationId xmlns:a16="http://schemas.microsoft.com/office/drawing/2014/main" id="{43418E74-781F-419C-8C63-91C14AF8D8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Connector 28">
              <a:extLst>
                <a:ext uri="{FF2B5EF4-FFF2-40B4-BE49-F238E27FC236}">
                  <a16:creationId xmlns:a16="http://schemas.microsoft.com/office/drawing/2014/main" id="{9B0F0D1C-98D5-4C46-961A-0E36168C317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3E9C99B-47BB-461B-AEDE-0B227C5B258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pic>
        <p:nvPicPr>
          <p:cNvPr id="4" name="Symbol zastępczy zawartości 3" descr="Obraz zawierający osoba, Rasa psa, zwierzę domowe, ubrania&#10;&#10;Opis wygenerowany automatycznie">
            <a:extLst>
              <a:ext uri="{FF2B5EF4-FFF2-40B4-BE49-F238E27FC236}">
                <a16:creationId xmlns:a16="http://schemas.microsoft.com/office/drawing/2014/main" id="{2829B180-5308-116B-4731-23C8F341E4BA}"/>
              </a:ext>
            </a:extLst>
          </p:cNvPr>
          <p:cNvPicPr>
            <a:picLocks noGrp="1" noChangeAspect="1"/>
          </p:cNvPicPr>
          <p:nvPr>
            <p:ph idx="1"/>
          </p:nvPr>
        </p:nvPicPr>
        <p:blipFill rotWithShape="1">
          <a:blip r:embed="rId2"/>
          <a:srcRect l="12184" r="9608" b="1"/>
          <a:stretch/>
        </p:blipFill>
        <p:spPr>
          <a:xfrm>
            <a:off x="1247874" y="730526"/>
            <a:ext cx="4504711" cy="5403574"/>
          </a:xfrm>
          <a:prstGeom prst="rect">
            <a:avLst/>
          </a:prstGeom>
        </p:spPr>
      </p:pic>
      <p:sp>
        <p:nvSpPr>
          <p:cNvPr id="5" name="pole tekstowe 4">
            <a:extLst>
              <a:ext uri="{FF2B5EF4-FFF2-40B4-BE49-F238E27FC236}">
                <a16:creationId xmlns:a16="http://schemas.microsoft.com/office/drawing/2014/main" id="{770E8B9B-A1EA-B0FE-1D07-6A8183384102}"/>
              </a:ext>
            </a:extLst>
          </p:cNvPr>
          <p:cNvSpPr txBox="1"/>
          <p:nvPr/>
        </p:nvSpPr>
        <p:spPr>
          <a:xfrm>
            <a:off x="7657381" y="2582174"/>
            <a:ext cx="2915728"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dirty="0">
                <a:latin typeface="Calibri"/>
                <a:ea typeface="Calibri"/>
                <a:cs typeface="Calibri"/>
              </a:rPr>
              <a:t>Krzysztof Kamil Baczyński z psem Fredem, </a:t>
            </a:r>
            <a:endParaRPr lang="pl-PL" dirty="0"/>
          </a:p>
          <a:p>
            <a:r>
              <a:rPr lang="en-US" sz="2000" dirty="0">
                <a:latin typeface="Calibri"/>
                <a:ea typeface="Calibri"/>
                <a:cs typeface="Calibri"/>
              </a:rPr>
              <a:t>ok. 1931-1932</a:t>
            </a:r>
            <a:endParaRPr lang="en-US" dirty="0">
              <a:latin typeface="Bembo"/>
              <a:ea typeface="Calibri"/>
              <a:cs typeface="Calibri"/>
            </a:endParaRPr>
          </a:p>
        </p:txBody>
      </p:sp>
    </p:spTree>
    <p:extLst>
      <p:ext uri="{BB962C8B-B14F-4D97-AF65-F5344CB8AC3E}">
        <p14:creationId xmlns:p14="http://schemas.microsoft.com/office/powerpoint/2010/main" val="1824564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C09196A-09EE-E218-805B-6E90ACEFC8BD}"/>
              </a:ext>
            </a:extLst>
          </p:cNvPr>
          <p:cNvSpPr>
            <a:spLocks noGrp="1"/>
          </p:cNvSpPr>
          <p:nvPr>
            <p:ph type="title"/>
          </p:nvPr>
        </p:nvSpPr>
        <p:spPr>
          <a:xfrm>
            <a:off x="1028700" y="723900"/>
            <a:ext cx="10134600" cy="713395"/>
          </a:xfrm>
        </p:spPr>
        <p:txBody>
          <a:bodyPr/>
          <a:lstStyle/>
          <a:p>
            <a:r>
              <a:rPr lang="pl-PL" dirty="0">
                <a:latin typeface="Calibri"/>
                <a:cs typeface="Calibri"/>
              </a:rPr>
              <a:t>Młodość</a:t>
            </a:r>
          </a:p>
        </p:txBody>
      </p:sp>
      <p:sp>
        <p:nvSpPr>
          <p:cNvPr id="3" name="Symbol zastępczy zawartości 2">
            <a:extLst>
              <a:ext uri="{FF2B5EF4-FFF2-40B4-BE49-F238E27FC236}">
                <a16:creationId xmlns:a16="http://schemas.microsoft.com/office/drawing/2014/main" id="{94D7BD64-4DB3-C2D1-2486-97CDE46D3041}"/>
              </a:ext>
            </a:extLst>
          </p:cNvPr>
          <p:cNvSpPr>
            <a:spLocks noGrp="1"/>
          </p:cNvSpPr>
          <p:nvPr>
            <p:ph idx="1"/>
          </p:nvPr>
        </p:nvSpPr>
        <p:spPr/>
        <p:txBody>
          <a:bodyPr vert="horz" lIns="91440" tIns="45720" rIns="91440" bIns="45720" rtlCol="0" anchor="t">
            <a:normAutofit/>
          </a:bodyPr>
          <a:lstStyle/>
          <a:p>
            <a:pPr algn="just"/>
            <a:r>
              <a:rPr lang="pl-PL" sz="2400" dirty="0">
                <a:solidFill>
                  <a:srgbClr val="212529"/>
                </a:solidFill>
                <a:latin typeface="Calibri"/>
                <a:ea typeface="+mn-lt"/>
                <a:cs typeface="+mn-lt"/>
              </a:rPr>
              <a:t>W 1933 roku Baczyński rozpoczął naukę w warszawskim Gimnazjum im. Stefana Batorego. Podczas pobytu w szkole średniej związał się z lewicową organizacją młodzieżową „Spartakus”. Używał wtedy pseudonimu „Emil”. Z tego też okresu pochodzi pierwszy znany jego wiersz – „Wypadek przy pracy” (1936). Był średnim uczniem, język polski w wydaniu szkolnym nie był jego mocną stroną. Świetnie natomiast rysował, co stało się wówczas jego największą pasją. Hobby zdradzało też niewątpliwy talent artystyczny, który już wkrótce miał rozkwitnąć.</a:t>
            </a:r>
            <a:endParaRPr lang="pl-PL" sz="2400" dirty="0">
              <a:latin typeface="Calibri"/>
              <a:cs typeface="Calibri"/>
            </a:endParaRPr>
          </a:p>
        </p:txBody>
      </p:sp>
    </p:spTree>
    <p:extLst>
      <p:ext uri="{BB962C8B-B14F-4D97-AF65-F5344CB8AC3E}">
        <p14:creationId xmlns:p14="http://schemas.microsoft.com/office/powerpoint/2010/main" val="3435413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D97F34F9-F7CE-4D62-8F8B-2E98B03947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1AEC8AF-1896-43A9-BF10-CE06FD2544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1E199BD9-A6EE-4972-BFB5-2AAE28288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19" y="157606"/>
            <a:ext cx="11870161" cy="65427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16B72052-3F24-F871-612B-175688E7F760}"/>
              </a:ext>
            </a:extLst>
          </p:cNvPr>
          <p:cNvSpPr>
            <a:spLocks noGrp="1"/>
          </p:cNvSpPr>
          <p:nvPr>
            <p:ph type="title"/>
          </p:nvPr>
        </p:nvSpPr>
        <p:spPr>
          <a:xfrm>
            <a:off x="1324533" y="1066798"/>
            <a:ext cx="3301255" cy="2668172"/>
          </a:xfrm>
        </p:spPr>
        <p:txBody>
          <a:bodyPr anchor="b">
            <a:normAutofit/>
          </a:bodyPr>
          <a:lstStyle/>
          <a:p>
            <a:pPr algn="ctr"/>
            <a:r>
              <a:rPr lang="pl-PL" dirty="0"/>
              <a:t>,,Wypadek przy pracy"</a:t>
            </a:r>
            <a:endParaRPr lang="pl-PL"/>
          </a:p>
        </p:txBody>
      </p:sp>
      <p:sp>
        <p:nvSpPr>
          <p:cNvPr id="3" name="Symbol zastępczy zawartości 2">
            <a:extLst>
              <a:ext uri="{FF2B5EF4-FFF2-40B4-BE49-F238E27FC236}">
                <a16:creationId xmlns:a16="http://schemas.microsoft.com/office/drawing/2014/main" id="{8E89CD9F-F42D-3846-2236-39CD1777C451}"/>
              </a:ext>
            </a:extLst>
          </p:cNvPr>
          <p:cNvSpPr>
            <a:spLocks noGrp="1"/>
          </p:cNvSpPr>
          <p:nvPr>
            <p:ph idx="1"/>
          </p:nvPr>
        </p:nvSpPr>
        <p:spPr>
          <a:xfrm>
            <a:off x="5119088" y="448572"/>
            <a:ext cx="6006113" cy="6134231"/>
          </a:xfrm>
        </p:spPr>
        <p:txBody>
          <a:bodyPr vert="horz" lIns="91440" tIns="45720" rIns="91440" bIns="45720" rtlCol="0" anchor="ctr">
            <a:noAutofit/>
          </a:bodyPr>
          <a:lstStyle/>
          <a:p>
            <a:pPr>
              <a:lnSpc>
                <a:spcPct val="100000"/>
              </a:lnSpc>
            </a:pPr>
            <a:r>
              <a:rPr lang="pl-PL" sz="2200" dirty="0">
                <a:latin typeface="Calibri"/>
                <a:ea typeface="+mn-lt"/>
                <a:cs typeface="+mn-lt"/>
              </a:rPr>
              <a:t>Ktoś krzyk­nął! I wszyst­kim dech w pier­si za­par­ło,</a:t>
            </a:r>
          </a:p>
          <a:p>
            <a:pPr>
              <a:lnSpc>
                <a:spcPct val="100000"/>
              </a:lnSpc>
            </a:pPr>
            <a:r>
              <a:rPr lang="pl-PL" sz="2200" dirty="0">
                <a:latin typeface="Calibri"/>
                <a:ea typeface="+mn-lt"/>
                <a:cs typeface="+mn-lt"/>
              </a:rPr>
              <a:t>a echo za­gra­ło i w sali za­mar­ło, </a:t>
            </a:r>
          </a:p>
          <a:p>
            <a:pPr>
              <a:lnSpc>
                <a:spcPct val="100000"/>
              </a:lnSpc>
            </a:pPr>
            <a:r>
              <a:rPr lang="pl-PL" sz="2200" dirty="0">
                <a:latin typeface="Calibri"/>
                <a:ea typeface="+mn-lt"/>
                <a:cs typeface="+mn-lt"/>
              </a:rPr>
              <a:t>a echo za­mar­ło jak sy­gnał Spóź­nio­ny </a:t>
            </a:r>
          </a:p>
          <a:p>
            <a:pPr>
              <a:lnSpc>
                <a:spcPct val="100000"/>
              </a:lnSpc>
            </a:pPr>
            <a:r>
              <a:rPr lang="pl-PL" sz="2200" dirty="0">
                <a:latin typeface="Calibri"/>
                <a:ea typeface="+mn-lt"/>
                <a:cs typeface="+mn-lt"/>
              </a:rPr>
              <a:t>i strasz­ny szept prze­biegł na wszyst­kich hal stro­ny... </a:t>
            </a:r>
          </a:p>
          <a:p>
            <a:pPr>
              <a:lnSpc>
                <a:spcPct val="100000"/>
              </a:lnSpc>
            </a:pPr>
            <a:r>
              <a:rPr lang="pl-PL" sz="2200" dirty="0">
                <a:latin typeface="Calibri"/>
                <a:ea typeface="+mn-lt"/>
                <a:cs typeface="+mn-lt"/>
              </a:rPr>
              <a:t>Ktoś upadł na zie­mię z ło­sko­tem, </a:t>
            </a:r>
          </a:p>
          <a:p>
            <a:pPr>
              <a:lnSpc>
                <a:spcPct val="100000"/>
              </a:lnSpc>
            </a:pPr>
            <a:r>
              <a:rPr lang="pl-PL" sz="2200" dirty="0">
                <a:latin typeface="Calibri"/>
                <a:ea typeface="+mn-lt"/>
                <a:cs typeface="+mn-lt"/>
              </a:rPr>
              <a:t>na gó­rze wśród try­bów ło­po­tał się po­tem jak sztan­dar zwie­szo­ny na wie­trze, </a:t>
            </a:r>
          </a:p>
          <a:p>
            <a:pPr>
              <a:lnSpc>
                <a:spcPct val="100000"/>
              </a:lnSpc>
            </a:pPr>
            <a:r>
              <a:rPr lang="pl-PL" sz="2200" dirty="0">
                <a:latin typeface="Calibri"/>
                <a:ea typeface="+mn-lt"/>
                <a:cs typeface="+mn-lt"/>
              </a:rPr>
              <a:t>i prze­ciął krzyk wiel­ki na nowo po­wie­trze.</a:t>
            </a:r>
          </a:p>
          <a:p>
            <a:pPr>
              <a:lnSpc>
                <a:spcPct val="100000"/>
              </a:lnSpc>
            </a:pPr>
            <a:r>
              <a:rPr lang="pl-PL" sz="2200" dirty="0">
                <a:latin typeface="Calibri"/>
                <a:ea typeface="+mn-lt"/>
                <a:cs typeface="+mn-lt"/>
              </a:rPr>
              <a:t> Wstrzy­ma­no! </a:t>
            </a:r>
          </a:p>
          <a:p>
            <a:pPr>
              <a:lnSpc>
                <a:spcPct val="100000"/>
              </a:lnSpc>
            </a:pPr>
            <a:r>
              <a:rPr lang="pl-PL" sz="2200" dirty="0">
                <a:latin typeface="Calibri"/>
                <a:ea typeface="+mn-lt"/>
                <a:cs typeface="+mn-lt"/>
              </a:rPr>
              <a:t>Nie trze­ba... nie trze­ba... za póź­no... </a:t>
            </a:r>
          </a:p>
          <a:p>
            <a:pPr>
              <a:lnSpc>
                <a:spcPct val="100000"/>
              </a:lnSpc>
            </a:pPr>
            <a:r>
              <a:rPr lang="pl-PL" sz="2200" dirty="0">
                <a:latin typeface="Calibri"/>
                <a:ea typeface="+mn-lt"/>
                <a:cs typeface="+mn-lt"/>
              </a:rPr>
              <a:t>Już tyl­ko na gó­rze Strzęp krwi wisi luź­no,</a:t>
            </a:r>
          </a:p>
          <a:p>
            <a:pPr>
              <a:lnSpc>
                <a:spcPct val="100000"/>
              </a:lnSpc>
            </a:pPr>
            <a:r>
              <a:rPr lang="pl-PL" sz="2200" dirty="0">
                <a:latin typeface="Calibri"/>
                <a:ea typeface="+mn-lt"/>
                <a:cs typeface="+mn-lt"/>
              </a:rPr>
              <a:t> na dole szmat dru­gi czer­wie­ni skrwa­wio­ny, </a:t>
            </a:r>
          </a:p>
          <a:p>
            <a:pPr>
              <a:lnSpc>
                <a:spcPct val="100000"/>
              </a:lnSpc>
            </a:pPr>
            <a:r>
              <a:rPr lang="pl-PL" sz="2200" dirty="0">
                <a:latin typeface="Calibri"/>
                <a:ea typeface="+mn-lt"/>
                <a:cs typeface="+mn-lt"/>
              </a:rPr>
              <a:t>a wko­ło tłum sza­ry, tłum ci­chy, str­wo­żo­ny...</a:t>
            </a:r>
            <a:endParaRPr lang="pl-PL" sz="2200" dirty="0">
              <a:latin typeface="Calibri"/>
            </a:endParaRPr>
          </a:p>
          <a:p>
            <a:pPr>
              <a:lnSpc>
                <a:spcPct val="100000"/>
              </a:lnSpc>
            </a:pPr>
            <a:endParaRPr lang="pl-PL" sz="1600"/>
          </a:p>
        </p:txBody>
      </p:sp>
      <p:grpSp>
        <p:nvGrpSpPr>
          <p:cNvPr id="28" name="Group 27">
            <a:extLst>
              <a:ext uri="{FF2B5EF4-FFF2-40B4-BE49-F238E27FC236}">
                <a16:creationId xmlns:a16="http://schemas.microsoft.com/office/drawing/2014/main" id="{1148C992-36DE-4449-B92D-49AE04B5D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541417" y="4244117"/>
            <a:ext cx="867485" cy="115439"/>
            <a:chOff x="8910933" y="1861308"/>
            <a:chExt cx="867485" cy="115439"/>
          </a:xfrm>
        </p:grpSpPr>
        <p:sp>
          <p:nvSpPr>
            <p:cNvPr id="29" name="Rectangle 28">
              <a:extLst>
                <a:ext uri="{FF2B5EF4-FFF2-40B4-BE49-F238E27FC236}">
                  <a16:creationId xmlns:a16="http://schemas.microsoft.com/office/drawing/2014/main" id="{D765B2C1-DF41-437F-9F2D-C33E46FA2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Connector 29">
              <a:extLst>
                <a:ext uri="{FF2B5EF4-FFF2-40B4-BE49-F238E27FC236}">
                  <a16:creationId xmlns:a16="http://schemas.microsoft.com/office/drawing/2014/main" id="{B6AA37ED-ED19-4857-9B2C-777E8F707C6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45F6E87-86FB-440C-9EB4-A48D11C72CF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081866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F782AB-BE82-7EFE-0676-FFDEFDDB1356}"/>
              </a:ext>
            </a:extLst>
          </p:cNvPr>
          <p:cNvSpPr>
            <a:spLocks noGrp="1"/>
          </p:cNvSpPr>
          <p:nvPr>
            <p:ph type="title"/>
          </p:nvPr>
        </p:nvSpPr>
        <p:spPr>
          <a:xfrm>
            <a:off x="1028700" y="723900"/>
            <a:ext cx="10134600" cy="598376"/>
          </a:xfrm>
        </p:spPr>
        <p:txBody>
          <a:bodyPr>
            <a:normAutofit fontScale="90000"/>
          </a:bodyPr>
          <a:lstStyle/>
          <a:p>
            <a:r>
              <a:rPr lang="pl-PL" dirty="0">
                <a:latin typeface="Calibri"/>
                <a:cs typeface="Calibri"/>
              </a:rPr>
              <a:t>Młodość</a:t>
            </a:r>
          </a:p>
        </p:txBody>
      </p:sp>
      <p:sp>
        <p:nvSpPr>
          <p:cNvPr id="3" name="Symbol zastępczy zawartości 2">
            <a:extLst>
              <a:ext uri="{FF2B5EF4-FFF2-40B4-BE49-F238E27FC236}">
                <a16:creationId xmlns:a16="http://schemas.microsoft.com/office/drawing/2014/main" id="{7B682BE6-CD76-F5CC-03A1-802CDCBB25F6}"/>
              </a:ext>
            </a:extLst>
          </p:cNvPr>
          <p:cNvSpPr>
            <a:spLocks noGrp="1"/>
          </p:cNvSpPr>
          <p:nvPr>
            <p:ph idx="1"/>
          </p:nvPr>
        </p:nvSpPr>
        <p:spPr/>
        <p:txBody>
          <a:bodyPr vert="horz" lIns="91440" tIns="45720" rIns="91440" bIns="45720" rtlCol="0" anchor="t">
            <a:normAutofit/>
          </a:bodyPr>
          <a:lstStyle/>
          <a:p>
            <a:pPr algn="just"/>
            <a:r>
              <a:rPr lang="pl-PL" sz="2400" dirty="0">
                <a:solidFill>
                  <a:srgbClr val="212529"/>
                </a:solidFill>
                <a:latin typeface="Calibri"/>
                <a:ea typeface="+mn-lt"/>
                <a:cs typeface="+mn-lt"/>
              </a:rPr>
              <a:t>K. K. Baczyński w 1939 roku zdał maturę. Radość ze zdanego egzaminu przyćmiła śmierć ojca – 27 lipca. Zamierzał studiować we Francji – śmierć ojca i wybuch wojny pokrzyżowały mu plany. Pozostał w Polsce. Pisał coraz więcej. Tragiczne doświadczenia ukształtowały jego charakter i poezję. Zmieniła się tematyka wierszy Krzysztofa, stawały się one coraz bardziej mroczne, nostalgiczne, metaforyczne. Najważniejszą w jego życiu osobą pozostawała matka.</a:t>
            </a:r>
            <a:endParaRPr lang="pl-PL" sz="2400" dirty="0">
              <a:latin typeface="Calibri"/>
              <a:cs typeface="Calibri"/>
            </a:endParaRPr>
          </a:p>
        </p:txBody>
      </p:sp>
    </p:spTree>
    <p:extLst>
      <p:ext uri="{BB962C8B-B14F-4D97-AF65-F5344CB8AC3E}">
        <p14:creationId xmlns:p14="http://schemas.microsoft.com/office/powerpoint/2010/main" val="2910699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0CF294-669A-7C70-83FA-F28703415ECC}"/>
              </a:ext>
            </a:extLst>
          </p:cNvPr>
          <p:cNvSpPr>
            <a:spLocks noGrp="1"/>
          </p:cNvSpPr>
          <p:nvPr>
            <p:ph type="title"/>
          </p:nvPr>
        </p:nvSpPr>
        <p:spPr>
          <a:xfrm>
            <a:off x="1028700" y="723900"/>
            <a:ext cx="10134600" cy="670263"/>
          </a:xfrm>
        </p:spPr>
        <p:txBody>
          <a:bodyPr/>
          <a:lstStyle/>
          <a:p>
            <a:r>
              <a:rPr lang="pl-PL" dirty="0">
                <a:latin typeface="Calibri"/>
                <a:cs typeface="Calibri"/>
              </a:rPr>
              <a:t>Życie podczas wojny</a:t>
            </a:r>
          </a:p>
        </p:txBody>
      </p:sp>
      <p:sp>
        <p:nvSpPr>
          <p:cNvPr id="3" name="Symbol zastępczy zawartości 2">
            <a:extLst>
              <a:ext uri="{FF2B5EF4-FFF2-40B4-BE49-F238E27FC236}">
                <a16:creationId xmlns:a16="http://schemas.microsoft.com/office/drawing/2014/main" id="{2C91EA3D-3114-BCE7-9F4E-33BF478B6BF6}"/>
              </a:ext>
            </a:extLst>
          </p:cNvPr>
          <p:cNvSpPr>
            <a:spLocks noGrp="1"/>
          </p:cNvSpPr>
          <p:nvPr>
            <p:ph idx="1"/>
          </p:nvPr>
        </p:nvSpPr>
        <p:spPr>
          <a:xfrm>
            <a:off x="1028700" y="1946243"/>
            <a:ext cx="10134600" cy="4185002"/>
          </a:xfrm>
        </p:spPr>
        <p:txBody>
          <a:bodyPr vert="horz" lIns="91440" tIns="45720" rIns="91440" bIns="45720" rtlCol="0" anchor="t">
            <a:normAutofit/>
          </a:bodyPr>
          <a:lstStyle/>
          <a:p>
            <a:pPr algn="just"/>
            <a:r>
              <a:rPr lang="pl-PL" sz="2400" dirty="0">
                <a:solidFill>
                  <a:srgbClr val="212529"/>
                </a:solidFill>
                <a:latin typeface="Calibri"/>
                <a:ea typeface="+mn-lt"/>
                <a:cs typeface="+mn-lt"/>
              </a:rPr>
              <a:t>Mimo żydowskich korzeni zdecydował się sabotować rozporządzenie niemieckich władz okupacyjnych, które nakazywało Żydom zgromadzenie się na obszarze getta. </a:t>
            </a:r>
            <a:r>
              <a:rPr lang="pl-PL" sz="2400" dirty="0">
                <a:solidFill>
                  <a:srgbClr val="404040"/>
                </a:solidFill>
                <a:latin typeface="Calibri"/>
                <a:ea typeface="+mn-lt"/>
                <a:cs typeface="+mn-lt"/>
              </a:rPr>
              <a:t>W okresie okupacji Baczyński mieszkał przy ul. Hołówki 3. Po utworzeniu w 1940 r. getta w Warszawie, pozostał z matką po aryjskiej stronie ryzykując, w razie wykrycia żydowskiego pochodzenia, rozstrzelanie na miejscu.</a:t>
            </a:r>
            <a:r>
              <a:rPr lang="pl-PL" sz="2400" dirty="0">
                <a:solidFill>
                  <a:srgbClr val="212529"/>
                </a:solidFill>
                <a:latin typeface="Calibri"/>
                <a:ea typeface="+mn-lt"/>
                <a:cs typeface="+mn-lt"/>
              </a:rPr>
              <a:t> Dorywczo pracował (szklił okna, malował szyldy, pracował u węglarza, </a:t>
            </a:r>
            <a:r>
              <a:rPr lang="pl-PL" sz="2400" dirty="0">
                <a:solidFill>
                  <a:srgbClr val="404040"/>
                </a:solidFill>
                <a:latin typeface="Calibri"/>
                <a:ea typeface="+mn-lt"/>
                <a:cs typeface="+mn-lt"/>
              </a:rPr>
              <a:t>przyjmował telefonicznie zlecenia w Zakładach Sanitarnych)</a:t>
            </a:r>
            <a:r>
              <a:rPr lang="pl-PL" sz="2400" dirty="0">
                <a:solidFill>
                  <a:srgbClr val="212529"/>
                </a:solidFill>
                <a:latin typeface="Calibri"/>
                <a:ea typeface="+mn-lt"/>
                <a:cs typeface="+mn-lt"/>
              </a:rPr>
              <a:t>, aby utrzymać siebie i matkę. </a:t>
            </a:r>
            <a:endParaRPr lang="pl-PL" sz="2400" dirty="0">
              <a:solidFill>
                <a:srgbClr val="212529"/>
              </a:solidFill>
              <a:latin typeface="Calibri"/>
              <a:cs typeface="Calibri"/>
            </a:endParaRPr>
          </a:p>
        </p:txBody>
      </p:sp>
    </p:spTree>
    <p:extLst>
      <p:ext uri="{BB962C8B-B14F-4D97-AF65-F5344CB8AC3E}">
        <p14:creationId xmlns:p14="http://schemas.microsoft.com/office/powerpoint/2010/main" val="174203201"/>
      </p:ext>
    </p:extLst>
  </p:cSld>
  <p:clrMapOvr>
    <a:masterClrMapping/>
  </p:clrMapOvr>
</p:sld>
</file>

<file path=ppt/theme/theme1.xml><?xml version="1.0" encoding="utf-8"?>
<a:theme xmlns:a="http://schemas.openxmlformats.org/drawingml/2006/main" name="AdornVTI">
  <a:themeElements>
    <a:clrScheme name="GC1">
      <a:dk1>
        <a:sysClr val="windowText" lastClr="000000"/>
      </a:dk1>
      <a:lt1>
        <a:sysClr val="window" lastClr="FFFFFF"/>
      </a:lt1>
      <a:dk2>
        <a:srgbClr val="2C2830"/>
      </a:dk2>
      <a:lt2>
        <a:srgbClr val="E0DCE1"/>
      </a:lt2>
      <a:accent1>
        <a:srgbClr val="908193"/>
      </a:accent1>
      <a:accent2>
        <a:srgbClr val="A08889"/>
      </a:accent2>
      <a:accent3>
        <a:srgbClr val="B48C7E"/>
      </a:accent3>
      <a:accent4>
        <a:srgbClr val="809C9B"/>
      </a:accent4>
      <a:accent5>
        <a:srgbClr val="899F91"/>
      </a:accent5>
      <a:accent6>
        <a:srgbClr val="728274"/>
      </a:accent6>
      <a:hlink>
        <a:srgbClr val="837585"/>
      </a:hlink>
      <a:folHlink>
        <a:srgbClr val="677E83"/>
      </a:folHlink>
    </a:clrScheme>
    <a:fontScheme name="Bembo">
      <a:majorFont>
        <a:latin typeface="Bembo"/>
        <a:ea typeface=""/>
        <a:cs typeface=""/>
      </a:majorFont>
      <a:minorFont>
        <a:latin typeface="Bemb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dornVTI" id="{497E3FA9-5A27-4D12-9D04-917BEF3D1303}" vid="{34192A01-61CA-4566-9818-841C607496F7}"/>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TM10001106[[fn=Znaczek]]</Template>
  <TotalTime>45</TotalTime>
  <Words>2072</Words>
  <Application>Microsoft Office PowerPoint</Application>
  <PresentationFormat>Panoramiczny</PresentationFormat>
  <Paragraphs>117</Paragraphs>
  <Slides>24</Slides>
  <Notes>1</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24</vt:i4>
      </vt:variant>
    </vt:vector>
  </HeadingPairs>
  <TitlesOfParts>
    <vt:vector size="28" baseType="lpstr">
      <vt:lpstr>Arial</vt:lpstr>
      <vt:lpstr>Bembo</vt:lpstr>
      <vt:lpstr>Calibri</vt:lpstr>
      <vt:lpstr>AdornVTI</vt:lpstr>
      <vt:lpstr>Krzysztof Kamil Baczyński </vt:lpstr>
      <vt:lpstr>KRZYSZTOF KAMIL BACZYŃSKI (1921 – 1944)</vt:lpstr>
      <vt:lpstr>Dzieciństwo </vt:lpstr>
      <vt:lpstr>Prezentacja programu PowerPoint</vt:lpstr>
      <vt:lpstr>Prezentacja programu PowerPoint</vt:lpstr>
      <vt:lpstr>Młodość</vt:lpstr>
      <vt:lpstr>,,Wypadek przy pracy"</vt:lpstr>
      <vt:lpstr>Młodość</vt:lpstr>
      <vt:lpstr>Życie podczas wojny</vt:lpstr>
      <vt:lpstr>Miłość od pierwszego wejrzenia</vt:lpstr>
      <vt:lpstr>Miłość od pierwszego wejrzenia</vt:lpstr>
      <vt:lpstr>,,Kiedy przyjdziesz"</vt:lpstr>
      <vt:lpstr>Prezentacja programu PowerPoint</vt:lpstr>
      <vt:lpstr>Żołnierska działalność</vt:lpstr>
      <vt:lpstr>Talent pisarski młodego żołnierza</vt:lpstr>
      <vt:lpstr>Powstanie Warszawskie</vt:lpstr>
      <vt:lpstr>Tragiczny los</vt:lpstr>
      <vt:lpstr>Twórczość literacka K. K. Baczyńskiego</vt:lpstr>
      <vt:lpstr>Twórczość </vt:lpstr>
      <vt:lpstr>,,Elegia o… [chłopcu polskim]" 20 III 1944 r.</vt:lpstr>
      <vt:lpstr>Twórczość literacka K. K. Baczyńskiego</vt:lpstr>
      <vt:lpstr>Język i styl twórczości K. K. Baczyńskiego</vt:lpstr>
      <vt:lpstr>Dziedzictwo i inspiracje dla pokoleń</vt:lpstr>
      <vt:lpstr>Opracowanie przygotowałam na podstawie: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Barbara Koronkiewicz</dc:creator>
  <cp:lastModifiedBy>Barbara Koronkiewicz</cp:lastModifiedBy>
  <cp:revision>679</cp:revision>
  <dcterms:created xsi:type="dcterms:W3CDTF">2024-02-21T16:28:04Z</dcterms:created>
  <dcterms:modified xsi:type="dcterms:W3CDTF">2024-02-22T08:13:58Z</dcterms:modified>
</cp:coreProperties>
</file>