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2" r:id="rId2"/>
    <p:sldId id="257" r:id="rId3"/>
    <p:sldId id="260" r:id="rId4"/>
    <p:sldId id="258" r:id="rId5"/>
    <p:sldId id="265" r:id="rId6"/>
    <p:sldId id="266" r:id="rId7"/>
    <p:sldId id="261" r:id="rId8"/>
    <p:sldId id="262" r:id="rId9"/>
    <p:sldId id="263" r:id="rId10"/>
    <p:sldId id="264" r:id="rId11"/>
    <p:sldId id="269" r:id="rId12"/>
    <p:sldId id="270" r:id="rId13"/>
    <p:sldId id="271" r:id="rId14"/>
    <p:sldId id="25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yna Popławska" initials="MP" lastIdx="1" clrIdx="0">
    <p:extLst>
      <p:ext uri="{19B8F6BF-5375-455C-9EA6-DF929625EA0E}">
        <p15:presenceInfo xmlns:p15="http://schemas.microsoft.com/office/powerpoint/2012/main" userId="S::mpoplawska@sp80wroc.onmicrosoft.com::141b8a57-9156-4070-af4a-219fa6be5f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4" d="100"/>
          <a:sy n="94" d="100"/>
        </p:scale>
        <p:origin x="106"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l-PL"/>
              <a:t>Kliknij, aby edytować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8B34CF8C-8196-4E0F-9FFA-2D6F59367309}" type="datetimeFigureOut">
              <a:rPr lang="pl-PL" smtClean="0"/>
              <a:t>15.12.2023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1827725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8B34CF8C-8196-4E0F-9FFA-2D6F59367309}" type="datetimeFigureOut">
              <a:rPr lang="pl-PL" smtClean="0"/>
              <a:t>15.12.2023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3994538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8B34CF8C-8196-4E0F-9FFA-2D6F59367309}" type="datetimeFigureOut">
              <a:rPr lang="pl-PL" smtClean="0"/>
              <a:t>15.12.2023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1A4473C-FC3F-4115-8099-1B158B2FBB96}" type="slidenum">
              <a:rPr lang="pl-PL" smtClean="0"/>
              <a:t>‹#›</a:t>
            </a:fld>
            <a:endParaRPr lang="pl-P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53799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8B34CF8C-8196-4E0F-9FFA-2D6F59367309}" type="datetimeFigureOut">
              <a:rPr lang="pl-PL" smtClean="0"/>
              <a:t>15.12.2023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4119647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8B34CF8C-8196-4E0F-9FFA-2D6F59367309}" type="datetimeFigureOut">
              <a:rPr lang="pl-PL" smtClean="0"/>
              <a:t>15.12.2023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1A4473C-FC3F-4115-8099-1B158B2FBB96}" type="slidenum">
              <a:rPr lang="pl-PL" smtClean="0"/>
              <a:t>‹#›</a:t>
            </a:fld>
            <a:endParaRPr lang="pl-P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32203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8B34CF8C-8196-4E0F-9FFA-2D6F59367309}" type="datetimeFigureOut">
              <a:rPr lang="pl-PL" smtClean="0"/>
              <a:t>15.12.2023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1878682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B34CF8C-8196-4E0F-9FFA-2D6F59367309}" type="datetimeFigureOut">
              <a:rPr lang="pl-PL" smtClean="0"/>
              <a:t>15.12.2023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3619812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B34CF8C-8196-4E0F-9FFA-2D6F59367309}" type="datetimeFigureOut">
              <a:rPr lang="pl-PL" smtClean="0"/>
              <a:t>15.12.2023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34227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B34CF8C-8196-4E0F-9FFA-2D6F59367309}" type="datetimeFigureOut">
              <a:rPr lang="pl-PL" smtClean="0"/>
              <a:t>15.12.2023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107177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8B34CF8C-8196-4E0F-9FFA-2D6F59367309}" type="datetimeFigureOut">
              <a:rPr lang="pl-PL" smtClean="0"/>
              <a:t>15.12.2023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161161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8B34CF8C-8196-4E0F-9FFA-2D6F59367309}" type="datetimeFigureOut">
              <a:rPr lang="pl-PL" smtClean="0"/>
              <a:t>15.12.2023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3265474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8B34CF8C-8196-4E0F-9FFA-2D6F59367309}" type="datetimeFigureOut">
              <a:rPr lang="pl-PL" smtClean="0"/>
              <a:t>15.12.2023</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151973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8B34CF8C-8196-4E0F-9FFA-2D6F59367309}" type="datetimeFigureOut">
              <a:rPr lang="pl-PL" smtClean="0"/>
              <a:t>15.12.2023</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140585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4CF8C-8196-4E0F-9FFA-2D6F59367309}" type="datetimeFigureOut">
              <a:rPr lang="pl-PL" smtClean="0"/>
              <a:t>15.12.2023</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3018549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l-PL"/>
              <a:t>Kliknij, aby edytować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B34CF8C-8196-4E0F-9FFA-2D6F59367309}" type="datetimeFigureOut">
              <a:rPr lang="pl-PL" smtClean="0"/>
              <a:t>15.12.2023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420473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B34CF8C-8196-4E0F-9FFA-2D6F59367309}" type="datetimeFigureOut">
              <a:rPr lang="pl-PL" smtClean="0"/>
              <a:t>15.12.2023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1A4473C-FC3F-4115-8099-1B158B2FBB96}" type="slidenum">
              <a:rPr lang="pl-PL" smtClean="0"/>
              <a:t>‹#›</a:t>
            </a:fld>
            <a:endParaRPr lang="pl-PL"/>
          </a:p>
        </p:txBody>
      </p:sp>
    </p:spTree>
    <p:extLst>
      <p:ext uri="{BB962C8B-B14F-4D97-AF65-F5344CB8AC3E}">
        <p14:creationId xmlns:p14="http://schemas.microsoft.com/office/powerpoint/2010/main" val="602155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34CF8C-8196-4E0F-9FFA-2D6F59367309}" type="datetimeFigureOut">
              <a:rPr lang="pl-PL" smtClean="0"/>
              <a:t>15.12.2023</a:t>
            </a:fld>
            <a:endParaRPr lang="pl-P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1A4473C-FC3F-4115-8099-1B158B2FBB96}" type="slidenum">
              <a:rPr lang="pl-PL" smtClean="0"/>
              <a:t>‹#›</a:t>
            </a:fld>
            <a:endParaRPr lang="pl-PL"/>
          </a:p>
        </p:txBody>
      </p:sp>
    </p:spTree>
    <p:extLst>
      <p:ext uri="{BB962C8B-B14F-4D97-AF65-F5344CB8AC3E}">
        <p14:creationId xmlns:p14="http://schemas.microsoft.com/office/powerpoint/2010/main" val="1704746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hyperlink" Target="https://historia.org.pl/" TargetMode="External"/><Relationship Id="rId2" Type="http://schemas.openxmlformats.org/officeDocument/2006/relationships/hyperlink" Target="https://nauka.poinformowani.pl/" TargetMode="External"/><Relationship Id="rId1" Type="http://schemas.openxmlformats.org/officeDocument/2006/relationships/slideLayout" Target="../slideLayouts/slideLayout7.xml"/><Relationship Id="rId6" Type="http://schemas.openxmlformats.org/officeDocument/2006/relationships/hyperlink" Target="https://roleplayingpolska.wordpress.com/2018/10/08/starozytna-moda-cz-1-grecja/" TargetMode="External"/><Relationship Id="rId5" Type="http://schemas.openxmlformats.org/officeDocument/2006/relationships/hyperlink" Target="https://sztukkilka.pl/" TargetMode="External"/><Relationship Id="rId4" Type="http://schemas.openxmlformats.org/officeDocument/2006/relationships/hyperlink" Target="https://akademiakrawiectwa.p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DBCA5F96-57DF-3C01-0DF0-4A9766CCB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386" y="0"/>
            <a:ext cx="3943927" cy="2962327"/>
          </a:xfrm>
          <a:prstGeom prst="rect">
            <a:avLst/>
          </a:prstGeom>
        </p:spPr>
      </p:pic>
      <p:pic>
        <p:nvPicPr>
          <p:cNvPr id="7" name="Obraz 6">
            <a:extLst>
              <a:ext uri="{FF2B5EF4-FFF2-40B4-BE49-F238E27FC236}">
                <a16:creationId xmlns:a16="http://schemas.microsoft.com/office/drawing/2014/main" id="{2629405D-0ADB-D922-170D-A6558342E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727" y="4355498"/>
            <a:ext cx="3330252" cy="2502502"/>
          </a:xfrm>
          <a:prstGeom prst="rect">
            <a:avLst/>
          </a:prstGeom>
        </p:spPr>
      </p:pic>
      <p:pic>
        <p:nvPicPr>
          <p:cNvPr id="9" name="Obraz 8">
            <a:extLst>
              <a:ext uri="{FF2B5EF4-FFF2-40B4-BE49-F238E27FC236}">
                <a16:creationId xmlns:a16="http://schemas.microsoft.com/office/drawing/2014/main" id="{19BE28B7-F2E8-5121-4E7D-B8E3CAAD6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3295650" cy="2476500"/>
          </a:xfrm>
          <a:prstGeom prst="rect">
            <a:avLst/>
          </a:prstGeom>
        </p:spPr>
      </p:pic>
      <p:pic>
        <p:nvPicPr>
          <p:cNvPr id="11" name="Obraz 10">
            <a:extLst>
              <a:ext uri="{FF2B5EF4-FFF2-40B4-BE49-F238E27FC236}">
                <a16:creationId xmlns:a16="http://schemas.microsoft.com/office/drawing/2014/main" id="{79D70391-EF71-F6EA-9850-8017686271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6730" y="4355498"/>
            <a:ext cx="3330252" cy="2502502"/>
          </a:xfrm>
          <a:prstGeom prst="rect">
            <a:avLst/>
          </a:prstGeom>
        </p:spPr>
      </p:pic>
      <p:sp>
        <p:nvSpPr>
          <p:cNvPr id="17" name="Prostokąt 16">
            <a:extLst>
              <a:ext uri="{FF2B5EF4-FFF2-40B4-BE49-F238E27FC236}">
                <a16:creationId xmlns:a16="http://schemas.microsoft.com/office/drawing/2014/main" id="{B0C61A14-C703-C36A-3307-34D1D2E31B4F}"/>
              </a:ext>
            </a:extLst>
          </p:cNvPr>
          <p:cNvSpPr/>
          <p:nvPr/>
        </p:nvSpPr>
        <p:spPr>
          <a:xfrm>
            <a:off x="1011659" y="2876943"/>
            <a:ext cx="10168682" cy="923330"/>
          </a:xfrm>
          <a:prstGeom prst="rect">
            <a:avLst/>
          </a:prstGeom>
          <a:noFill/>
        </p:spPr>
        <p:txBody>
          <a:bodyPr wrap="none" lIns="91440" tIns="45720" rIns="91440" bIns="45720">
            <a:spAutoFit/>
          </a:bodyPr>
          <a:lstStyle/>
          <a:p>
            <a:pPr algn="ctr"/>
            <a:r>
              <a:rPr lang="pl-PL" sz="5400" dirty="0">
                <a:ln w="0">
                  <a:solidFill>
                    <a:srgbClr val="92D050"/>
                  </a:solidFill>
                </a:ln>
                <a:solidFill>
                  <a:srgbClr val="92D050"/>
                </a:solidFill>
                <a:effectLst>
                  <a:outerShdw blurRad="63500" sx="102000" sy="102000" algn="ctr" rotWithShape="0">
                    <a:prstClr val="black">
                      <a:alpha val="40000"/>
                    </a:prstClr>
                  </a:outerShdw>
                </a:effectLst>
              </a:rPr>
              <a:t>córki Afrodyty i synowie Adonisa</a:t>
            </a:r>
          </a:p>
        </p:txBody>
      </p:sp>
      <p:sp>
        <p:nvSpPr>
          <p:cNvPr id="20" name="pole tekstowe 19">
            <a:extLst>
              <a:ext uri="{FF2B5EF4-FFF2-40B4-BE49-F238E27FC236}">
                <a16:creationId xmlns:a16="http://schemas.microsoft.com/office/drawing/2014/main" id="{CD90D7EF-2681-0FA9-2C8F-7F22EF767CFB}"/>
              </a:ext>
            </a:extLst>
          </p:cNvPr>
          <p:cNvSpPr txBox="1"/>
          <p:nvPr/>
        </p:nvSpPr>
        <p:spPr>
          <a:xfrm>
            <a:off x="3159159" y="3800273"/>
            <a:ext cx="5282877" cy="523220"/>
          </a:xfrm>
          <a:prstGeom prst="rect">
            <a:avLst/>
          </a:prstGeom>
          <a:noFill/>
        </p:spPr>
        <p:txBody>
          <a:bodyPr wrap="square" rtlCol="0">
            <a:spAutoFit/>
          </a:bodyPr>
          <a:lstStyle/>
          <a:p>
            <a:r>
              <a:rPr lang="pl-PL" sz="2800" dirty="0">
                <a:solidFill>
                  <a:schemeClr val="accent1">
                    <a:lumMod val="75000"/>
                  </a:schemeClr>
                </a:solidFill>
                <a:latin typeface="Georgia" panose="02040502050405020303" pitchFamily="18" charset="0"/>
              </a:rPr>
              <a:t>czyli moda w starożytnej Grecji </a:t>
            </a:r>
          </a:p>
        </p:txBody>
      </p:sp>
    </p:spTree>
    <p:extLst>
      <p:ext uri="{BB962C8B-B14F-4D97-AF65-F5344CB8AC3E}">
        <p14:creationId xmlns:p14="http://schemas.microsoft.com/office/powerpoint/2010/main" val="35381830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B46312-0540-8383-3947-6768A67BCECC}"/>
              </a:ext>
            </a:extLst>
          </p:cNvPr>
          <p:cNvSpPr>
            <a:spLocks noGrp="1"/>
          </p:cNvSpPr>
          <p:nvPr>
            <p:ph type="title"/>
          </p:nvPr>
        </p:nvSpPr>
        <p:spPr>
          <a:xfrm>
            <a:off x="677334" y="609600"/>
            <a:ext cx="8596668" cy="742122"/>
          </a:xfrm>
        </p:spPr>
        <p:txBody>
          <a:bodyPr>
            <a:normAutofit/>
          </a:bodyPr>
          <a:lstStyle/>
          <a:p>
            <a:pPr algn="ctr"/>
            <a:r>
              <a:rPr lang="pl-PL" sz="3600" b="1" i="1" dirty="0"/>
              <a:t>Starożytna Grecja – </a:t>
            </a:r>
            <a:r>
              <a:rPr lang="pl-PL" sz="3600" b="1" i="1" dirty="0">
                <a:solidFill>
                  <a:schemeClr val="accent1">
                    <a:lumMod val="75000"/>
                  </a:schemeClr>
                </a:solidFill>
              </a:rPr>
              <a:t>obuwie</a:t>
            </a:r>
            <a:endParaRPr lang="pl-PL" sz="3600" dirty="0">
              <a:solidFill>
                <a:schemeClr val="accent1">
                  <a:lumMod val="75000"/>
                </a:schemeClr>
              </a:solidFill>
            </a:endParaRPr>
          </a:p>
        </p:txBody>
      </p:sp>
      <p:sp>
        <p:nvSpPr>
          <p:cNvPr id="3" name="Symbol zastępczy zawartości 2">
            <a:extLst>
              <a:ext uri="{FF2B5EF4-FFF2-40B4-BE49-F238E27FC236}">
                <a16:creationId xmlns:a16="http://schemas.microsoft.com/office/drawing/2014/main" id="{590E4811-BC7E-2FF4-E6AE-F502A56B15BB}"/>
              </a:ext>
            </a:extLst>
          </p:cNvPr>
          <p:cNvSpPr>
            <a:spLocks noGrp="1"/>
          </p:cNvSpPr>
          <p:nvPr>
            <p:ph idx="1"/>
          </p:nvPr>
        </p:nvSpPr>
        <p:spPr>
          <a:xfrm>
            <a:off x="585107" y="1588487"/>
            <a:ext cx="10515600" cy="1562928"/>
          </a:xfrm>
        </p:spPr>
        <p:txBody>
          <a:bodyPr>
            <a:normAutofit/>
          </a:bodyPr>
          <a:lstStyle/>
          <a:p>
            <a:pPr marL="0" indent="0">
              <a:buNone/>
            </a:pPr>
            <a:r>
              <a:rPr lang="pl-PL" i="1" dirty="0"/>
              <a:t>Najpopularniejszym obuwiem w starożytnej Grecji były </a:t>
            </a:r>
            <a:r>
              <a:rPr lang="pl-PL" b="1" i="1" dirty="0"/>
              <a:t>sandały</a:t>
            </a:r>
            <a:r>
              <a:rPr lang="pl-PL" i="1" dirty="0"/>
              <a:t>, a Grecy przykładali do ich wykonania olbrzymią wagę. Podczas podróży, jazdy konnej oraz walki używano obuwia do kolan – buty były rozcięte z przodu i opatrzone dziurkami, przez które przechodziły rzemyki ściągające je razem. Później pojawiły się również wszystkim dobrze znane </a:t>
            </a:r>
            <a:r>
              <a:rPr lang="pl-PL" b="1" i="1" dirty="0"/>
              <a:t>koturny</a:t>
            </a:r>
            <a:r>
              <a:rPr lang="pl-PL" i="1" dirty="0"/>
              <a:t> - szeroki półbucik z podgiętym do góry końcem. Ten rodzaj obuwia był również używany przez kobiety w domu.</a:t>
            </a:r>
          </a:p>
        </p:txBody>
      </p:sp>
      <p:pic>
        <p:nvPicPr>
          <p:cNvPr id="5" name="Obraz 4">
            <a:extLst>
              <a:ext uri="{FF2B5EF4-FFF2-40B4-BE49-F238E27FC236}">
                <a16:creationId xmlns:a16="http://schemas.microsoft.com/office/drawing/2014/main" id="{9752CE41-335A-39EF-640C-79A4D6EE1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96" y="3151415"/>
            <a:ext cx="1717718" cy="1988936"/>
          </a:xfrm>
          <a:prstGeom prst="rect">
            <a:avLst/>
          </a:prstGeom>
        </p:spPr>
      </p:pic>
      <p:pic>
        <p:nvPicPr>
          <p:cNvPr id="7" name="Obraz 6">
            <a:extLst>
              <a:ext uri="{FF2B5EF4-FFF2-40B4-BE49-F238E27FC236}">
                <a16:creationId xmlns:a16="http://schemas.microsoft.com/office/drawing/2014/main" id="{F92DE042-FE0E-4163-CAB2-35653182A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327" y="3300383"/>
            <a:ext cx="2992416" cy="2228396"/>
          </a:xfrm>
          <a:prstGeom prst="rect">
            <a:avLst/>
          </a:prstGeom>
        </p:spPr>
      </p:pic>
      <p:pic>
        <p:nvPicPr>
          <p:cNvPr id="9" name="Obraz 8">
            <a:extLst>
              <a:ext uri="{FF2B5EF4-FFF2-40B4-BE49-F238E27FC236}">
                <a16:creationId xmlns:a16="http://schemas.microsoft.com/office/drawing/2014/main" id="{90377EAA-1970-3B45-BE64-DC52B6AEA3A0}"/>
              </a:ext>
            </a:extLst>
          </p:cNvPr>
          <p:cNvPicPr>
            <a:picLocks noChangeAspect="1"/>
          </p:cNvPicPr>
          <p:nvPr/>
        </p:nvPicPr>
        <p:blipFill>
          <a:blip r:embed="rId4"/>
          <a:stretch>
            <a:fillRect/>
          </a:stretch>
        </p:blipFill>
        <p:spPr>
          <a:xfrm>
            <a:off x="7890164" y="3578536"/>
            <a:ext cx="2045772" cy="2050088"/>
          </a:xfrm>
          <a:prstGeom prst="rect">
            <a:avLst/>
          </a:prstGeom>
        </p:spPr>
      </p:pic>
      <p:pic>
        <p:nvPicPr>
          <p:cNvPr id="14" name="Obraz 13">
            <a:extLst>
              <a:ext uri="{FF2B5EF4-FFF2-40B4-BE49-F238E27FC236}">
                <a16:creationId xmlns:a16="http://schemas.microsoft.com/office/drawing/2014/main" id="{B9653646-AA47-0FB0-1B02-AFB30A2A2627}"/>
              </a:ext>
            </a:extLst>
          </p:cNvPr>
          <p:cNvPicPr>
            <a:picLocks noChangeAspect="1"/>
          </p:cNvPicPr>
          <p:nvPr/>
        </p:nvPicPr>
        <p:blipFill>
          <a:blip r:embed="rId5"/>
          <a:stretch>
            <a:fillRect/>
          </a:stretch>
        </p:blipFill>
        <p:spPr>
          <a:xfrm>
            <a:off x="2479335" y="3454250"/>
            <a:ext cx="2117571" cy="3176357"/>
          </a:xfrm>
          <a:prstGeom prst="rect">
            <a:avLst/>
          </a:prstGeom>
        </p:spPr>
      </p:pic>
    </p:spTree>
    <p:extLst>
      <p:ext uri="{BB962C8B-B14F-4D97-AF65-F5344CB8AC3E}">
        <p14:creationId xmlns:p14="http://schemas.microsoft.com/office/powerpoint/2010/main" val="293411640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4"/>
                                        </p:tgtEl>
                                      </p:cBhvr>
                                    </p:animEffect>
                                    <p:animScale>
                                      <p:cBhvr>
                                        <p:cTn id="12" dur="250" autoRev="1" fill="hold"/>
                                        <p:tgtEl>
                                          <p:spTgt spid="1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B07BD0-60BB-791D-0EBC-E6CF8AFCA769}"/>
              </a:ext>
            </a:extLst>
          </p:cNvPr>
          <p:cNvSpPr>
            <a:spLocks noGrp="1"/>
          </p:cNvSpPr>
          <p:nvPr>
            <p:ph type="title"/>
          </p:nvPr>
        </p:nvSpPr>
        <p:spPr>
          <a:xfrm>
            <a:off x="1360715" y="169184"/>
            <a:ext cx="8648699" cy="794202"/>
          </a:xfrm>
        </p:spPr>
        <p:txBody>
          <a:bodyPr>
            <a:normAutofit/>
          </a:bodyPr>
          <a:lstStyle/>
          <a:p>
            <a:pPr algn="ctr"/>
            <a:r>
              <a:rPr lang="pl-PL" sz="3600" b="1" i="1" dirty="0"/>
              <a:t>Starożytna Grecja – </a:t>
            </a:r>
            <a:r>
              <a:rPr lang="pl-PL" sz="3600" b="1" i="1" dirty="0">
                <a:solidFill>
                  <a:schemeClr val="accent1">
                    <a:lumMod val="75000"/>
                  </a:schemeClr>
                </a:solidFill>
              </a:rPr>
              <a:t>fryzury</a:t>
            </a:r>
            <a:endParaRPr lang="pl-PL" sz="3600" dirty="0">
              <a:solidFill>
                <a:schemeClr val="accent1">
                  <a:lumMod val="75000"/>
                </a:schemeClr>
              </a:solidFill>
            </a:endParaRPr>
          </a:p>
        </p:txBody>
      </p:sp>
      <p:sp>
        <p:nvSpPr>
          <p:cNvPr id="3" name="Symbol zastępczy zawartości 2">
            <a:extLst>
              <a:ext uri="{FF2B5EF4-FFF2-40B4-BE49-F238E27FC236}">
                <a16:creationId xmlns:a16="http://schemas.microsoft.com/office/drawing/2014/main" id="{B143CD9C-145A-BFEE-0355-55B4FED673DE}"/>
              </a:ext>
            </a:extLst>
          </p:cNvPr>
          <p:cNvSpPr>
            <a:spLocks noGrp="1"/>
          </p:cNvSpPr>
          <p:nvPr>
            <p:ph idx="1"/>
          </p:nvPr>
        </p:nvSpPr>
        <p:spPr>
          <a:xfrm>
            <a:off x="427264" y="922565"/>
            <a:ext cx="10515600" cy="4909930"/>
          </a:xfrm>
        </p:spPr>
        <p:txBody>
          <a:bodyPr>
            <a:normAutofit/>
          </a:bodyPr>
          <a:lstStyle/>
          <a:p>
            <a:pPr marL="0" indent="0" algn="ctr">
              <a:buNone/>
            </a:pPr>
            <a:r>
              <a:rPr lang="pl-PL" sz="1600" b="1" i="1" dirty="0">
                <a:solidFill>
                  <a:schemeClr val="accent1">
                    <a:lumMod val="75000"/>
                  </a:schemeClr>
                </a:solidFill>
              </a:rPr>
              <a:t>Kobiety</a:t>
            </a:r>
            <a:endParaRPr lang="pl-PL" sz="2400" b="1" i="1" dirty="0">
              <a:solidFill>
                <a:schemeClr val="accent6">
                  <a:lumMod val="75000"/>
                </a:schemeClr>
              </a:solidFill>
            </a:endParaRPr>
          </a:p>
          <a:p>
            <a:pPr>
              <a:buFont typeface="Wingdings" panose="05000000000000000000" pitchFamily="2" charset="2"/>
              <a:buChar char="Ø"/>
            </a:pPr>
            <a:r>
              <a:rPr lang="pl-PL" sz="1600" i="1" dirty="0"/>
              <a:t>rozdzielały włosy na środku głowy i upinały je z tyłu w leżący ma karku bądź odstający węzeł „grecki węzeł”;</a:t>
            </a:r>
          </a:p>
          <a:p>
            <a:pPr>
              <a:buFont typeface="Wingdings" panose="05000000000000000000" pitchFamily="2" charset="2"/>
              <a:buChar char="Ø"/>
            </a:pPr>
            <a:r>
              <a:rPr lang="pl-PL" sz="1600" i="1" dirty="0"/>
              <a:t>uplatały sobie włosy w misterne koki i sploty. Najpopularniejszą fryzura nosiła nazwę „lampadion” (płomień) i przypominała kształtem lampkę oliwną;</a:t>
            </a:r>
          </a:p>
          <a:p>
            <a:pPr>
              <a:buFont typeface="Wingdings" panose="05000000000000000000" pitchFamily="2" charset="2"/>
              <a:buChar char="Ø"/>
            </a:pPr>
            <a:r>
              <a:rPr lang="pl-PL" sz="1600" i="1" dirty="0"/>
              <a:t>fryzury były podobne różniły się w większości sposobem ułożenia loków, które opadały na szyję i ramiona. Podwijano je w rodzaj wałeczka, czy koka. Na czole układano drobne loczki. Tworzono tak zwany „koński ogon”. Niekiedy damy owijały włosy cieniutkimi chusteczkami, które przykrywały prawie całą fryzurę;</a:t>
            </a:r>
          </a:p>
          <a:p>
            <a:pPr>
              <a:buFont typeface="Wingdings" panose="05000000000000000000" pitchFamily="2" charset="2"/>
              <a:buChar char="Ø"/>
            </a:pPr>
            <a:r>
              <a:rPr lang="pl-PL" sz="1600" i="1" dirty="0"/>
              <a:t>rozjaśniały sobie włosy specjalną mieszanką z szafranu;</a:t>
            </a:r>
          </a:p>
          <a:p>
            <a:pPr>
              <a:buFont typeface="Wingdings" panose="05000000000000000000" pitchFamily="2" charset="2"/>
              <a:buChar char="Ø"/>
            </a:pPr>
            <a:r>
              <a:rPr lang="pl-PL" sz="1600" i="1" dirty="0"/>
              <a:t>zwracano uwagę na ubiór i wymagane było schludne uczesanie. Nieprzestrzegające tych reguł kobiety dostawały kary pieniężne.</a:t>
            </a:r>
          </a:p>
          <a:p>
            <a:pPr algn="just">
              <a:buFont typeface="Wingdings" panose="05000000000000000000" pitchFamily="2" charset="2"/>
              <a:buChar char="Ø"/>
            </a:pPr>
            <a:endParaRPr lang="pl-PL" sz="1500" dirty="0"/>
          </a:p>
          <a:p>
            <a:pPr marL="0" indent="0" algn="just">
              <a:buNone/>
            </a:pPr>
            <a:br>
              <a:rPr lang="pl-PL" sz="2400" dirty="0"/>
            </a:br>
            <a:endParaRPr lang="pl-PL" sz="2400" dirty="0"/>
          </a:p>
        </p:txBody>
      </p:sp>
      <p:pic>
        <p:nvPicPr>
          <p:cNvPr id="4" name="Obraz 3">
            <a:extLst>
              <a:ext uri="{FF2B5EF4-FFF2-40B4-BE49-F238E27FC236}">
                <a16:creationId xmlns:a16="http://schemas.microsoft.com/office/drawing/2014/main" id="{53B123EF-58D9-41B8-1306-04ED749EDA1E}"/>
              </a:ext>
            </a:extLst>
          </p:cNvPr>
          <p:cNvPicPr>
            <a:picLocks noChangeAspect="1"/>
          </p:cNvPicPr>
          <p:nvPr/>
        </p:nvPicPr>
        <p:blipFill>
          <a:blip r:embed="rId2"/>
          <a:stretch>
            <a:fillRect/>
          </a:stretch>
        </p:blipFill>
        <p:spPr>
          <a:xfrm>
            <a:off x="1110926" y="4367815"/>
            <a:ext cx="1907876" cy="2315266"/>
          </a:xfrm>
          <a:prstGeom prst="rect">
            <a:avLst/>
          </a:prstGeom>
        </p:spPr>
      </p:pic>
      <p:pic>
        <p:nvPicPr>
          <p:cNvPr id="5" name="Obraz 4">
            <a:extLst>
              <a:ext uri="{FF2B5EF4-FFF2-40B4-BE49-F238E27FC236}">
                <a16:creationId xmlns:a16="http://schemas.microsoft.com/office/drawing/2014/main" id="{79CA39F6-D68D-6F7B-C66C-8F16E8B69CF8}"/>
              </a:ext>
            </a:extLst>
          </p:cNvPr>
          <p:cNvPicPr>
            <a:picLocks noChangeAspect="1"/>
          </p:cNvPicPr>
          <p:nvPr/>
        </p:nvPicPr>
        <p:blipFill>
          <a:blip r:embed="rId3"/>
          <a:stretch>
            <a:fillRect/>
          </a:stretch>
        </p:blipFill>
        <p:spPr>
          <a:xfrm>
            <a:off x="3139647" y="4367815"/>
            <a:ext cx="1331840" cy="2315266"/>
          </a:xfrm>
          <a:prstGeom prst="rect">
            <a:avLst/>
          </a:prstGeom>
        </p:spPr>
      </p:pic>
      <p:pic>
        <p:nvPicPr>
          <p:cNvPr id="6" name="Obraz 5">
            <a:extLst>
              <a:ext uri="{FF2B5EF4-FFF2-40B4-BE49-F238E27FC236}">
                <a16:creationId xmlns:a16="http://schemas.microsoft.com/office/drawing/2014/main" id="{1EB28D3C-CB9F-63E7-C213-739EB36B0BE8}"/>
              </a:ext>
            </a:extLst>
          </p:cNvPr>
          <p:cNvPicPr>
            <a:picLocks noChangeAspect="1"/>
          </p:cNvPicPr>
          <p:nvPr/>
        </p:nvPicPr>
        <p:blipFill>
          <a:blip r:embed="rId4"/>
          <a:stretch>
            <a:fillRect/>
          </a:stretch>
        </p:blipFill>
        <p:spPr>
          <a:xfrm>
            <a:off x="4607151" y="4367815"/>
            <a:ext cx="1774913" cy="2315266"/>
          </a:xfrm>
          <a:prstGeom prst="rect">
            <a:avLst/>
          </a:prstGeom>
        </p:spPr>
      </p:pic>
      <p:pic>
        <p:nvPicPr>
          <p:cNvPr id="7" name="Obraz 6">
            <a:extLst>
              <a:ext uri="{FF2B5EF4-FFF2-40B4-BE49-F238E27FC236}">
                <a16:creationId xmlns:a16="http://schemas.microsoft.com/office/drawing/2014/main" id="{9C17493C-8C27-420F-D069-CA1A4C0EB660}"/>
              </a:ext>
            </a:extLst>
          </p:cNvPr>
          <p:cNvPicPr>
            <a:picLocks noChangeAspect="1"/>
          </p:cNvPicPr>
          <p:nvPr/>
        </p:nvPicPr>
        <p:blipFill>
          <a:blip r:embed="rId5"/>
          <a:stretch>
            <a:fillRect/>
          </a:stretch>
        </p:blipFill>
        <p:spPr>
          <a:xfrm>
            <a:off x="6517728" y="4367815"/>
            <a:ext cx="1556500" cy="2334750"/>
          </a:xfrm>
          <a:prstGeom prst="rect">
            <a:avLst/>
          </a:prstGeom>
        </p:spPr>
      </p:pic>
      <p:pic>
        <p:nvPicPr>
          <p:cNvPr id="8" name="Obraz 7">
            <a:extLst>
              <a:ext uri="{FF2B5EF4-FFF2-40B4-BE49-F238E27FC236}">
                <a16:creationId xmlns:a16="http://schemas.microsoft.com/office/drawing/2014/main" id="{4EEE254F-8563-F31E-F639-A7A92787D721}"/>
              </a:ext>
            </a:extLst>
          </p:cNvPr>
          <p:cNvPicPr>
            <a:picLocks noChangeAspect="1"/>
          </p:cNvPicPr>
          <p:nvPr/>
        </p:nvPicPr>
        <p:blipFill>
          <a:blip r:embed="rId6"/>
          <a:stretch>
            <a:fillRect/>
          </a:stretch>
        </p:blipFill>
        <p:spPr>
          <a:xfrm>
            <a:off x="8209892" y="4367815"/>
            <a:ext cx="2076306" cy="2334750"/>
          </a:xfrm>
          <a:prstGeom prst="rect">
            <a:avLst/>
          </a:prstGeom>
        </p:spPr>
      </p:pic>
    </p:spTree>
    <p:extLst>
      <p:ext uri="{BB962C8B-B14F-4D97-AF65-F5344CB8AC3E}">
        <p14:creationId xmlns:p14="http://schemas.microsoft.com/office/powerpoint/2010/main" val="257790667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D698A1-1D7D-662B-98F3-F55917269CF2}"/>
              </a:ext>
            </a:extLst>
          </p:cNvPr>
          <p:cNvSpPr>
            <a:spLocks noGrp="1"/>
          </p:cNvSpPr>
          <p:nvPr>
            <p:ph type="title"/>
          </p:nvPr>
        </p:nvSpPr>
        <p:spPr>
          <a:xfrm>
            <a:off x="832455" y="176892"/>
            <a:ext cx="8596668" cy="721179"/>
          </a:xfrm>
        </p:spPr>
        <p:txBody>
          <a:bodyPr>
            <a:normAutofit/>
          </a:bodyPr>
          <a:lstStyle/>
          <a:p>
            <a:pPr algn="ctr"/>
            <a:r>
              <a:rPr lang="pl-PL" sz="3600" b="1" i="1" dirty="0"/>
              <a:t>Starożytna Grecja – </a:t>
            </a:r>
            <a:r>
              <a:rPr lang="pl-PL" sz="3600" b="1" i="1" dirty="0">
                <a:solidFill>
                  <a:schemeClr val="accent1">
                    <a:lumMod val="75000"/>
                  </a:schemeClr>
                </a:solidFill>
              </a:rPr>
              <a:t>fryzury</a:t>
            </a:r>
            <a:endParaRPr lang="pl-PL" sz="3600" dirty="0">
              <a:solidFill>
                <a:schemeClr val="accent1">
                  <a:lumMod val="75000"/>
                </a:schemeClr>
              </a:solidFill>
            </a:endParaRPr>
          </a:p>
        </p:txBody>
      </p:sp>
      <p:sp>
        <p:nvSpPr>
          <p:cNvPr id="3" name="Symbol zastępczy zawartości 2">
            <a:extLst>
              <a:ext uri="{FF2B5EF4-FFF2-40B4-BE49-F238E27FC236}">
                <a16:creationId xmlns:a16="http://schemas.microsoft.com/office/drawing/2014/main" id="{F81FEDFD-4CB6-7A00-12FB-7327C888D5C9}"/>
              </a:ext>
            </a:extLst>
          </p:cNvPr>
          <p:cNvSpPr>
            <a:spLocks noGrp="1"/>
          </p:cNvSpPr>
          <p:nvPr>
            <p:ph idx="1"/>
          </p:nvPr>
        </p:nvSpPr>
        <p:spPr>
          <a:xfrm>
            <a:off x="963084" y="898071"/>
            <a:ext cx="8596668" cy="2288947"/>
          </a:xfrm>
        </p:spPr>
        <p:txBody>
          <a:bodyPr>
            <a:normAutofit fontScale="92500" lnSpcReduction="20000"/>
          </a:bodyPr>
          <a:lstStyle/>
          <a:p>
            <a:pPr marL="0" indent="0" algn="ctr">
              <a:buNone/>
            </a:pPr>
            <a:r>
              <a:rPr lang="pl-PL" sz="1700" b="1" i="1" dirty="0">
                <a:solidFill>
                  <a:schemeClr val="accent1">
                    <a:lumMod val="75000"/>
                  </a:schemeClr>
                </a:solidFill>
              </a:rPr>
              <a:t>Mężczyźni</a:t>
            </a:r>
          </a:p>
          <a:p>
            <a:pPr>
              <a:buFont typeface="Wingdings" panose="05000000000000000000" pitchFamily="2" charset="2"/>
              <a:buChar char="Ø"/>
            </a:pPr>
            <a:r>
              <a:rPr lang="pl-PL" sz="1700" i="1" dirty="0"/>
              <a:t>na początku gustowano w krótkich kręconych włosach, ale potem zaczęto wracać do długich. Do kręcenia włosów używano wykonany z brązu „</a:t>
            </a:r>
            <a:r>
              <a:rPr lang="pl-PL" sz="1700" i="1" dirty="0" err="1"/>
              <a:t>calamistrum</a:t>
            </a:r>
            <a:r>
              <a:rPr lang="pl-PL" sz="1700" i="1" dirty="0"/>
              <a:t>” – urządzenie przypominające rurkę, do którego wkładano rozgrzany pręt w celu nagrzania jej (coś w rodzaju lokówki);</a:t>
            </a:r>
          </a:p>
          <a:p>
            <a:pPr>
              <a:buFont typeface="Wingdings" panose="05000000000000000000" pitchFamily="2" charset="2"/>
              <a:buChar char="Ø"/>
            </a:pPr>
            <a:r>
              <a:rPr lang="pl-PL" sz="1700" i="1" dirty="0"/>
              <a:t>początkowo mężczyźni nie golili zarostu;</a:t>
            </a:r>
          </a:p>
          <a:p>
            <a:pPr>
              <a:buFont typeface="Wingdings" panose="05000000000000000000" pitchFamily="2" charset="2"/>
              <a:buChar char="Ø"/>
            </a:pPr>
            <a:r>
              <a:rPr lang="pl-PL" sz="1700" i="1" dirty="0"/>
              <a:t>włosy utrzymywano na miejscu opaską wykonaną ze skóry lub splecionych włosów.</a:t>
            </a:r>
            <a:br>
              <a:rPr lang="pl-PL" sz="1700" i="1" dirty="0"/>
            </a:br>
            <a:br>
              <a:rPr lang="pl-PL" sz="1600" dirty="0"/>
            </a:br>
            <a:endParaRPr lang="pl-PL" sz="1600" b="1" dirty="0">
              <a:solidFill>
                <a:schemeClr val="accent1">
                  <a:lumMod val="75000"/>
                </a:schemeClr>
              </a:solidFill>
            </a:endParaRPr>
          </a:p>
        </p:txBody>
      </p:sp>
      <p:pic>
        <p:nvPicPr>
          <p:cNvPr id="4" name="Obraz 3">
            <a:extLst>
              <a:ext uri="{FF2B5EF4-FFF2-40B4-BE49-F238E27FC236}">
                <a16:creationId xmlns:a16="http://schemas.microsoft.com/office/drawing/2014/main" id="{FAD05B9B-0C4E-32C7-A0FC-7AA3758EF791}"/>
              </a:ext>
            </a:extLst>
          </p:cNvPr>
          <p:cNvPicPr>
            <a:picLocks noChangeAspect="1"/>
          </p:cNvPicPr>
          <p:nvPr/>
        </p:nvPicPr>
        <p:blipFill>
          <a:blip r:embed="rId2"/>
          <a:stretch>
            <a:fillRect/>
          </a:stretch>
        </p:blipFill>
        <p:spPr>
          <a:xfrm>
            <a:off x="559518" y="3212892"/>
            <a:ext cx="3179988" cy="3179988"/>
          </a:xfrm>
          <a:prstGeom prst="rect">
            <a:avLst/>
          </a:prstGeom>
        </p:spPr>
      </p:pic>
      <p:pic>
        <p:nvPicPr>
          <p:cNvPr id="5" name="Obraz 4">
            <a:extLst>
              <a:ext uri="{FF2B5EF4-FFF2-40B4-BE49-F238E27FC236}">
                <a16:creationId xmlns:a16="http://schemas.microsoft.com/office/drawing/2014/main" id="{60F38C85-B394-AFE2-DC6C-D43E44AB2764}"/>
              </a:ext>
            </a:extLst>
          </p:cNvPr>
          <p:cNvPicPr>
            <a:picLocks noChangeAspect="1"/>
          </p:cNvPicPr>
          <p:nvPr/>
        </p:nvPicPr>
        <p:blipFill>
          <a:blip r:embed="rId3"/>
          <a:stretch>
            <a:fillRect/>
          </a:stretch>
        </p:blipFill>
        <p:spPr>
          <a:xfrm>
            <a:off x="3886943" y="3515876"/>
            <a:ext cx="1680559" cy="2574020"/>
          </a:xfrm>
          <a:prstGeom prst="rect">
            <a:avLst/>
          </a:prstGeom>
        </p:spPr>
      </p:pic>
      <p:pic>
        <p:nvPicPr>
          <p:cNvPr id="6" name="Obraz 5">
            <a:extLst>
              <a:ext uri="{FF2B5EF4-FFF2-40B4-BE49-F238E27FC236}">
                <a16:creationId xmlns:a16="http://schemas.microsoft.com/office/drawing/2014/main" id="{F4F31AEF-3D84-298A-7D5B-B0AA06E9A046}"/>
              </a:ext>
            </a:extLst>
          </p:cNvPr>
          <p:cNvPicPr>
            <a:picLocks noChangeAspect="1"/>
          </p:cNvPicPr>
          <p:nvPr/>
        </p:nvPicPr>
        <p:blipFill>
          <a:blip r:embed="rId4"/>
          <a:stretch>
            <a:fillRect/>
          </a:stretch>
        </p:blipFill>
        <p:spPr>
          <a:xfrm>
            <a:off x="5714939" y="2879724"/>
            <a:ext cx="1846123" cy="2809876"/>
          </a:xfrm>
          <a:prstGeom prst="rect">
            <a:avLst/>
          </a:prstGeom>
        </p:spPr>
      </p:pic>
      <p:pic>
        <p:nvPicPr>
          <p:cNvPr id="7" name="Obraz 6">
            <a:extLst>
              <a:ext uri="{FF2B5EF4-FFF2-40B4-BE49-F238E27FC236}">
                <a16:creationId xmlns:a16="http://schemas.microsoft.com/office/drawing/2014/main" id="{299015FD-6B95-5AF6-821B-430D208D14C4}"/>
              </a:ext>
            </a:extLst>
          </p:cNvPr>
          <p:cNvPicPr>
            <a:picLocks noChangeAspect="1"/>
          </p:cNvPicPr>
          <p:nvPr/>
        </p:nvPicPr>
        <p:blipFill>
          <a:blip r:embed="rId5"/>
          <a:stretch>
            <a:fillRect/>
          </a:stretch>
        </p:blipFill>
        <p:spPr>
          <a:xfrm>
            <a:off x="7708499" y="3135126"/>
            <a:ext cx="2309813" cy="3545982"/>
          </a:xfrm>
          <a:prstGeom prst="rect">
            <a:avLst/>
          </a:prstGeom>
        </p:spPr>
      </p:pic>
    </p:spTree>
    <p:extLst>
      <p:ext uri="{BB962C8B-B14F-4D97-AF65-F5344CB8AC3E}">
        <p14:creationId xmlns:p14="http://schemas.microsoft.com/office/powerpoint/2010/main" val="87226501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F0770E-A0C7-3838-840E-D6DF35AB8B91}"/>
              </a:ext>
            </a:extLst>
          </p:cNvPr>
          <p:cNvSpPr>
            <a:spLocks noGrp="1"/>
          </p:cNvSpPr>
          <p:nvPr>
            <p:ph type="title"/>
          </p:nvPr>
        </p:nvSpPr>
        <p:spPr>
          <a:xfrm>
            <a:off x="845166" y="816638"/>
            <a:ext cx="8596668" cy="770164"/>
          </a:xfrm>
        </p:spPr>
        <p:txBody>
          <a:bodyPr>
            <a:normAutofit/>
          </a:bodyPr>
          <a:lstStyle/>
          <a:p>
            <a:pPr algn="ctr"/>
            <a:r>
              <a:rPr lang="pl-PL" sz="3600" b="1" i="1" dirty="0"/>
              <a:t>Starożytna Grecja – </a:t>
            </a:r>
            <a:r>
              <a:rPr lang="pl-PL" sz="3600" b="1" i="1" dirty="0">
                <a:solidFill>
                  <a:schemeClr val="accent1">
                    <a:lumMod val="75000"/>
                  </a:schemeClr>
                </a:solidFill>
              </a:rPr>
              <a:t>fryzury</a:t>
            </a:r>
            <a:endParaRPr lang="pl-PL" sz="3600" b="1" dirty="0">
              <a:solidFill>
                <a:schemeClr val="accent1">
                  <a:lumMod val="75000"/>
                </a:schemeClr>
              </a:solidFill>
            </a:endParaRPr>
          </a:p>
        </p:txBody>
      </p:sp>
      <p:sp>
        <p:nvSpPr>
          <p:cNvPr id="3" name="Symbol zastępczy zawartości 2">
            <a:extLst>
              <a:ext uri="{FF2B5EF4-FFF2-40B4-BE49-F238E27FC236}">
                <a16:creationId xmlns:a16="http://schemas.microsoft.com/office/drawing/2014/main" id="{6D9C75B3-9977-CF00-0CCB-D6188F0B5759}"/>
              </a:ext>
            </a:extLst>
          </p:cNvPr>
          <p:cNvSpPr>
            <a:spLocks noGrp="1"/>
          </p:cNvSpPr>
          <p:nvPr>
            <p:ph idx="1"/>
          </p:nvPr>
        </p:nvSpPr>
        <p:spPr>
          <a:xfrm>
            <a:off x="845166" y="1488613"/>
            <a:ext cx="8596668" cy="1940387"/>
          </a:xfrm>
        </p:spPr>
        <p:txBody>
          <a:bodyPr>
            <a:normAutofit fontScale="92500" lnSpcReduction="10000"/>
          </a:bodyPr>
          <a:lstStyle/>
          <a:p>
            <a:pPr marL="0" indent="0">
              <a:buNone/>
            </a:pPr>
            <a:endParaRPr lang="pl-PL" dirty="0"/>
          </a:p>
          <a:p>
            <a:pPr marL="0" indent="0" algn="ctr">
              <a:buNone/>
            </a:pPr>
            <a:r>
              <a:rPr lang="pl-PL" b="1" i="1" dirty="0">
                <a:solidFill>
                  <a:schemeClr val="accent1">
                    <a:lumMod val="75000"/>
                  </a:schemeClr>
                </a:solidFill>
              </a:rPr>
              <a:t>Młodzież</a:t>
            </a:r>
            <a:endParaRPr lang="pl-PL" b="1" dirty="0"/>
          </a:p>
          <a:p>
            <a:pPr>
              <a:buFont typeface="Wingdings" panose="05000000000000000000" pitchFamily="2" charset="2"/>
              <a:buChar char="Ø"/>
            </a:pPr>
            <a:r>
              <a:rPr lang="pl-PL" i="1" dirty="0"/>
              <a:t>splatała włosy w warkocze, a nad czołem układała loki;</a:t>
            </a:r>
          </a:p>
          <a:p>
            <a:pPr>
              <a:buFont typeface="Wingdings" panose="05000000000000000000" pitchFamily="2" charset="2"/>
              <a:buChar char="Ø"/>
            </a:pPr>
            <a:r>
              <a:rPr lang="pl-PL" i="1" dirty="0"/>
              <a:t>potem strzyżono na krótko. Obcięte włosy układały się swobodnie na głowie w puklach.</a:t>
            </a:r>
            <a:br>
              <a:rPr lang="pl-PL" i="1" dirty="0"/>
            </a:br>
            <a:endParaRPr lang="pl-PL" i="1" dirty="0"/>
          </a:p>
        </p:txBody>
      </p:sp>
      <p:pic>
        <p:nvPicPr>
          <p:cNvPr id="4" name="Obraz 3">
            <a:extLst>
              <a:ext uri="{FF2B5EF4-FFF2-40B4-BE49-F238E27FC236}">
                <a16:creationId xmlns:a16="http://schemas.microsoft.com/office/drawing/2014/main" id="{20803E28-FF9E-6227-AF78-E859904C8041}"/>
              </a:ext>
            </a:extLst>
          </p:cNvPr>
          <p:cNvPicPr>
            <a:picLocks noChangeAspect="1"/>
          </p:cNvPicPr>
          <p:nvPr/>
        </p:nvPicPr>
        <p:blipFill>
          <a:blip r:embed="rId2"/>
          <a:stretch>
            <a:fillRect/>
          </a:stretch>
        </p:blipFill>
        <p:spPr>
          <a:xfrm>
            <a:off x="1049872" y="3702219"/>
            <a:ext cx="2760889" cy="2074656"/>
          </a:xfrm>
          <a:prstGeom prst="rect">
            <a:avLst/>
          </a:prstGeom>
        </p:spPr>
      </p:pic>
      <p:pic>
        <p:nvPicPr>
          <p:cNvPr id="5" name="Obraz 4">
            <a:extLst>
              <a:ext uri="{FF2B5EF4-FFF2-40B4-BE49-F238E27FC236}">
                <a16:creationId xmlns:a16="http://schemas.microsoft.com/office/drawing/2014/main" id="{F803F30B-16CF-9FB9-3EB2-BECA39DCE59F}"/>
              </a:ext>
            </a:extLst>
          </p:cNvPr>
          <p:cNvPicPr>
            <a:picLocks noChangeAspect="1"/>
          </p:cNvPicPr>
          <p:nvPr/>
        </p:nvPicPr>
        <p:blipFill>
          <a:blip r:embed="rId3"/>
          <a:stretch>
            <a:fillRect/>
          </a:stretch>
        </p:blipFill>
        <p:spPr>
          <a:xfrm>
            <a:off x="4039959" y="3702219"/>
            <a:ext cx="2760889" cy="2074656"/>
          </a:xfrm>
          <a:prstGeom prst="rect">
            <a:avLst/>
          </a:prstGeom>
        </p:spPr>
      </p:pic>
      <p:pic>
        <p:nvPicPr>
          <p:cNvPr id="6" name="Obraz 5">
            <a:extLst>
              <a:ext uri="{FF2B5EF4-FFF2-40B4-BE49-F238E27FC236}">
                <a16:creationId xmlns:a16="http://schemas.microsoft.com/office/drawing/2014/main" id="{71FFF37B-2AE6-5C78-A013-CAE34ECD7242}"/>
              </a:ext>
            </a:extLst>
          </p:cNvPr>
          <p:cNvPicPr>
            <a:picLocks noChangeAspect="1"/>
          </p:cNvPicPr>
          <p:nvPr/>
        </p:nvPicPr>
        <p:blipFill>
          <a:blip r:embed="rId4"/>
          <a:stretch>
            <a:fillRect/>
          </a:stretch>
        </p:blipFill>
        <p:spPr>
          <a:xfrm>
            <a:off x="7030046" y="3702219"/>
            <a:ext cx="2760889" cy="2074656"/>
          </a:xfrm>
          <a:prstGeom prst="rect">
            <a:avLst/>
          </a:prstGeom>
        </p:spPr>
      </p:pic>
    </p:spTree>
    <p:extLst>
      <p:ext uri="{BB962C8B-B14F-4D97-AF65-F5344CB8AC3E}">
        <p14:creationId xmlns:p14="http://schemas.microsoft.com/office/powerpoint/2010/main" val="244976670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7053AEE-0C09-0438-6809-A22880AD7804}"/>
              </a:ext>
            </a:extLst>
          </p:cNvPr>
          <p:cNvSpPr txBox="1"/>
          <p:nvPr/>
        </p:nvSpPr>
        <p:spPr>
          <a:xfrm>
            <a:off x="1065475" y="596348"/>
            <a:ext cx="10177669" cy="4801314"/>
          </a:xfrm>
          <a:prstGeom prst="rect">
            <a:avLst/>
          </a:prstGeom>
          <a:noFill/>
        </p:spPr>
        <p:txBody>
          <a:bodyPr wrap="square" rtlCol="0">
            <a:spAutoFit/>
          </a:bodyPr>
          <a:lstStyle/>
          <a:p>
            <a:endParaRPr lang="pl-PL" dirty="0"/>
          </a:p>
          <a:p>
            <a:r>
              <a:rPr lang="pl-PL" dirty="0"/>
              <a:t>Źródła:</a:t>
            </a:r>
          </a:p>
          <a:p>
            <a:endParaRPr lang="pl-PL" dirty="0"/>
          </a:p>
          <a:p>
            <a:pPr marL="342900" indent="-342900">
              <a:buAutoNum type="arabicPeriod"/>
            </a:pPr>
            <a:r>
              <a:rPr lang="pl-PL" dirty="0">
                <a:hlinkClick r:id="rId2"/>
              </a:rPr>
              <a:t>https://nauka.poinformowani.pl</a:t>
            </a:r>
            <a:endParaRPr lang="pl-PL" dirty="0"/>
          </a:p>
          <a:p>
            <a:pPr marL="342900" indent="-342900">
              <a:buAutoNum type="arabicPeriod"/>
            </a:pPr>
            <a:r>
              <a:rPr lang="pl-PL" dirty="0">
                <a:hlinkClick r:id="rId3"/>
              </a:rPr>
              <a:t>https://historia.org.pl</a:t>
            </a:r>
            <a:endParaRPr lang="pl-PL" dirty="0"/>
          </a:p>
          <a:p>
            <a:pPr marL="342900" indent="-342900">
              <a:buAutoNum type="arabicPeriod"/>
            </a:pPr>
            <a:r>
              <a:rPr lang="pl-PL" dirty="0">
                <a:hlinkClick r:id="rId4"/>
              </a:rPr>
              <a:t>https://akademiakrawiectwa.pl</a:t>
            </a:r>
            <a:endParaRPr lang="pl-PL" dirty="0"/>
          </a:p>
          <a:p>
            <a:pPr marL="342900" indent="-342900">
              <a:buAutoNum type="arabicPeriod"/>
            </a:pPr>
            <a:r>
              <a:rPr lang="pl-PL" dirty="0">
                <a:hlinkClick r:id="rId5"/>
              </a:rPr>
              <a:t>https://sztukkilka.pl</a:t>
            </a:r>
            <a:endParaRPr lang="pl-PL" dirty="0"/>
          </a:p>
          <a:p>
            <a:pPr marL="342900" indent="-342900">
              <a:buAutoNum type="arabicPeriod"/>
            </a:pPr>
            <a:r>
              <a:rPr lang="pl-PL" dirty="0">
                <a:hlinkClick r:id="rId6"/>
              </a:rPr>
              <a:t>https://roleplayingpolska.wordpress.com/2018/10/08/starozytna-moda-cz-1-grecja/</a:t>
            </a:r>
            <a:endParaRPr lang="pl-PL" dirty="0"/>
          </a:p>
          <a:p>
            <a:endParaRPr lang="pl-PL" dirty="0"/>
          </a:p>
          <a:p>
            <a:pPr marL="342900" indent="-342900">
              <a:buAutoNum type="arabicPeriod"/>
            </a:pPr>
            <a:endParaRPr lang="pl-PL" dirty="0"/>
          </a:p>
          <a:p>
            <a:pPr marL="342900" indent="-342900">
              <a:buAutoNum type="arabicPeriod"/>
            </a:pPr>
            <a:endParaRPr lang="pl-PL" dirty="0"/>
          </a:p>
          <a:p>
            <a:pPr marL="342900" indent="-342900">
              <a:buAutoNum type="arabicPeriod"/>
            </a:pPr>
            <a:endParaRPr lang="pl-PL" dirty="0"/>
          </a:p>
          <a:p>
            <a:pPr marL="342900" indent="-342900">
              <a:buAutoNum type="arabicPeriod"/>
            </a:pPr>
            <a:endParaRPr lang="pl-PL" dirty="0"/>
          </a:p>
          <a:p>
            <a:endParaRPr lang="pl-PL" dirty="0"/>
          </a:p>
          <a:p>
            <a:endParaRPr lang="pl-PL" dirty="0"/>
          </a:p>
          <a:p>
            <a:r>
              <a:rPr lang="pl-PL" dirty="0"/>
              <a:t>Martyna Popławska kl. 1B3</a:t>
            </a:r>
          </a:p>
          <a:p>
            <a:endParaRPr lang="pl-PL" dirty="0"/>
          </a:p>
        </p:txBody>
      </p:sp>
    </p:spTree>
    <p:extLst>
      <p:ext uri="{BB962C8B-B14F-4D97-AF65-F5344CB8AC3E}">
        <p14:creationId xmlns:p14="http://schemas.microsoft.com/office/powerpoint/2010/main" val="401086116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03DC01-B5C5-85E0-B56F-79C609FC9E91}"/>
              </a:ext>
            </a:extLst>
          </p:cNvPr>
          <p:cNvSpPr>
            <a:spLocks noGrp="1"/>
          </p:cNvSpPr>
          <p:nvPr>
            <p:ph type="title"/>
          </p:nvPr>
        </p:nvSpPr>
        <p:spPr>
          <a:xfrm>
            <a:off x="2113935" y="78366"/>
            <a:ext cx="6333066" cy="748145"/>
          </a:xfrm>
        </p:spPr>
        <p:txBody>
          <a:bodyPr>
            <a:normAutofit/>
          </a:bodyPr>
          <a:lstStyle/>
          <a:p>
            <a:pPr algn="ctr"/>
            <a:r>
              <a:rPr lang="pl-PL" sz="3600" b="1" dirty="0"/>
              <a:t>Moda w starożytnej Grecji</a:t>
            </a:r>
          </a:p>
        </p:txBody>
      </p:sp>
      <p:sp>
        <p:nvSpPr>
          <p:cNvPr id="3" name="Symbol zastępczy zawartości 2">
            <a:extLst>
              <a:ext uri="{FF2B5EF4-FFF2-40B4-BE49-F238E27FC236}">
                <a16:creationId xmlns:a16="http://schemas.microsoft.com/office/drawing/2014/main" id="{D956118B-353B-2A2D-B047-2DD46777AE3F}"/>
              </a:ext>
            </a:extLst>
          </p:cNvPr>
          <p:cNvSpPr>
            <a:spLocks noGrp="1"/>
          </p:cNvSpPr>
          <p:nvPr>
            <p:ph idx="1"/>
          </p:nvPr>
        </p:nvSpPr>
        <p:spPr>
          <a:xfrm>
            <a:off x="574220" y="940692"/>
            <a:ext cx="8596668" cy="5660813"/>
          </a:xfrm>
        </p:spPr>
        <p:txBody>
          <a:bodyPr>
            <a:normAutofit fontScale="70000" lnSpcReduction="20000"/>
          </a:bodyPr>
          <a:lstStyle/>
          <a:p>
            <a:pPr marL="0" indent="0">
              <a:buNone/>
            </a:pPr>
            <a:r>
              <a:rPr lang="pl-PL" sz="2400" i="1" dirty="0"/>
              <a:t>	</a:t>
            </a:r>
            <a:r>
              <a:rPr lang="pl-PL" sz="2600" i="1" dirty="0"/>
              <a:t> </a:t>
            </a:r>
            <a:r>
              <a:rPr lang="pl-PL" sz="2300" i="1" dirty="0"/>
              <a:t>Informacje na temat starożytnej mody greckiej czerpiemy przede wszystkim z malowideł wykonanych na naczyniach oraz z wykopalisk archeologicznych wokół basenu Morza Czarnego, czyli tam, gdzie Grecy posiadali swoje liczne kolonie.</a:t>
            </a:r>
          </a:p>
          <a:p>
            <a:pPr marL="0" indent="0">
              <a:buNone/>
            </a:pPr>
            <a:r>
              <a:rPr lang="pl-PL" sz="2300" i="1" dirty="0"/>
              <a:t>Wspominając o starożytnej Grecji, musimy pamiętać o dość istotnym fakcie, jakim jest </a:t>
            </a:r>
            <a:r>
              <a:rPr lang="pl-PL" sz="2300" b="1" i="1" dirty="0"/>
              <a:t>kilkuokresowy podział czasowy tamtej epoki </a:t>
            </a:r>
            <a:r>
              <a:rPr lang="pl-PL" sz="2300" i="1" dirty="0"/>
              <a:t>na </a:t>
            </a:r>
            <a:r>
              <a:rPr lang="pl-PL" sz="2300" b="1" i="1" dirty="0"/>
              <a:t>archaiczny, klasyczny </a:t>
            </a:r>
            <a:r>
              <a:rPr lang="pl-PL" sz="2300" i="1" dirty="0"/>
              <a:t>oraz </a:t>
            </a:r>
            <a:r>
              <a:rPr lang="pl-PL" sz="2300" b="1" i="1" dirty="0"/>
              <a:t>hellenistyczny</a:t>
            </a:r>
            <a:r>
              <a:rPr lang="pl-PL" sz="2300" i="1" dirty="0"/>
              <a:t>. W każdym z tych etapów Grecy nosili się w odbiegający d siebie sposób.</a:t>
            </a:r>
          </a:p>
          <a:p>
            <a:pPr marL="0" indent="0">
              <a:buNone/>
            </a:pPr>
            <a:endParaRPr lang="pl-PL" sz="2300" i="1" dirty="0"/>
          </a:p>
          <a:p>
            <a:pPr marL="0" indent="0">
              <a:buNone/>
            </a:pPr>
            <a:endParaRPr lang="pl-PL" sz="2300" i="1" dirty="0"/>
          </a:p>
          <a:p>
            <a:pPr marL="0" indent="0">
              <a:buNone/>
            </a:pPr>
            <a:endParaRPr lang="pl-PL" sz="2300" i="1" dirty="0"/>
          </a:p>
          <a:p>
            <a:pPr marL="0" indent="0">
              <a:buNone/>
            </a:pPr>
            <a:endParaRPr lang="pl-PL" sz="2300" i="1" dirty="0"/>
          </a:p>
          <a:p>
            <a:pPr marL="0" indent="0">
              <a:buNone/>
            </a:pPr>
            <a:endParaRPr lang="pl-PL" sz="2300" i="1" dirty="0"/>
          </a:p>
          <a:p>
            <a:pPr marL="0" indent="0">
              <a:buNone/>
            </a:pPr>
            <a:endParaRPr lang="pl-PL" sz="2300" i="1" dirty="0"/>
          </a:p>
          <a:p>
            <a:pPr marL="0" indent="0">
              <a:buNone/>
            </a:pPr>
            <a:r>
              <a:rPr lang="pl-PL" sz="2300" i="1" dirty="0"/>
              <a:t> 	Z ubioru starożytnego Greka można było wyczytać jego </a:t>
            </a:r>
            <a:r>
              <a:rPr lang="pl-PL" sz="2300" b="1" i="1" dirty="0"/>
              <a:t>status</a:t>
            </a:r>
            <a:r>
              <a:rPr lang="pl-PL" sz="2300" i="1" dirty="0"/>
              <a:t>, </a:t>
            </a:r>
            <a:r>
              <a:rPr lang="pl-PL" sz="2300" b="1" i="1" dirty="0"/>
              <a:t>płeć </a:t>
            </a:r>
            <a:r>
              <a:rPr lang="pl-PL" sz="2300" i="1" dirty="0"/>
              <a:t>oraz</a:t>
            </a:r>
            <a:r>
              <a:rPr lang="pl-PL" sz="2300" b="1" i="1" dirty="0"/>
              <a:t> pochodzenie</a:t>
            </a:r>
            <a:r>
              <a:rPr lang="pl-PL" sz="2300" i="1" dirty="0"/>
              <a:t>. Patrząc na rodzaje odzienia, nie trudno oprzeć się wrażeniu, że mężczyźni posiadali większy wachlarz wyboru niż kobiety. Wynika to z faktu, że to właśnie mężczyzna był główną postacią w społeczeństwie - reprezentował swoją rodzinę, miasto-państwo - kobieta za to miała drugorzędne znaczenie. Niemniej jednak, to właśnie damska moda starożytnej Grecji inspiruje wielu współczesnych projektantów mody</a:t>
            </a:r>
            <a:r>
              <a:rPr lang="pl-PL" sz="2300" i="1" dirty="0">
                <a:effectLst/>
              </a:rPr>
              <a:t>  </a:t>
            </a:r>
          </a:p>
          <a:p>
            <a:pPr marL="0" indent="0" algn="just">
              <a:buNone/>
            </a:pPr>
            <a:endParaRPr lang="pl-PL" sz="2400" b="1" i="1" dirty="0"/>
          </a:p>
        </p:txBody>
      </p:sp>
      <p:pic>
        <p:nvPicPr>
          <p:cNvPr id="5" name="Obraz 4">
            <a:extLst>
              <a:ext uri="{FF2B5EF4-FFF2-40B4-BE49-F238E27FC236}">
                <a16:creationId xmlns:a16="http://schemas.microsoft.com/office/drawing/2014/main" id="{9AE7919C-A4F7-A2FE-32A4-6503E5E40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4972" y="2462216"/>
            <a:ext cx="1332138" cy="1933567"/>
          </a:xfrm>
          <a:prstGeom prst="rect">
            <a:avLst/>
          </a:prstGeom>
        </p:spPr>
      </p:pic>
      <p:pic>
        <p:nvPicPr>
          <p:cNvPr id="6" name="Obraz 5">
            <a:extLst>
              <a:ext uri="{FF2B5EF4-FFF2-40B4-BE49-F238E27FC236}">
                <a16:creationId xmlns:a16="http://schemas.microsoft.com/office/drawing/2014/main" id="{1A22EEA1-42A2-E4B9-D715-EA8B77C084AF}"/>
              </a:ext>
            </a:extLst>
          </p:cNvPr>
          <p:cNvPicPr>
            <a:picLocks noChangeAspect="1"/>
          </p:cNvPicPr>
          <p:nvPr/>
        </p:nvPicPr>
        <p:blipFill>
          <a:blip r:embed="rId3"/>
          <a:stretch>
            <a:fillRect/>
          </a:stretch>
        </p:blipFill>
        <p:spPr>
          <a:xfrm>
            <a:off x="3968747" y="2461414"/>
            <a:ext cx="1179550" cy="1933567"/>
          </a:xfrm>
          <a:prstGeom prst="rect">
            <a:avLst/>
          </a:prstGeom>
        </p:spPr>
      </p:pic>
      <p:pic>
        <p:nvPicPr>
          <p:cNvPr id="7" name="Obraz 6">
            <a:extLst>
              <a:ext uri="{FF2B5EF4-FFF2-40B4-BE49-F238E27FC236}">
                <a16:creationId xmlns:a16="http://schemas.microsoft.com/office/drawing/2014/main" id="{6E936773-CEC8-AD10-6837-F21E8BF03DCA}"/>
              </a:ext>
            </a:extLst>
          </p:cNvPr>
          <p:cNvPicPr>
            <a:picLocks noChangeAspect="1"/>
          </p:cNvPicPr>
          <p:nvPr/>
        </p:nvPicPr>
        <p:blipFill>
          <a:blip r:embed="rId4"/>
          <a:stretch>
            <a:fillRect/>
          </a:stretch>
        </p:blipFill>
        <p:spPr>
          <a:xfrm>
            <a:off x="1988177" y="2461414"/>
            <a:ext cx="1361829" cy="1933567"/>
          </a:xfrm>
          <a:prstGeom prst="rect">
            <a:avLst/>
          </a:prstGeom>
        </p:spPr>
      </p:pic>
    </p:spTree>
    <p:extLst>
      <p:ext uri="{BB962C8B-B14F-4D97-AF65-F5344CB8AC3E}">
        <p14:creationId xmlns:p14="http://schemas.microsoft.com/office/powerpoint/2010/main" val="20105041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EB0FF30-83BC-3A8E-EC17-CDFF26A6E384}"/>
              </a:ext>
            </a:extLst>
          </p:cNvPr>
          <p:cNvSpPr>
            <a:spLocks noGrp="1"/>
          </p:cNvSpPr>
          <p:nvPr>
            <p:ph type="title"/>
          </p:nvPr>
        </p:nvSpPr>
        <p:spPr>
          <a:xfrm>
            <a:off x="1262651" y="1551423"/>
            <a:ext cx="7654633" cy="639536"/>
          </a:xfrm>
        </p:spPr>
        <p:txBody>
          <a:bodyPr>
            <a:noAutofit/>
          </a:bodyPr>
          <a:lstStyle/>
          <a:p>
            <a:pPr algn="ctr"/>
            <a:r>
              <a:rPr lang="pl-PL" b="1" i="1" dirty="0"/>
              <a:t>Starożytna Grecja – moda męska</a:t>
            </a:r>
            <a:endParaRPr lang="pl-PL" b="1" dirty="0"/>
          </a:p>
        </p:txBody>
      </p:sp>
      <p:sp>
        <p:nvSpPr>
          <p:cNvPr id="3" name="Symbol zastępczy zawartości 2">
            <a:extLst>
              <a:ext uri="{FF2B5EF4-FFF2-40B4-BE49-F238E27FC236}">
                <a16:creationId xmlns:a16="http://schemas.microsoft.com/office/drawing/2014/main" id="{BA710093-03EC-B0C8-C912-B41267D29ADB}"/>
              </a:ext>
            </a:extLst>
          </p:cNvPr>
          <p:cNvSpPr>
            <a:spLocks noGrp="1"/>
          </p:cNvSpPr>
          <p:nvPr>
            <p:ph idx="1"/>
          </p:nvPr>
        </p:nvSpPr>
        <p:spPr>
          <a:xfrm>
            <a:off x="1012070" y="2487161"/>
            <a:ext cx="8596668" cy="2914667"/>
          </a:xfrm>
        </p:spPr>
        <p:txBody>
          <a:bodyPr>
            <a:normAutofit/>
          </a:bodyPr>
          <a:lstStyle/>
          <a:p>
            <a:pPr marL="0" indent="0">
              <a:buNone/>
            </a:pPr>
            <a:r>
              <a:rPr lang="pl-PL" b="1" i="1" dirty="0"/>
              <a:t>Chiton</a:t>
            </a:r>
            <a:r>
              <a:rPr lang="pl-PL" i="1" dirty="0"/>
              <a:t> bez rękawów, zwykle wykonany z lnu, był wiązany lub spinany sprzączkami na ramionach. Z przodu, przy wiązaniu lekko spuszczony w dół i pofałdowany, co miało zapewne charakter ozdobny. Jeśli materiał był dobrze odmierzony, chiton sięgał do kolan. W epoce klasycznej i hellenistycznej długie chitony noszono głównie podczas dni świątecznych (w epoce archaicznej przedstawiano bogów greckich ubranych w suknie do kostek). Jako że nie wypadało wyjść "na miasto" w samym chitonie, zazwyczaj nakładano na niego </a:t>
            </a:r>
            <a:r>
              <a:rPr lang="pl-PL" b="1" i="1" dirty="0"/>
              <a:t>chlamidę</a:t>
            </a:r>
            <a:r>
              <a:rPr lang="pl-PL" i="1" dirty="0"/>
              <a:t> lub </a:t>
            </a:r>
            <a:r>
              <a:rPr lang="pl-PL" b="1" i="1" dirty="0"/>
              <a:t>himation</a:t>
            </a:r>
            <a:r>
              <a:rPr lang="pl-PL" i="1" dirty="0"/>
              <a:t> – powszechnie stosowane odzienie wierzchnie. Warto wspomnieć, że himation był też jedynym okryciem młodzieńców uprawiających ćwiczenia fizyczne.</a:t>
            </a:r>
          </a:p>
        </p:txBody>
      </p:sp>
    </p:spTree>
    <p:extLst>
      <p:ext uri="{BB962C8B-B14F-4D97-AF65-F5344CB8AC3E}">
        <p14:creationId xmlns:p14="http://schemas.microsoft.com/office/powerpoint/2010/main" val="163444709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940086-3F14-D78E-985B-920A89C42EE9}"/>
              </a:ext>
            </a:extLst>
          </p:cNvPr>
          <p:cNvSpPr>
            <a:spLocks noGrp="1"/>
          </p:cNvSpPr>
          <p:nvPr>
            <p:ph type="title"/>
          </p:nvPr>
        </p:nvSpPr>
        <p:spPr>
          <a:xfrm>
            <a:off x="1033281" y="141663"/>
            <a:ext cx="7884775" cy="683491"/>
          </a:xfrm>
        </p:spPr>
        <p:txBody>
          <a:bodyPr>
            <a:normAutofit/>
          </a:bodyPr>
          <a:lstStyle/>
          <a:p>
            <a:pPr algn="ctr"/>
            <a:r>
              <a:rPr lang="pl-PL" sz="3600" b="1" dirty="0"/>
              <a:t>Podstawowy ubiór grecki – </a:t>
            </a:r>
            <a:r>
              <a:rPr lang="pl-PL" sz="3600" b="1" i="1" dirty="0">
                <a:solidFill>
                  <a:schemeClr val="accent1">
                    <a:lumMod val="75000"/>
                  </a:schemeClr>
                </a:solidFill>
              </a:rPr>
              <a:t>chiton</a:t>
            </a:r>
          </a:p>
        </p:txBody>
      </p:sp>
      <p:sp>
        <p:nvSpPr>
          <p:cNvPr id="3" name="Symbol zastępczy zawartości 2">
            <a:extLst>
              <a:ext uri="{FF2B5EF4-FFF2-40B4-BE49-F238E27FC236}">
                <a16:creationId xmlns:a16="http://schemas.microsoft.com/office/drawing/2014/main" id="{9B3FECF1-7D96-EE8E-9CCB-2CDB2C8956B6}"/>
              </a:ext>
            </a:extLst>
          </p:cNvPr>
          <p:cNvSpPr>
            <a:spLocks noGrp="1"/>
          </p:cNvSpPr>
          <p:nvPr>
            <p:ph idx="1"/>
          </p:nvPr>
        </p:nvSpPr>
        <p:spPr>
          <a:xfrm>
            <a:off x="677334" y="987048"/>
            <a:ext cx="8596668" cy="2062218"/>
          </a:xfrm>
        </p:spPr>
        <p:txBody>
          <a:bodyPr>
            <a:normAutofit/>
          </a:bodyPr>
          <a:lstStyle/>
          <a:p>
            <a:pPr marL="0" indent="0">
              <a:buNone/>
            </a:pPr>
            <a:r>
              <a:rPr lang="pl-PL" b="1" i="1" dirty="0">
                <a:solidFill>
                  <a:schemeClr val="accent1">
                    <a:lumMod val="75000"/>
                  </a:schemeClr>
                </a:solidFill>
              </a:rPr>
              <a:t>Chiton</a:t>
            </a:r>
            <a:r>
              <a:rPr lang="pl-PL" i="1" dirty="0"/>
              <a:t> to lniana bądź wełniana koszula, składająca się z dwóch prostokątnych kawałków materiału zszytych dłuższymi bokami do wysokości ramion, spinanych na ramionach ozdobnymi zapinkami lub guzikami, mógł być luźny bądź przepasany w talii. Chiton miał dwie wersje – z długimi rękawami oraz bez rękawów. Wełniana koszula z długimi rękawami kojarzyła się Grekom z barbarzyńcami, nosiła ją głównie ludność wiejska lub kobiety służebne. Miała jednak korzystne zastosowanie podczas jazdy konnej oraz zimniejszych dni.</a:t>
            </a:r>
          </a:p>
        </p:txBody>
      </p:sp>
      <p:pic>
        <p:nvPicPr>
          <p:cNvPr id="16" name="Obraz 15">
            <a:extLst>
              <a:ext uri="{FF2B5EF4-FFF2-40B4-BE49-F238E27FC236}">
                <a16:creationId xmlns:a16="http://schemas.microsoft.com/office/drawing/2014/main" id="{68B30444-4B2C-1D2C-7A81-B300C241A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203" y="4920819"/>
            <a:ext cx="1009213" cy="1735509"/>
          </a:xfrm>
          <a:prstGeom prst="rect">
            <a:avLst/>
          </a:prstGeom>
        </p:spPr>
      </p:pic>
      <p:pic>
        <p:nvPicPr>
          <p:cNvPr id="17" name="Obraz 16">
            <a:extLst>
              <a:ext uri="{FF2B5EF4-FFF2-40B4-BE49-F238E27FC236}">
                <a16:creationId xmlns:a16="http://schemas.microsoft.com/office/drawing/2014/main" id="{4595CF47-24AA-4CF9-9674-576D000BCAA7}"/>
              </a:ext>
            </a:extLst>
          </p:cNvPr>
          <p:cNvPicPr>
            <a:picLocks noChangeAspect="1"/>
          </p:cNvPicPr>
          <p:nvPr/>
        </p:nvPicPr>
        <p:blipFill>
          <a:blip r:embed="rId3"/>
          <a:stretch>
            <a:fillRect/>
          </a:stretch>
        </p:blipFill>
        <p:spPr>
          <a:xfrm>
            <a:off x="3326395" y="3738561"/>
            <a:ext cx="1349402" cy="2211995"/>
          </a:xfrm>
          <a:prstGeom prst="rect">
            <a:avLst/>
          </a:prstGeom>
        </p:spPr>
      </p:pic>
      <p:pic>
        <p:nvPicPr>
          <p:cNvPr id="21" name="Obraz 20">
            <a:extLst>
              <a:ext uri="{FF2B5EF4-FFF2-40B4-BE49-F238E27FC236}">
                <a16:creationId xmlns:a16="http://schemas.microsoft.com/office/drawing/2014/main" id="{E3A2ACAA-FD45-A11C-540F-0AE3952F1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8655" y="3303356"/>
            <a:ext cx="1349401" cy="2249002"/>
          </a:xfrm>
          <a:prstGeom prst="rect">
            <a:avLst/>
          </a:prstGeom>
        </p:spPr>
      </p:pic>
      <p:pic>
        <p:nvPicPr>
          <p:cNvPr id="23" name="Obraz 22">
            <a:extLst>
              <a:ext uri="{FF2B5EF4-FFF2-40B4-BE49-F238E27FC236}">
                <a16:creationId xmlns:a16="http://schemas.microsoft.com/office/drawing/2014/main" id="{50FE6ECC-F335-3E80-E0C5-E03E0BA7F21D}"/>
              </a:ext>
            </a:extLst>
          </p:cNvPr>
          <p:cNvPicPr>
            <a:picLocks noChangeAspect="1"/>
          </p:cNvPicPr>
          <p:nvPr/>
        </p:nvPicPr>
        <p:blipFill>
          <a:blip r:embed="rId5"/>
          <a:stretch>
            <a:fillRect/>
          </a:stretch>
        </p:blipFill>
        <p:spPr>
          <a:xfrm>
            <a:off x="421242" y="3125711"/>
            <a:ext cx="2698332" cy="1517455"/>
          </a:xfrm>
          <a:prstGeom prst="rect">
            <a:avLst/>
          </a:prstGeom>
        </p:spPr>
      </p:pic>
      <p:pic>
        <p:nvPicPr>
          <p:cNvPr id="24" name="Obraz 23">
            <a:extLst>
              <a:ext uri="{FF2B5EF4-FFF2-40B4-BE49-F238E27FC236}">
                <a16:creationId xmlns:a16="http://schemas.microsoft.com/office/drawing/2014/main" id="{18E9E779-9F44-ACCD-04B5-5E9CC5EAA83B}"/>
              </a:ext>
            </a:extLst>
          </p:cNvPr>
          <p:cNvPicPr>
            <a:picLocks noChangeAspect="1"/>
          </p:cNvPicPr>
          <p:nvPr/>
        </p:nvPicPr>
        <p:blipFill>
          <a:blip r:embed="rId6"/>
          <a:stretch>
            <a:fillRect/>
          </a:stretch>
        </p:blipFill>
        <p:spPr>
          <a:xfrm>
            <a:off x="5692360" y="3079634"/>
            <a:ext cx="1597604" cy="1317854"/>
          </a:xfrm>
          <a:prstGeom prst="rect">
            <a:avLst/>
          </a:prstGeom>
        </p:spPr>
      </p:pic>
      <p:pic>
        <p:nvPicPr>
          <p:cNvPr id="25" name="Obraz 24">
            <a:extLst>
              <a:ext uri="{FF2B5EF4-FFF2-40B4-BE49-F238E27FC236}">
                <a16:creationId xmlns:a16="http://schemas.microsoft.com/office/drawing/2014/main" id="{FCEA4E36-B030-D84A-FCCD-24B219FBDDA8}"/>
              </a:ext>
            </a:extLst>
          </p:cNvPr>
          <p:cNvPicPr>
            <a:picLocks noChangeAspect="1"/>
          </p:cNvPicPr>
          <p:nvPr/>
        </p:nvPicPr>
        <p:blipFill>
          <a:blip r:embed="rId7"/>
          <a:stretch>
            <a:fillRect/>
          </a:stretch>
        </p:blipFill>
        <p:spPr>
          <a:xfrm>
            <a:off x="4806342" y="5009716"/>
            <a:ext cx="2501223" cy="1405233"/>
          </a:xfrm>
          <a:prstGeom prst="rect">
            <a:avLst/>
          </a:prstGeom>
        </p:spPr>
      </p:pic>
    </p:spTree>
    <p:extLst>
      <p:ext uri="{BB962C8B-B14F-4D97-AF65-F5344CB8AC3E}">
        <p14:creationId xmlns:p14="http://schemas.microsoft.com/office/powerpoint/2010/main" val="8695231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6"/>
                                        </p:tgtEl>
                                      </p:cBhvr>
                                    </p:animEffect>
                                    <p:animScale>
                                      <p:cBhvr>
                                        <p:cTn id="12" dur="250" autoRev="1" fill="hold"/>
                                        <p:tgtEl>
                                          <p:spTgt spid="1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7"/>
                                        </p:tgtEl>
                                      </p:cBhvr>
                                    </p:animEffect>
                                    <p:animScale>
                                      <p:cBhvr>
                                        <p:cTn id="17" dur="250" autoRev="1" fill="hold"/>
                                        <p:tgtEl>
                                          <p:spTgt spid="1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5"/>
                                        </p:tgtEl>
                                      </p:cBhvr>
                                    </p:animEffect>
                                    <p:animScale>
                                      <p:cBhvr>
                                        <p:cTn id="22" dur="250" autoRev="1" fill="hold"/>
                                        <p:tgtEl>
                                          <p:spTgt spid="2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24"/>
                                        </p:tgtEl>
                                      </p:cBhvr>
                                    </p:animEffect>
                                    <p:animScale>
                                      <p:cBhvr>
                                        <p:cTn id="27" dur="250" autoRev="1" fill="hold"/>
                                        <p:tgtEl>
                                          <p:spTgt spid="24"/>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EF1873-C3E9-EF69-62A1-DE32C843796B}"/>
              </a:ext>
            </a:extLst>
          </p:cNvPr>
          <p:cNvSpPr>
            <a:spLocks noGrp="1"/>
          </p:cNvSpPr>
          <p:nvPr>
            <p:ph type="title"/>
          </p:nvPr>
        </p:nvSpPr>
        <p:spPr>
          <a:xfrm>
            <a:off x="1665212" y="380057"/>
            <a:ext cx="7625745" cy="587375"/>
          </a:xfrm>
        </p:spPr>
        <p:txBody>
          <a:bodyPr>
            <a:noAutofit/>
          </a:bodyPr>
          <a:lstStyle/>
          <a:p>
            <a:pPr algn="ctr"/>
            <a:r>
              <a:rPr lang="pl-PL" b="1" i="1" dirty="0"/>
              <a:t>Starożytna Grecja – </a:t>
            </a:r>
            <a:r>
              <a:rPr lang="pl-PL" b="1" i="1" dirty="0">
                <a:solidFill>
                  <a:schemeClr val="accent1">
                    <a:lumMod val="75000"/>
                  </a:schemeClr>
                </a:solidFill>
              </a:rPr>
              <a:t>moda męska</a:t>
            </a:r>
            <a:endParaRPr lang="pl-PL" dirty="0"/>
          </a:p>
        </p:txBody>
      </p:sp>
      <p:sp>
        <p:nvSpPr>
          <p:cNvPr id="3" name="Symbol zastępczy zawartości 2">
            <a:extLst>
              <a:ext uri="{FF2B5EF4-FFF2-40B4-BE49-F238E27FC236}">
                <a16:creationId xmlns:a16="http://schemas.microsoft.com/office/drawing/2014/main" id="{CA6E3793-3063-39BB-7F0D-BE419351CCB9}"/>
              </a:ext>
            </a:extLst>
          </p:cNvPr>
          <p:cNvSpPr>
            <a:spLocks noGrp="1"/>
          </p:cNvSpPr>
          <p:nvPr>
            <p:ph idx="1"/>
          </p:nvPr>
        </p:nvSpPr>
        <p:spPr>
          <a:xfrm>
            <a:off x="358600" y="1053684"/>
            <a:ext cx="10515600" cy="3179082"/>
          </a:xfrm>
        </p:spPr>
        <p:txBody>
          <a:bodyPr>
            <a:noAutofit/>
          </a:bodyPr>
          <a:lstStyle/>
          <a:p>
            <a:pPr marL="0" indent="0">
              <a:buNone/>
            </a:pPr>
            <a:r>
              <a:rPr lang="pl-PL" i="1" dirty="0"/>
              <a:t>Nie można zapomnieć o odzieży wierzchniej, w której skład wchodziła chlamida. Stały atrybut boga Hermesa, patrona ćwiczeń fizycznych. Wyjaśnia to, dlaczego chlamida była jedynym okryciem młodzieńców uprawiających ćwiczenia fizyczne. Schemat ułożenia tkaniny na ciele był bardzo łatwy –  należało na prawym ramieniu upiąć materiał, a długie, luźne końce powinny spływać w dół, układając się w efektowne spiralne fałdy, których urok podkreślały kolorowe pasy na wąskich bokach tkaniny. Przy jeździe konnej końce okrycia unosiły się z pędem wiatru, układając się w kształt nazwany przez Greków skrzydłami tessalskimi. Mniejsza ilość materiału przeznaczona na chlamidę nie stanowiła dużego problemu, jednak fałdy nie miały być z czego utworzone, więc odzież traciła wiele na swojej ekspozycji. Chlamida była wykonana ze starannie przygotowanej wcześniej wełny, nieco sztywniejszej i o wiele bardziej wytrzymałej. Ochraniała od uderzeń, gdy podczas walki była okręcona na lewym ramieniu. Niekiedy chlamidy były haftowane złotem.</a:t>
            </a:r>
          </a:p>
        </p:txBody>
      </p:sp>
      <p:pic>
        <p:nvPicPr>
          <p:cNvPr id="4" name="Obraz 3">
            <a:extLst>
              <a:ext uri="{FF2B5EF4-FFF2-40B4-BE49-F238E27FC236}">
                <a16:creationId xmlns:a16="http://schemas.microsoft.com/office/drawing/2014/main" id="{B0147419-4B77-5E64-DE7F-FB6239CAD64F}"/>
              </a:ext>
            </a:extLst>
          </p:cNvPr>
          <p:cNvPicPr>
            <a:picLocks noChangeAspect="1"/>
          </p:cNvPicPr>
          <p:nvPr/>
        </p:nvPicPr>
        <p:blipFill>
          <a:blip r:embed="rId2"/>
          <a:stretch>
            <a:fillRect/>
          </a:stretch>
        </p:blipFill>
        <p:spPr>
          <a:xfrm>
            <a:off x="1317800" y="4214536"/>
            <a:ext cx="1757660" cy="2488066"/>
          </a:xfrm>
          <a:prstGeom prst="rect">
            <a:avLst/>
          </a:prstGeom>
        </p:spPr>
      </p:pic>
      <p:pic>
        <p:nvPicPr>
          <p:cNvPr id="6" name="Obraz 5">
            <a:extLst>
              <a:ext uri="{FF2B5EF4-FFF2-40B4-BE49-F238E27FC236}">
                <a16:creationId xmlns:a16="http://schemas.microsoft.com/office/drawing/2014/main" id="{09DA47FA-D4F7-3020-4B9E-3AEE4B84AE38}"/>
              </a:ext>
            </a:extLst>
          </p:cNvPr>
          <p:cNvPicPr>
            <a:picLocks noChangeAspect="1"/>
          </p:cNvPicPr>
          <p:nvPr/>
        </p:nvPicPr>
        <p:blipFill>
          <a:blip r:embed="rId3"/>
          <a:stretch>
            <a:fillRect/>
          </a:stretch>
        </p:blipFill>
        <p:spPr>
          <a:xfrm>
            <a:off x="5998532" y="4232766"/>
            <a:ext cx="1429430" cy="2469838"/>
          </a:xfrm>
          <a:prstGeom prst="rect">
            <a:avLst/>
          </a:prstGeom>
        </p:spPr>
      </p:pic>
      <p:pic>
        <p:nvPicPr>
          <p:cNvPr id="7" name="Obraz 6">
            <a:extLst>
              <a:ext uri="{FF2B5EF4-FFF2-40B4-BE49-F238E27FC236}">
                <a16:creationId xmlns:a16="http://schemas.microsoft.com/office/drawing/2014/main" id="{DC46676C-941B-17CD-8C42-9567236CE6D6}"/>
              </a:ext>
            </a:extLst>
          </p:cNvPr>
          <p:cNvPicPr>
            <a:picLocks noChangeAspect="1"/>
          </p:cNvPicPr>
          <p:nvPr/>
        </p:nvPicPr>
        <p:blipFill>
          <a:blip r:embed="rId4"/>
          <a:stretch>
            <a:fillRect/>
          </a:stretch>
        </p:blipFill>
        <p:spPr>
          <a:xfrm>
            <a:off x="3289850" y="4214537"/>
            <a:ext cx="2397040" cy="2488067"/>
          </a:xfrm>
          <a:prstGeom prst="rect">
            <a:avLst/>
          </a:prstGeom>
        </p:spPr>
      </p:pic>
    </p:spTree>
    <p:extLst>
      <p:ext uri="{BB962C8B-B14F-4D97-AF65-F5344CB8AC3E}">
        <p14:creationId xmlns:p14="http://schemas.microsoft.com/office/powerpoint/2010/main" val="1993393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E099B7-955B-CAAA-438F-1C8E7061CD8D}"/>
              </a:ext>
            </a:extLst>
          </p:cNvPr>
          <p:cNvSpPr>
            <a:spLocks noGrp="1"/>
          </p:cNvSpPr>
          <p:nvPr>
            <p:ph type="title"/>
          </p:nvPr>
        </p:nvSpPr>
        <p:spPr>
          <a:xfrm>
            <a:off x="848784" y="1605643"/>
            <a:ext cx="8115602" cy="647700"/>
          </a:xfrm>
        </p:spPr>
        <p:txBody>
          <a:bodyPr>
            <a:normAutofit/>
          </a:bodyPr>
          <a:lstStyle/>
          <a:p>
            <a:pPr algn="ctr"/>
            <a:r>
              <a:rPr lang="pl-PL" sz="3600" b="1" i="1" dirty="0"/>
              <a:t>Starożytna Grecja – </a:t>
            </a:r>
            <a:r>
              <a:rPr lang="pl-PL" sz="3600" b="1" i="1" dirty="0">
                <a:solidFill>
                  <a:schemeClr val="accent1">
                    <a:lumMod val="75000"/>
                  </a:schemeClr>
                </a:solidFill>
              </a:rPr>
              <a:t>moda męska</a:t>
            </a:r>
            <a:endParaRPr lang="pl-PL" sz="3600" dirty="0">
              <a:solidFill>
                <a:schemeClr val="accent1">
                  <a:lumMod val="75000"/>
                </a:schemeClr>
              </a:solidFill>
            </a:endParaRPr>
          </a:p>
        </p:txBody>
      </p:sp>
      <p:sp>
        <p:nvSpPr>
          <p:cNvPr id="3" name="Symbol zastępczy zawartości 2">
            <a:extLst>
              <a:ext uri="{FF2B5EF4-FFF2-40B4-BE49-F238E27FC236}">
                <a16:creationId xmlns:a16="http://schemas.microsoft.com/office/drawing/2014/main" id="{565722A0-40F1-5533-7FF3-7DC8720CF0FC}"/>
              </a:ext>
            </a:extLst>
          </p:cNvPr>
          <p:cNvSpPr>
            <a:spLocks noGrp="1"/>
          </p:cNvSpPr>
          <p:nvPr>
            <p:ph idx="1"/>
          </p:nvPr>
        </p:nvSpPr>
        <p:spPr>
          <a:xfrm>
            <a:off x="693663" y="2511655"/>
            <a:ext cx="8596668" cy="2942090"/>
          </a:xfrm>
        </p:spPr>
        <p:txBody>
          <a:bodyPr>
            <a:normAutofit lnSpcReduction="10000"/>
          </a:bodyPr>
          <a:lstStyle/>
          <a:p>
            <a:pPr marL="0" indent="0">
              <a:buNone/>
            </a:pPr>
            <a:r>
              <a:rPr lang="pl-PL" b="1" i="1" dirty="0"/>
              <a:t>Himation</a:t>
            </a:r>
            <a:r>
              <a:rPr lang="pl-PL" i="1" dirty="0"/>
              <a:t> to kolejna ważna część ubioru, którą warto opisać. Jak wszystkie stroje był na bazie prostokąta, przedstawiany najczęściej na gołym ciele, aby podkreślić piękno męskiego torsu, jednak dla niektórych taki stan rzeczy mógł przedstawiać w dużej mierze ubóstwo. Zgodnie z obowiązującą modą, himation również był drapowany. Materiał układano na ramionach i barkach tak, by symetrycznie spływał po obu bokach. Prawą ręką zarzucano połę płaszcza na plecy przez lewie ramię, lub zostawiano je na nim, ten zabieg nazywano układem od prawej ręki. Przy takiej metodzie prawe ramię zostawało odkryte. Większą popularnością cieszył się schemat, gdy całe prawe ramię było odkryte, co było dogodne przy gestykulacji, zaś lewa ręka pokryta była szatą aż do nadgarstka.</a:t>
            </a:r>
          </a:p>
          <a:p>
            <a:pPr marL="0" indent="0">
              <a:buNone/>
            </a:pPr>
            <a:endParaRPr lang="pl-PL" dirty="0"/>
          </a:p>
        </p:txBody>
      </p:sp>
    </p:spTree>
    <p:extLst>
      <p:ext uri="{BB962C8B-B14F-4D97-AF65-F5344CB8AC3E}">
        <p14:creationId xmlns:p14="http://schemas.microsoft.com/office/powerpoint/2010/main" val="32376712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771070-E320-06F7-35D1-951337D33068}"/>
              </a:ext>
            </a:extLst>
          </p:cNvPr>
          <p:cNvSpPr>
            <a:spLocks noGrp="1"/>
          </p:cNvSpPr>
          <p:nvPr>
            <p:ph type="title"/>
          </p:nvPr>
        </p:nvSpPr>
        <p:spPr>
          <a:xfrm>
            <a:off x="1371298" y="707571"/>
            <a:ext cx="8596668" cy="615043"/>
          </a:xfrm>
        </p:spPr>
        <p:txBody>
          <a:bodyPr>
            <a:noAutofit/>
          </a:bodyPr>
          <a:lstStyle/>
          <a:p>
            <a:pPr algn="ctr"/>
            <a:r>
              <a:rPr lang="pl-PL" b="1" i="1" dirty="0"/>
              <a:t>Starożytna Grecja – </a:t>
            </a:r>
            <a:r>
              <a:rPr lang="pl-PL" b="1" i="1" dirty="0">
                <a:solidFill>
                  <a:schemeClr val="accent1">
                    <a:lumMod val="75000"/>
                  </a:schemeClr>
                </a:solidFill>
              </a:rPr>
              <a:t>męskie dodatki</a:t>
            </a:r>
          </a:p>
        </p:txBody>
      </p:sp>
      <p:sp>
        <p:nvSpPr>
          <p:cNvPr id="3" name="Symbol zastępczy zawartości 2">
            <a:extLst>
              <a:ext uri="{FF2B5EF4-FFF2-40B4-BE49-F238E27FC236}">
                <a16:creationId xmlns:a16="http://schemas.microsoft.com/office/drawing/2014/main" id="{B75B38AB-5600-860C-A0FE-D02E96AEB130}"/>
              </a:ext>
            </a:extLst>
          </p:cNvPr>
          <p:cNvSpPr>
            <a:spLocks noGrp="1"/>
          </p:cNvSpPr>
          <p:nvPr>
            <p:ph idx="1"/>
          </p:nvPr>
        </p:nvSpPr>
        <p:spPr>
          <a:xfrm>
            <a:off x="838200" y="1582309"/>
            <a:ext cx="10515600" cy="5079748"/>
          </a:xfrm>
        </p:spPr>
        <p:txBody>
          <a:bodyPr>
            <a:normAutofit lnSpcReduction="10000"/>
          </a:bodyPr>
          <a:lstStyle/>
          <a:p>
            <a:pPr marL="0" indent="0">
              <a:buNone/>
            </a:pPr>
            <a:r>
              <a:rPr lang="pl-PL" i="1" dirty="0"/>
              <a:t>Mężczyźni greccy – w przeciwieństwie do kobiet - stronili od akcesoriów i dodatków, wyjątek stanowiło nakrycie głowy.</a:t>
            </a:r>
          </a:p>
          <a:p>
            <a:pPr marL="0" indent="0">
              <a:buNone/>
            </a:pPr>
            <a:r>
              <a:rPr lang="pl-PL" i="1" dirty="0"/>
              <a:t>Filcowa stożkowata czapeczka o nazwie </a:t>
            </a:r>
            <a:r>
              <a:rPr lang="pl-PL" b="1" i="1" dirty="0" err="1"/>
              <a:t>pilos</a:t>
            </a:r>
            <a:r>
              <a:rPr lang="pl-PL" i="1" dirty="0"/>
              <a:t> używana była przez robotników i marynarzy. Wykonana ze skóry lub filcu, bez brzegów. Dokładnie taką miał na sobie Odyseusz podczas swych podróży.</a:t>
            </a:r>
          </a:p>
          <a:p>
            <a:pPr marL="0" indent="0">
              <a:buNone/>
            </a:pPr>
            <a:endParaRPr lang="pl-PL" i="1" dirty="0"/>
          </a:p>
          <a:p>
            <a:pPr marL="0" indent="0">
              <a:buNone/>
            </a:pPr>
            <a:endParaRPr lang="pl-PL" i="1" dirty="0"/>
          </a:p>
          <a:p>
            <a:pPr marL="0" indent="0">
              <a:buNone/>
            </a:pPr>
            <a:endParaRPr lang="pl-PL" i="1" dirty="0"/>
          </a:p>
          <a:p>
            <a:pPr marL="0" indent="0">
              <a:buNone/>
            </a:pPr>
            <a:endParaRPr lang="pl-PL" i="1" dirty="0"/>
          </a:p>
          <a:p>
            <a:pPr marL="0" indent="0">
              <a:buNone/>
            </a:pPr>
            <a:endParaRPr lang="pl-PL" i="1" dirty="0"/>
          </a:p>
          <a:p>
            <a:pPr marL="0" indent="0">
              <a:buNone/>
            </a:pPr>
            <a:r>
              <a:rPr lang="pl-PL" i="1" dirty="0"/>
              <a:t>Z kolei </a:t>
            </a:r>
            <a:r>
              <a:rPr lang="pl-PL" b="1" i="1" dirty="0"/>
              <a:t>petatos</a:t>
            </a:r>
            <a:r>
              <a:rPr lang="pl-PL" i="1" dirty="0"/>
              <a:t> służył jako ochrona głowy w trakcie jazdy konnej, z niską okrągłą główką i płaskim rondem. Na głowie był przytrzymywany dzięki sznurowi, który też sprawiał, że przy dużym pędzie kapelusz ten nie spadał, a opadał na plecy. Był idealny również dla podróżników, ponieważ chronił zarówno przed słońcem jak i deszczem, a jego boczne „skrzydełka” można było opuszczać w dół, chroniąc tym samym uszy od wiatru.</a:t>
            </a:r>
          </a:p>
        </p:txBody>
      </p:sp>
      <p:pic>
        <p:nvPicPr>
          <p:cNvPr id="4" name="Obraz 3">
            <a:extLst>
              <a:ext uri="{FF2B5EF4-FFF2-40B4-BE49-F238E27FC236}">
                <a16:creationId xmlns:a16="http://schemas.microsoft.com/office/drawing/2014/main" id="{444E63B0-1B1E-61D7-3446-1195B2ADE095}"/>
              </a:ext>
            </a:extLst>
          </p:cNvPr>
          <p:cNvPicPr>
            <a:picLocks noChangeAspect="1"/>
          </p:cNvPicPr>
          <p:nvPr/>
        </p:nvPicPr>
        <p:blipFill>
          <a:blip r:embed="rId2"/>
          <a:stretch>
            <a:fillRect/>
          </a:stretch>
        </p:blipFill>
        <p:spPr>
          <a:xfrm>
            <a:off x="3250747" y="2892879"/>
            <a:ext cx="1468211" cy="1957614"/>
          </a:xfrm>
          <a:prstGeom prst="rect">
            <a:avLst/>
          </a:prstGeom>
        </p:spPr>
      </p:pic>
      <p:pic>
        <p:nvPicPr>
          <p:cNvPr id="5" name="Obraz 4">
            <a:extLst>
              <a:ext uri="{FF2B5EF4-FFF2-40B4-BE49-F238E27FC236}">
                <a16:creationId xmlns:a16="http://schemas.microsoft.com/office/drawing/2014/main" id="{A5FC2A06-49B3-1BF2-4D6E-A576AA2BE688}"/>
              </a:ext>
            </a:extLst>
          </p:cNvPr>
          <p:cNvPicPr>
            <a:picLocks noChangeAspect="1"/>
          </p:cNvPicPr>
          <p:nvPr/>
        </p:nvPicPr>
        <p:blipFill>
          <a:blip r:embed="rId3"/>
          <a:stretch>
            <a:fillRect/>
          </a:stretch>
        </p:blipFill>
        <p:spPr>
          <a:xfrm>
            <a:off x="5773512" y="2892879"/>
            <a:ext cx="1423174" cy="1957614"/>
          </a:xfrm>
          <a:prstGeom prst="rect">
            <a:avLst/>
          </a:prstGeom>
        </p:spPr>
      </p:pic>
    </p:spTree>
    <p:extLst>
      <p:ext uri="{BB962C8B-B14F-4D97-AF65-F5344CB8AC3E}">
        <p14:creationId xmlns:p14="http://schemas.microsoft.com/office/powerpoint/2010/main" val="39828544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0C15B9-BF79-74D8-476C-DD9D74FF3947}"/>
              </a:ext>
            </a:extLst>
          </p:cNvPr>
          <p:cNvSpPr>
            <a:spLocks noGrp="1"/>
          </p:cNvSpPr>
          <p:nvPr>
            <p:ph type="title"/>
          </p:nvPr>
        </p:nvSpPr>
        <p:spPr>
          <a:xfrm>
            <a:off x="1203617" y="190501"/>
            <a:ext cx="7952316" cy="598714"/>
          </a:xfrm>
        </p:spPr>
        <p:txBody>
          <a:bodyPr>
            <a:noAutofit/>
          </a:bodyPr>
          <a:lstStyle/>
          <a:p>
            <a:pPr algn="ctr"/>
            <a:r>
              <a:rPr lang="pl-PL" b="1" i="1" dirty="0"/>
              <a:t>Starożytna Grecja – </a:t>
            </a:r>
            <a:r>
              <a:rPr lang="pl-PL" b="1" i="1" dirty="0">
                <a:solidFill>
                  <a:schemeClr val="accent1">
                    <a:lumMod val="75000"/>
                  </a:schemeClr>
                </a:solidFill>
              </a:rPr>
              <a:t>moda kobieca</a:t>
            </a:r>
            <a:endParaRPr lang="pl-PL" dirty="0">
              <a:solidFill>
                <a:schemeClr val="accent1">
                  <a:lumMod val="75000"/>
                </a:schemeClr>
              </a:solidFill>
            </a:endParaRPr>
          </a:p>
        </p:txBody>
      </p:sp>
      <p:sp>
        <p:nvSpPr>
          <p:cNvPr id="3" name="Symbol zastępczy zawartości 2">
            <a:extLst>
              <a:ext uri="{FF2B5EF4-FFF2-40B4-BE49-F238E27FC236}">
                <a16:creationId xmlns:a16="http://schemas.microsoft.com/office/drawing/2014/main" id="{24978FD5-3A71-E9C2-32BF-4CECDB8CEEA6}"/>
              </a:ext>
            </a:extLst>
          </p:cNvPr>
          <p:cNvSpPr>
            <a:spLocks noGrp="1"/>
          </p:cNvSpPr>
          <p:nvPr>
            <p:ph idx="1"/>
          </p:nvPr>
        </p:nvSpPr>
        <p:spPr>
          <a:xfrm>
            <a:off x="881441" y="886961"/>
            <a:ext cx="8596668" cy="3219675"/>
          </a:xfrm>
        </p:spPr>
        <p:txBody>
          <a:bodyPr>
            <a:normAutofit/>
          </a:bodyPr>
          <a:lstStyle/>
          <a:p>
            <a:pPr marL="0" indent="0">
              <a:buNone/>
            </a:pPr>
            <a:r>
              <a:rPr lang="pl-PL" b="1" i="1" dirty="0">
                <a:solidFill>
                  <a:schemeClr val="tx1"/>
                </a:solidFill>
              </a:rPr>
              <a:t>Kobiety</a:t>
            </a:r>
            <a:r>
              <a:rPr lang="pl-PL" i="1" dirty="0"/>
              <a:t> zakładały </a:t>
            </a:r>
            <a:r>
              <a:rPr lang="pl-PL" b="1" i="1" dirty="0">
                <a:solidFill>
                  <a:schemeClr val="tx1"/>
                </a:solidFill>
              </a:rPr>
              <a:t>peplos</a:t>
            </a:r>
            <a:r>
              <a:rPr lang="pl-PL" i="1" dirty="0"/>
              <a:t>, suknię szytą z cienkiej wełny. Tak jak i w modzie męskiej, peplos był  robiony na planie prostokąta, złożony w połowie i spięty na ramionach z otworem w lewym boku. Materiał przy otwartym boku tworzył efektowne fałdy między innymi dzięki kolorowym pasom na brzegach tkaniny. </a:t>
            </a:r>
            <a:r>
              <a:rPr lang="pl-PL" b="1" i="1" dirty="0">
                <a:solidFill>
                  <a:schemeClr val="tx1"/>
                </a:solidFill>
              </a:rPr>
              <a:t>Apoptygma</a:t>
            </a:r>
            <a:r>
              <a:rPr lang="pl-PL" i="1" dirty="0"/>
              <a:t> była drugą warstwą ubioru, którą kobiety używały do przepasania talii lub narzucania na głowę. W okresie hellenistycznym peplos przestał pełnić funkcję samodzielnego stroju, a samo przepasanie przesunęło się pod biust. Kobiety, podobnie jak mężczyźni zakładały </a:t>
            </a:r>
            <a:r>
              <a:rPr lang="pl-PL" b="1" i="1" dirty="0"/>
              <a:t>himation</a:t>
            </a:r>
            <a:r>
              <a:rPr lang="pl-PL" i="1" dirty="0"/>
              <a:t>: w okresie klasycznym, owijały się nim luźno, czasami drapując na jednym ramieniu. W ostatnim okresie, himation stał się ciasno owinięty wokół ramion. Długi rękaw peplosu oznaczał, że kobieta jest niewolnicą. </a:t>
            </a:r>
          </a:p>
        </p:txBody>
      </p:sp>
      <p:pic>
        <p:nvPicPr>
          <p:cNvPr id="4" name="Obraz 3">
            <a:extLst>
              <a:ext uri="{FF2B5EF4-FFF2-40B4-BE49-F238E27FC236}">
                <a16:creationId xmlns:a16="http://schemas.microsoft.com/office/drawing/2014/main" id="{E42F4B7E-2740-AAEC-67FC-2C57BEE909E0}"/>
              </a:ext>
            </a:extLst>
          </p:cNvPr>
          <p:cNvPicPr>
            <a:picLocks noChangeAspect="1"/>
          </p:cNvPicPr>
          <p:nvPr/>
        </p:nvPicPr>
        <p:blipFill>
          <a:blip r:embed="rId2"/>
          <a:stretch>
            <a:fillRect/>
          </a:stretch>
        </p:blipFill>
        <p:spPr>
          <a:xfrm>
            <a:off x="2041857" y="4044041"/>
            <a:ext cx="2154585" cy="2690959"/>
          </a:xfrm>
          <a:prstGeom prst="rect">
            <a:avLst/>
          </a:prstGeom>
        </p:spPr>
      </p:pic>
      <p:pic>
        <p:nvPicPr>
          <p:cNvPr id="5" name="Obraz 4">
            <a:extLst>
              <a:ext uri="{FF2B5EF4-FFF2-40B4-BE49-F238E27FC236}">
                <a16:creationId xmlns:a16="http://schemas.microsoft.com/office/drawing/2014/main" id="{AB6ED4EE-AB00-2B0E-9359-924ED0D3593E}"/>
              </a:ext>
            </a:extLst>
          </p:cNvPr>
          <p:cNvPicPr>
            <a:picLocks noChangeAspect="1"/>
          </p:cNvPicPr>
          <p:nvPr/>
        </p:nvPicPr>
        <p:blipFill>
          <a:blip r:embed="rId3"/>
          <a:stretch>
            <a:fillRect/>
          </a:stretch>
        </p:blipFill>
        <p:spPr>
          <a:xfrm>
            <a:off x="6206218" y="4044041"/>
            <a:ext cx="2154011" cy="2690242"/>
          </a:xfrm>
          <a:prstGeom prst="rect">
            <a:avLst/>
          </a:prstGeom>
        </p:spPr>
      </p:pic>
      <p:pic>
        <p:nvPicPr>
          <p:cNvPr id="6" name="Obraz 5">
            <a:extLst>
              <a:ext uri="{FF2B5EF4-FFF2-40B4-BE49-F238E27FC236}">
                <a16:creationId xmlns:a16="http://schemas.microsoft.com/office/drawing/2014/main" id="{A8AEF526-DC7F-8B5A-C42C-78710C24CF2F}"/>
              </a:ext>
            </a:extLst>
          </p:cNvPr>
          <p:cNvPicPr>
            <a:picLocks noChangeAspect="1"/>
          </p:cNvPicPr>
          <p:nvPr/>
        </p:nvPicPr>
        <p:blipFill>
          <a:blip r:embed="rId4"/>
          <a:stretch>
            <a:fillRect/>
          </a:stretch>
        </p:blipFill>
        <p:spPr>
          <a:xfrm>
            <a:off x="4483553" y="4044041"/>
            <a:ext cx="1370240" cy="2694032"/>
          </a:xfrm>
          <a:prstGeom prst="rect">
            <a:avLst/>
          </a:prstGeom>
        </p:spPr>
      </p:pic>
    </p:spTree>
    <p:extLst>
      <p:ext uri="{BB962C8B-B14F-4D97-AF65-F5344CB8AC3E}">
        <p14:creationId xmlns:p14="http://schemas.microsoft.com/office/powerpoint/2010/main" val="29712249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035E8F-7FB1-204E-278D-008CEE1944BF}"/>
              </a:ext>
            </a:extLst>
          </p:cNvPr>
          <p:cNvSpPr>
            <a:spLocks noGrp="1"/>
          </p:cNvSpPr>
          <p:nvPr>
            <p:ph type="title"/>
          </p:nvPr>
        </p:nvSpPr>
        <p:spPr>
          <a:xfrm>
            <a:off x="914098" y="128117"/>
            <a:ext cx="8596668" cy="688521"/>
          </a:xfrm>
        </p:spPr>
        <p:txBody>
          <a:bodyPr>
            <a:normAutofit/>
          </a:bodyPr>
          <a:lstStyle/>
          <a:p>
            <a:pPr algn="ctr"/>
            <a:r>
              <a:rPr lang="pl-PL" sz="3600" b="1" i="1" dirty="0"/>
              <a:t>Starożytna Grecja – </a:t>
            </a:r>
            <a:r>
              <a:rPr lang="pl-PL" sz="3600" b="1" i="1" dirty="0">
                <a:solidFill>
                  <a:schemeClr val="accent1">
                    <a:lumMod val="75000"/>
                  </a:schemeClr>
                </a:solidFill>
              </a:rPr>
              <a:t>kobiece dodatki</a:t>
            </a:r>
            <a:endParaRPr lang="pl-PL" sz="3600" dirty="0">
              <a:solidFill>
                <a:schemeClr val="accent1">
                  <a:lumMod val="75000"/>
                </a:schemeClr>
              </a:solidFill>
            </a:endParaRPr>
          </a:p>
        </p:txBody>
      </p:sp>
      <p:sp>
        <p:nvSpPr>
          <p:cNvPr id="7" name="Symbol zastępczy zawartości 6">
            <a:extLst>
              <a:ext uri="{FF2B5EF4-FFF2-40B4-BE49-F238E27FC236}">
                <a16:creationId xmlns:a16="http://schemas.microsoft.com/office/drawing/2014/main" id="{BF72FA0E-F87A-D607-CEA4-71C37E26B5DF}"/>
              </a:ext>
            </a:extLst>
          </p:cNvPr>
          <p:cNvSpPr>
            <a:spLocks noGrp="1"/>
          </p:cNvSpPr>
          <p:nvPr>
            <p:ph idx="1"/>
          </p:nvPr>
        </p:nvSpPr>
        <p:spPr>
          <a:xfrm>
            <a:off x="506187" y="816639"/>
            <a:ext cx="10798672" cy="5739282"/>
          </a:xfrm>
        </p:spPr>
        <p:txBody>
          <a:bodyPr>
            <a:normAutofit/>
          </a:bodyPr>
          <a:lstStyle/>
          <a:p>
            <a:pPr marL="0" indent="0">
              <a:buNone/>
            </a:pPr>
            <a:r>
              <a:rPr lang="pl-PL" sz="1600" i="1" dirty="0"/>
              <a:t>W okresie hellenistycznym Greczynki często zakładały bransolety w kształcie węża, a uszy, szyje i palce ozdabiały finezyjnymi kolczykami, naszyjnikami oraz pierścionkami (artystyczny kunszt wyrobników jubilerskich zachwyca po dziś dzień).</a:t>
            </a:r>
          </a:p>
          <a:p>
            <a:pPr marL="0" indent="0">
              <a:buNone/>
            </a:pPr>
            <a:endParaRPr lang="pl-PL" i="1" dirty="0"/>
          </a:p>
          <a:p>
            <a:pPr marL="0" indent="0">
              <a:buNone/>
            </a:pPr>
            <a:endParaRPr lang="pl-PL" i="1" dirty="0"/>
          </a:p>
          <a:p>
            <a:pPr marL="0" indent="0">
              <a:buNone/>
            </a:pPr>
            <a:endParaRPr lang="pl-PL" i="1" dirty="0"/>
          </a:p>
          <a:p>
            <a:pPr marL="0" indent="0">
              <a:buNone/>
            </a:pPr>
            <a:endParaRPr lang="pl-PL" i="1" dirty="0"/>
          </a:p>
          <a:p>
            <a:pPr marL="0" indent="0">
              <a:buNone/>
            </a:pPr>
            <a:endParaRPr lang="pl-PL" i="1" dirty="0"/>
          </a:p>
          <a:p>
            <a:pPr marL="0" indent="0">
              <a:buNone/>
            </a:pPr>
            <a:r>
              <a:rPr lang="pl-PL" sz="1600" i="1" dirty="0"/>
              <a:t>Ówczesne kobiety były również przedstawiane z wachlarzami oraz nakryciami głowy. </a:t>
            </a:r>
            <a:r>
              <a:rPr lang="pl-PL" sz="1600" b="1" i="1" dirty="0"/>
              <a:t>Kapelusz</a:t>
            </a:r>
            <a:r>
              <a:rPr lang="pl-PL" sz="1600" i="1" dirty="0"/>
              <a:t> - dostępny w trzech kolorach: czerwonym, złotym lub niebieskim - był ustawiany na fryzurze pod ukosem, z płaskim rondem i wzniesieniem na samym środku. </a:t>
            </a:r>
          </a:p>
          <a:p>
            <a:pPr marL="0" indent="0">
              <a:buNone/>
            </a:pPr>
            <a:endParaRPr lang="pl-PL" sz="1600" b="1" i="1" dirty="0"/>
          </a:p>
          <a:p>
            <a:pPr marL="0" indent="0">
              <a:buNone/>
            </a:pPr>
            <a:endParaRPr lang="pl-PL" b="1" i="1" dirty="0"/>
          </a:p>
          <a:p>
            <a:pPr marL="0" indent="0">
              <a:buNone/>
            </a:pPr>
            <a:endParaRPr lang="pl-PL" b="1" i="1" dirty="0"/>
          </a:p>
          <a:p>
            <a:pPr marL="0" indent="0">
              <a:buNone/>
            </a:pPr>
            <a:endParaRPr lang="pl-PL" b="1" i="1" dirty="0"/>
          </a:p>
          <a:p>
            <a:pPr marL="0" indent="0">
              <a:buNone/>
            </a:pPr>
            <a:endParaRPr lang="pl-PL" b="1" i="1" dirty="0"/>
          </a:p>
        </p:txBody>
      </p:sp>
      <p:pic>
        <p:nvPicPr>
          <p:cNvPr id="3" name="Obraz 2">
            <a:extLst>
              <a:ext uri="{FF2B5EF4-FFF2-40B4-BE49-F238E27FC236}">
                <a16:creationId xmlns:a16="http://schemas.microsoft.com/office/drawing/2014/main" id="{9BEB1524-5BF7-D82E-618F-DBBD07B1509F}"/>
              </a:ext>
            </a:extLst>
          </p:cNvPr>
          <p:cNvPicPr>
            <a:picLocks noChangeAspect="1"/>
          </p:cNvPicPr>
          <p:nvPr/>
        </p:nvPicPr>
        <p:blipFill>
          <a:blip r:embed="rId2"/>
          <a:stretch>
            <a:fillRect/>
          </a:stretch>
        </p:blipFill>
        <p:spPr>
          <a:xfrm>
            <a:off x="1779054" y="4672326"/>
            <a:ext cx="1473343" cy="1964457"/>
          </a:xfrm>
          <a:prstGeom prst="rect">
            <a:avLst/>
          </a:prstGeom>
        </p:spPr>
      </p:pic>
      <p:pic>
        <p:nvPicPr>
          <p:cNvPr id="4" name="Obraz 3">
            <a:extLst>
              <a:ext uri="{FF2B5EF4-FFF2-40B4-BE49-F238E27FC236}">
                <a16:creationId xmlns:a16="http://schemas.microsoft.com/office/drawing/2014/main" id="{72916F68-C685-6B17-69F8-283B9C9D2E83}"/>
              </a:ext>
            </a:extLst>
          </p:cNvPr>
          <p:cNvPicPr>
            <a:picLocks noChangeAspect="1"/>
          </p:cNvPicPr>
          <p:nvPr/>
        </p:nvPicPr>
        <p:blipFill>
          <a:blip r:embed="rId3"/>
          <a:stretch>
            <a:fillRect/>
          </a:stretch>
        </p:blipFill>
        <p:spPr>
          <a:xfrm>
            <a:off x="3522147" y="4672326"/>
            <a:ext cx="1473343" cy="1964458"/>
          </a:xfrm>
          <a:prstGeom prst="rect">
            <a:avLst/>
          </a:prstGeom>
        </p:spPr>
      </p:pic>
      <p:pic>
        <p:nvPicPr>
          <p:cNvPr id="5" name="Obraz 4">
            <a:extLst>
              <a:ext uri="{FF2B5EF4-FFF2-40B4-BE49-F238E27FC236}">
                <a16:creationId xmlns:a16="http://schemas.microsoft.com/office/drawing/2014/main" id="{70A781F6-E266-64E2-2D8F-B3D317400FAA}"/>
              </a:ext>
            </a:extLst>
          </p:cNvPr>
          <p:cNvPicPr>
            <a:picLocks noChangeAspect="1"/>
          </p:cNvPicPr>
          <p:nvPr/>
        </p:nvPicPr>
        <p:blipFill>
          <a:blip r:embed="rId4"/>
          <a:stretch>
            <a:fillRect/>
          </a:stretch>
        </p:blipFill>
        <p:spPr>
          <a:xfrm>
            <a:off x="5212432" y="4672326"/>
            <a:ext cx="1801068" cy="1964456"/>
          </a:xfrm>
          <a:prstGeom prst="rect">
            <a:avLst/>
          </a:prstGeom>
        </p:spPr>
      </p:pic>
      <p:pic>
        <p:nvPicPr>
          <p:cNvPr id="6" name="Obraz 5">
            <a:extLst>
              <a:ext uri="{FF2B5EF4-FFF2-40B4-BE49-F238E27FC236}">
                <a16:creationId xmlns:a16="http://schemas.microsoft.com/office/drawing/2014/main" id="{3DA6E824-E296-6AC0-0430-6779A50653A6}"/>
              </a:ext>
            </a:extLst>
          </p:cNvPr>
          <p:cNvPicPr>
            <a:picLocks noChangeAspect="1"/>
          </p:cNvPicPr>
          <p:nvPr/>
        </p:nvPicPr>
        <p:blipFill>
          <a:blip r:embed="rId5"/>
          <a:stretch>
            <a:fillRect/>
          </a:stretch>
        </p:blipFill>
        <p:spPr>
          <a:xfrm>
            <a:off x="887141" y="1645199"/>
            <a:ext cx="1539764" cy="1848366"/>
          </a:xfrm>
          <a:prstGeom prst="rect">
            <a:avLst/>
          </a:prstGeom>
        </p:spPr>
      </p:pic>
      <p:pic>
        <p:nvPicPr>
          <p:cNvPr id="8" name="Obraz 7">
            <a:extLst>
              <a:ext uri="{FF2B5EF4-FFF2-40B4-BE49-F238E27FC236}">
                <a16:creationId xmlns:a16="http://schemas.microsoft.com/office/drawing/2014/main" id="{0DC39DCE-2C00-3BA6-3971-B24C5B962C85}"/>
              </a:ext>
            </a:extLst>
          </p:cNvPr>
          <p:cNvPicPr>
            <a:picLocks noChangeAspect="1"/>
          </p:cNvPicPr>
          <p:nvPr/>
        </p:nvPicPr>
        <p:blipFill>
          <a:blip r:embed="rId6"/>
          <a:stretch>
            <a:fillRect/>
          </a:stretch>
        </p:blipFill>
        <p:spPr>
          <a:xfrm>
            <a:off x="2509834" y="1645199"/>
            <a:ext cx="1848366" cy="1848366"/>
          </a:xfrm>
          <a:prstGeom prst="rect">
            <a:avLst/>
          </a:prstGeom>
        </p:spPr>
      </p:pic>
      <p:pic>
        <p:nvPicPr>
          <p:cNvPr id="9" name="Obraz 8">
            <a:extLst>
              <a:ext uri="{FF2B5EF4-FFF2-40B4-BE49-F238E27FC236}">
                <a16:creationId xmlns:a16="http://schemas.microsoft.com/office/drawing/2014/main" id="{B241B823-A41D-56EA-F45B-0745BB36F8C7}"/>
              </a:ext>
            </a:extLst>
          </p:cNvPr>
          <p:cNvPicPr>
            <a:picLocks noChangeAspect="1"/>
          </p:cNvPicPr>
          <p:nvPr/>
        </p:nvPicPr>
        <p:blipFill>
          <a:blip r:embed="rId7"/>
          <a:stretch>
            <a:fillRect/>
          </a:stretch>
        </p:blipFill>
        <p:spPr>
          <a:xfrm>
            <a:off x="4439809" y="1645199"/>
            <a:ext cx="1656191" cy="1848366"/>
          </a:xfrm>
          <a:prstGeom prst="rect">
            <a:avLst/>
          </a:prstGeom>
        </p:spPr>
      </p:pic>
      <p:pic>
        <p:nvPicPr>
          <p:cNvPr id="11" name="Obraz 10">
            <a:extLst>
              <a:ext uri="{FF2B5EF4-FFF2-40B4-BE49-F238E27FC236}">
                <a16:creationId xmlns:a16="http://schemas.microsoft.com/office/drawing/2014/main" id="{DDC9D45E-A46A-2806-B9C6-CE9F888CBBDA}"/>
              </a:ext>
            </a:extLst>
          </p:cNvPr>
          <p:cNvPicPr>
            <a:picLocks noChangeAspect="1"/>
          </p:cNvPicPr>
          <p:nvPr/>
        </p:nvPicPr>
        <p:blipFill>
          <a:blip r:embed="rId8"/>
          <a:stretch>
            <a:fillRect/>
          </a:stretch>
        </p:blipFill>
        <p:spPr>
          <a:xfrm>
            <a:off x="6177609" y="1639547"/>
            <a:ext cx="1366726" cy="1854018"/>
          </a:xfrm>
          <a:prstGeom prst="rect">
            <a:avLst/>
          </a:prstGeom>
        </p:spPr>
      </p:pic>
      <p:pic>
        <p:nvPicPr>
          <p:cNvPr id="12" name="Obraz 11">
            <a:extLst>
              <a:ext uri="{FF2B5EF4-FFF2-40B4-BE49-F238E27FC236}">
                <a16:creationId xmlns:a16="http://schemas.microsoft.com/office/drawing/2014/main" id="{55BDF71E-3265-E004-5E2E-2F6CCDE8C83B}"/>
              </a:ext>
            </a:extLst>
          </p:cNvPr>
          <p:cNvPicPr>
            <a:picLocks noChangeAspect="1"/>
          </p:cNvPicPr>
          <p:nvPr/>
        </p:nvPicPr>
        <p:blipFill>
          <a:blip r:embed="rId9"/>
          <a:stretch>
            <a:fillRect/>
          </a:stretch>
        </p:blipFill>
        <p:spPr>
          <a:xfrm>
            <a:off x="7627888" y="1639547"/>
            <a:ext cx="1213818" cy="1854018"/>
          </a:xfrm>
          <a:prstGeom prst="rect">
            <a:avLst/>
          </a:prstGeom>
        </p:spPr>
      </p:pic>
      <p:pic>
        <p:nvPicPr>
          <p:cNvPr id="13" name="Obraz 12">
            <a:extLst>
              <a:ext uri="{FF2B5EF4-FFF2-40B4-BE49-F238E27FC236}">
                <a16:creationId xmlns:a16="http://schemas.microsoft.com/office/drawing/2014/main" id="{D98C0BD4-68E2-3AAF-E817-E7F3EBD9934E}"/>
              </a:ext>
            </a:extLst>
          </p:cNvPr>
          <p:cNvPicPr>
            <a:picLocks noChangeAspect="1"/>
          </p:cNvPicPr>
          <p:nvPr/>
        </p:nvPicPr>
        <p:blipFill>
          <a:blip r:embed="rId10"/>
          <a:stretch>
            <a:fillRect/>
          </a:stretch>
        </p:blipFill>
        <p:spPr>
          <a:xfrm>
            <a:off x="8925844" y="1639547"/>
            <a:ext cx="1865261" cy="1865261"/>
          </a:xfrm>
          <a:prstGeom prst="rect">
            <a:avLst/>
          </a:prstGeom>
        </p:spPr>
      </p:pic>
    </p:spTree>
    <p:extLst>
      <p:ext uri="{BB962C8B-B14F-4D97-AF65-F5344CB8AC3E}">
        <p14:creationId xmlns:p14="http://schemas.microsoft.com/office/powerpoint/2010/main" val="135717570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anim calcmode="lin" valueType="num">
                                      <p:cBhvr>
                                        <p:cTn id="36" dur="2000" fill="hold"/>
                                        <p:tgtEl>
                                          <p:spTgt spid="13"/>
                                        </p:tgtEl>
                                        <p:attrNameLst>
                                          <p:attrName>ppt_w</p:attrName>
                                        </p:attrNameLst>
                                      </p:cBhvr>
                                      <p:tavLst>
                                        <p:tav tm="0" fmla="#ppt_w*sin(2.5*pi*$)">
                                          <p:val>
                                            <p:fltVal val="0"/>
                                          </p:val>
                                        </p:tav>
                                        <p:tav tm="100000">
                                          <p:val>
                                            <p:fltVal val="1"/>
                                          </p:val>
                                        </p:tav>
                                      </p:tavLst>
                                    </p:anim>
                                    <p:anim calcmode="lin" valueType="num">
                                      <p:cBhvr>
                                        <p:cTn id="3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circle(in)">
                                      <p:cBhvr>
                                        <p:cTn id="49" dur="20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Ion</Template>
  <TotalTime>430</TotalTime>
  <Words>1378</Words>
  <Application>Microsoft Office PowerPoint</Application>
  <PresentationFormat>Panoramiczny</PresentationFormat>
  <Paragraphs>79</Paragraphs>
  <Slides>14</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14</vt:i4>
      </vt:variant>
    </vt:vector>
  </HeadingPairs>
  <TitlesOfParts>
    <vt:vector size="20" baseType="lpstr">
      <vt:lpstr>Arial</vt:lpstr>
      <vt:lpstr>Georgia</vt:lpstr>
      <vt:lpstr>Trebuchet MS</vt:lpstr>
      <vt:lpstr>Wingdings</vt:lpstr>
      <vt:lpstr>Wingdings 3</vt:lpstr>
      <vt:lpstr>Faseta</vt:lpstr>
      <vt:lpstr>Prezentacja programu PowerPoint</vt:lpstr>
      <vt:lpstr>Moda w starożytnej Grecji</vt:lpstr>
      <vt:lpstr>Starożytna Grecja – moda męska</vt:lpstr>
      <vt:lpstr>Podstawowy ubiór grecki – chiton</vt:lpstr>
      <vt:lpstr>Starożytna Grecja – moda męska</vt:lpstr>
      <vt:lpstr>Starożytna Grecja – moda męska</vt:lpstr>
      <vt:lpstr>Starożytna Grecja – męskie dodatki</vt:lpstr>
      <vt:lpstr>Starożytna Grecja – moda kobieca</vt:lpstr>
      <vt:lpstr>Starożytna Grecja – kobiece dodatki</vt:lpstr>
      <vt:lpstr>Starożytna Grecja – obuwie</vt:lpstr>
      <vt:lpstr>Starożytna Grecja – fryzury</vt:lpstr>
      <vt:lpstr>Starożytna Grecja – fryzury</vt:lpstr>
      <vt:lpstr>Starożytna Grecja – fryzury</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Córki Afrodyty i synowie Adonisa</dc:title>
  <dc:creator>dorka</dc:creator>
  <cp:lastModifiedBy>Martyna Popławska</cp:lastModifiedBy>
  <cp:revision>21</cp:revision>
  <dcterms:created xsi:type="dcterms:W3CDTF">2023-12-10T15:12:51Z</dcterms:created>
  <dcterms:modified xsi:type="dcterms:W3CDTF">2023-12-15T19:21:08Z</dcterms:modified>
</cp:coreProperties>
</file>