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23127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23127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AED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076" y="512063"/>
            <a:ext cx="5887974" cy="100660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5928" y="492251"/>
            <a:ext cx="858774" cy="10066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9579" y="512063"/>
            <a:ext cx="1764029" cy="10066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23127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164079" y="1629155"/>
            <a:ext cx="3693160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419088" y="1545336"/>
            <a:ext cx="4422775" cy="402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23127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AED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8117" y="481965"/>
            <a:ext cx="7435722" cy="10440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23127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2189" y="2206244"/>
            <a:ext cx="5264150" cy="3043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istoria.org.pl/2014/03/31/moda-w-starozytnej-grecji-w-epoce-klasycznej/#identifier_9_26924" TargetMode="External"/><Relationship Id="rId3" Type="http://schemas.openxmlformats.org/officeDocument/2006/relationships/hyperlink" Target="https://nauka.poinformowani.pl/artykul/32036-moda-w-stylu-aten-czyli-co-nosili-starozytni-grecy" TargetMode="External"/><Relationship Id="rId4" Type="http://schemas.openxmlformats.org/officeDocument/2006/relationships/hyperlink" Target="https://www.podkop.com/2015/03/13/ubiory-w-starozytnej-grecji/" TargetMode="External"/><Relationship Id="rId5" Type="http://schemas.openxmlformats.org/officeDocument/2006/relationships/hyperlink" Target="https://murkydesign.pl/5-pojec-mody-damskiej-starozytnej-grecji/" TargetMode="External"/><Relationship Id="rId6" Type="http://schemas.openxmlformats.org/officeDocument/2006/relationships/hyperlink" Target="https://anka992.wordpress.com/2017/03/30/featured-content/" TargetMode="External"/><Relationship Id="rId7" Type="http://schemas.openxmlformats.org/officeDocument/2006/relationships/hyperlink" Target="https://neness.pl/blog/kiedy-to-sie-zaczelo-historia-makijazu/" TargetMode="External"/><Relationship Id="rId8" Type="http://schemas.openxmlformats.org/officeDocument/2006/relationships/hyperlink" Target="https://cku-rudaslaska.edu.pl/images/nauka_zdalna/Wrzesien_Anna/15.05/Kreowanie_wizerunku_historia_fryzur_i_ubioru.pdf" TargetMode="External"/><Relationship Id="rId9" Type="http://schemas.openxmlformats.org/officeDocument/2006/relationships/hyperlink" Target="https://nanoil.pl/blog/post/historia-fryzjerstwa-cz-1-jakie-fryzury-byly-modne-w-starozytnosci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061716" y="2136648"/>
              <a:ext cx="5093335" cy="1815464"/>
            </a:xfrm>
            <a:custGeom>
              <a:avLst/>
              <a:gdLst/>
              <a:ahLst/>
              <a:cxnLst/>
              <a:rect l="l" t="t" r="r" b="b"/>
              <a:pathLst>
                <a:path w="5093334" h="1815464">
                  <a:moveTo>
                    <a:pt x="5093208" y="0"/>
                  </a:moveTo>
                  <a:lnTo>
                    <a:pt x="0" y="0"/>
                  </a:lnTo>
                  <a:lnTo>
                    <a:pt x="0" y="1815083"/>
                  </a:lnTo>
                  <a:lnTo>
                    <a:pt x="5093208" y="1815083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6328" y="2066544"/>
              <a:ext cx="4592574" cy="7871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5367" y="2493264"/>
              <a:ext cx="4711445" cy="78714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555" y="2919983"/>
              <a:ext cx="3225546" cy="78714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3155" y="3351276"/>
              <a:ext cx="1855470" cy="7871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1520" y="3336035"/>
              <a:ext cx="706374" cy="78714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0788" y="3351276"/>
              <a:ext cx="3306317" cy="78714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62705" y="2144013"/>
            <a:ext cx="4450715" cy="17367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84785" marR="173355" indent="-2540">
              <a:lnSpc>
                <a:spcPct val="100000"/>
              </a:lnSpc>
              <a:spcBef>
                <a:spcPts val="95"/>
              </a:spcBef>
              <a:tabLst>
                <a:tab pos="1534160" algn="l"/>
                <a:tab pos="1637030" algn="l"/>
                <a:tab pos="2276475" algn="l"/>
                <a:tab pos="4014470" algn="l"/>
              </a:tabLst>
            </a:pPr>
            <a:r>
              <a:rPr dirty="0" sz="2800" spc="120">
                <a:solidFill>
                  <a:srgbClr val="FFFFFF"/>
                </a:solidFill>
              </a:rPr>
              <a:t>CÓRKI</a:t>
            </a:r>
            <a:r>
              <a:rPr dirty="0" sz="2800">
                <a:solidFill>
                  <a:srgbClr val="FFFFFF"/>
                </a:solidFill>
              </a:rPr>
              <a:t>		</a:t>
            </a:r>
            <a:r>
              <a:rPr dirty="0" sz="2800" spc="170">
                <a:solidFill>
                  <a:srgbClr val="FFFFFF"/>
                </a:solidFill>
              </a:rPr>
              <a:t>AFRODYTY</a:t>
            </a:r>
            <a:r>
              <a:rPr dirty="0" sz="2800">
                <a:solidFill>
                  <a:srgbClr val="FFFFFF"/>
                </a:solidFill>
              </a:rPr>
              <a:t>	</a:t>
            </a:r>
            <a:r>
              <a:rPr dirty="0" sz="2800" spc="-50">
                <a:solidFill>
                  <a:srgbClr val="FFFFFF"/>
                </a:solidFill>
              </a:rPr>
              <a:t>I </a:t>
            </a:r>
            <a:r>
              <a:rPr dirty="0" sz="2800" spc="215">
                <a:solidFill>
                  <a:srgbClr val="FFFFFF"/>
                </a:solidFill>
              </a:rPr>
              <a:t>SYNOWIE</a:t>
            </a:r>
            <a:r>
              <a:rPr dirty="0" sz="2800">
                <a:solidFill>
                  <a:srgbClr val="FFFFFF"/>
                </a:solidFill>
              </a:rPr>
              <a:t>	</a:t>
            </a:r>
            <a:r>
              <a:rPr dirty="0" sz="2800" spc="235">
                <a:solidFill>
                  <a:srgbClr val="FFFFFF"/>
                </a:solidFill>
              </a:rPr>
              <a:t>ADONISA, </a:t>
            </a:r>
            <a:r>
              <a:rPr dirty="0" sz="2800" spc="75">
                <a:solidFill>
                  <a:srgbClr val="FFFFFF"/>
                </a:solidFill>
              </a:rPr>
              <a:t>CZYLI</a:t>
            </a:r>
            <a:r>
              <a:rPr dirty="0" sz="2800">
                <a:solidFill>
                  <a:srgbClr val="FFFFFF"/>
                </a:solidFill>
              </a:rPr>
              <a:t>	</a:t>
            </a:r>
            <a:r>
              <a:rPr dirty="0" sz="2800" spc="195">
                <a:solidFill>
                  <a:srgbClr val="FFFFFF"/>
                </a:solidFill>
              </a:rPr>
              <a:t>MODA</a:t>
            </a:r>
            <a:endParaRPr sz="2800"/>
          </a:p>
          <a:p>
            <a:pPr algn="ctr">
              <a:lnSpc>
                <a:spcPct val="100000"/>
              </a:lnSpc>
              <a:spcBef>
                <a:spcPts val="40"/>
              </a:spcBef>
              <a:tabLst>
                <a:tab pos="3027680" algn="l"/>
              </a:tabLst>
            </a:pPr>
            <a:r>
              <a:rPr dirty="0" sz="2800" spc="145">
                <a:solidFill>
                  <a:srgbClr val="FFFFFF"/>
                </a:solidFill>
              </a:rPr>
              <a:t>STARO</a:t>
            </a:r>
            <a:r>
              <a:rPr dirty="0" sz="2800" spc="145">
                <a:solidFill>
                  <a:srgbClr val="FFFFFF"/>
                </a:solidFill>
                <a:latin typeface="Georgia"/>
                <a:cs typeface="Georgia"/>
              </a:rPr>
              <a:t>Ż</a:t>
            </a:r>
            <a:r>
              <a:rPr dirty="0" sz="2800" spc="145">
                <a:solidFill>
                  <a:srgbClr val="FFFFFF"/>
                </a:solidFill>
              </a:rPr>
              <a:t>YTNEJ</a:t>
            </a:r>
            <a:r>
              <a:rPr dirty="0" sz="2800">
                <a:solidFill>
                  <a:srgbClr val="FFFFFF"/>
                </a:solidFill>
              </a:rPr>
              <a:t>	</a:t>
            </a:r>
            <a:r>
              <a:rPr dirty="0" sz="2800" spc="50">
                <a:solidFill>
                  <a:srgbClr val="FFFFFF"/>
                </a:solidFill>
              </a:rPr>
              <a:t>GRECJI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072" y="432816"/>
            <a:ext cx="9710927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051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/>
              <a:t>DODATKI</a:t>
            </a:r>
            <a:r>
              <a:rPr dirty="0" spc="-65"/>
              <a:t> </a:t>
            </a:r>
            <a:r>
              <a:rPr dirty="0" spc="180"/>
              <a:t>W</a:t>
            </a:r>
            <a:r>
              <a:rPr dirty="0" spc="-30"/>
              <a:t> </a:t>
            </a:r>
            <a:r>
              <a:rPr dirty="0" spc="-50"/>
              <a:t>MODZIE</a:t>
            </a:r>
            <a:r>
              <a:rPr dirty="0" spc="-70"/>
              <a:t> </a:t>
            </a:r>
            <a:r>
              <a:rPr dirty="0" spc="-140"/>
              <a:t>DAMSKIEJ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476500" y="1807464"/>
            <a:ext cx="4490085" cy="1811020"/>
          </a:xfrm>
          <a:prstGeom prst="rect">
            <a:avLst/>
          </a:prstGeom>
          <a:solidFill>
            <a:srgbClr val="FAEDC8"/>
          </a:solidFill>
          <a:ln w="9144">
            <a:solidFill>
              <a:srgbClr val="523127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algn="ctr" marL="98425" marR="109855">
              <a:lnSpc>
                <a:spcPct val="100000"/>
              </a:lnSpc>
              <a:spcBef>
                <a:spcPts val="310"/>
              </a:spcBef>
            </a:pPr>
            <a:r>
              <a:rPr dirty="0" sz="1800" spc="-100">
                <a:latin typeface="Arial"/>
                <a:cs typeface="Arial"/>
              </a:rPr>
              <a:t>Jednym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nieodłącznych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dodatków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przy </a:t>
            </a:r>
            <a:r>
              <a:rPr dirty="0" sz="1800" spc="-45">
                <a:latin typeface="Arial"/>
                <a:cs typeface="Arial"/>
              </a:rPr>
              <a:t>figurkach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kobiet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jest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wachlarz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ułatwiający </a:t>
            </a:r>
            <a:r>
              <a:rPr dirty="0" sz="1800" spc="-50">
                <a:latin typeface="Arial"/>
                <a:cs typeface="Arial"/>
              </a:rPr>
              <a:t>określanie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gestów.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Był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najczęściej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kształcie </a:t>
            </a:r>
            <a:r>
              <a:rPr dirty="0" sz="1800" spc="-110">
                <a:latin typeface="Arial"/>
                <a:cs typeface="Arial"/>
              </a:rPr>
              <a:t>serca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wysuszonego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liścia,</a:t>
            </a:r>
            <a:r>
              <a:rPr dirty="0" sz="1800" spc="-20">
                <a:latin typeface="Arial"/>
                <a:cs typeface="Arial"/>
              </a:rPr>
              <a:t> który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musiał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być </a:t>
            </a:r>
            <a:r>
              <a:rPr dirty="0" sz="1800" spc="-20">
                <a:latin typeface="Arial"/>
                <a:cs typeface="Arial"/>
              </a:rPr>
              <a:t>odpowiednio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spreparowany,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aby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osadzić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go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sztywnej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rękojeści.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44495" y="3918203"/>
            <a:ext cx="4554220" cy="2032000"/>
          </a:xfrm>
          <a:prstGeom prst="rect">
            <a:avLst/>
          </a:prstGeom>
          <a:solidFill>
            <a:srgbClr val="FAEDC8"/>
          </a:solidFill>
          <a:ln w="9144">
            <a:solidFill>
              <a:srgbClr val="523127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algn="ctr" marL="156210" marR="168275">
              <a:lnSpc>
                <a:spcPct val="100000"/>
              </a:lnSpc>
              <a:spcBef>
                <a:spcPts val="395"/>
              </a:spcBef>
            </a:pPr>
            <a:r>
              <a:rPr dirty="0" sz="1800" spc="-75">
                <a:latin typeface="Arial"/>
                <a:cs typeface="Arial"/>
              </a:rPr>
              <a:t>Kolejnym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dodatkiem,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bez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którego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ówczesne </a:t>
            </a:r>
            <a:r>
              <a:rPr dirty="0" sz="1800" spc="-35">
                <a:latin typeface="Arial"/>
                <a:cs typeface="Arial"/>
              </a:rPr>
              <a:t>kobiety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nie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wyobrażały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sobie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życia,</a:t>
            </a:r>
            <a:r>
              <a:rPr dirty="0" sz="1800" spc="-20">
                <a:latin typeface="Arial"/>
                <a:cs typeface="Arial"/>
              </a:rPr>
              <a:t> jest </a:t>
            </a:r>
            <a:r>
              <a:rPr dirty="0" sz="1800" spc="-105">
                <a:latin typeface="Arial"/>
                <a:cs typeface="Arial"/>
              </a:rPr>
              <a:t>kapelusz.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Był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ustawiany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na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fryzurze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pod </a:t>
            </a:r>
            <a:r>
              <a:rPr dirty="0" sz="1800" spc="-85">
                <a:latin typeface="Arial"/>
                <a:cs typeface="Arial"/>
              </a:rPr>
              <a:t>ukosem,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płaskim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rondem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wzniesiem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na </a:t>
            </a:r>
            <a:r>
              <a:rPr dirty="0" sz="1800" spc="-95">
                <a:latin typeface="Arial"/>
                <a:cs typeface="Arial"/>
              </a:rPr>
              <a:t>samym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środku.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Kapelusze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były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dostępne</a:t>
            </a:r>
            <a:endParaRPr sz="1800">
              <a:latin typeface="Arial"/>
              <a:cs typeface="Arial"/>
            </a:endParaRPr>
          </a:p>
          <a:p>
            <a:pPr algn="ctr" marL="262890" marR="27432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trzech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kolorach: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czerwonym,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niebieskim </a:t>
            </a:r>
            <a:r>
              <a:rPr dirty="0" sz="1800">
                <a:latin typeface="Arial"/>
                <a:cs typeface="Arial"/>
              </a:rPr>
              <a:t>lub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złotym.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2983" y="2263139"/>
            <a:ext cx="1996439" cy="31501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22903" y="544068"/>
            <a:ext cx="5126355" cy="1026794"/>
            <a:chOff x="3422903" y="544068"/>
            <a:chExt cx="5126355" cy="102679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2903" y="563880"/>
              <a:ext cx="1070610" cy="100660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8391" y="544068"/>
              <a:ext cx="854201" cy="10066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7471" y="563880"/>
              <a:ext cx="2320290" cy="100660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2367" y="563880"/>
              <a:ext cx="2556510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93667" y="664209"/>
            <a:ext cx="45542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BI</a:t>
            </a:r>
            <a:r>
              <a:rPr dirty="0" spc="-110">
                <a:latin typeface="Georgia"/>
                <a:cs typeface="Georgia"/>
              </a:rPr>
              <a:t>Ż</a:t>
            </a:r>
            <a:r>
              <a:rPr dirty="0" spc="-110"/>
              <a:t>UTERIA</a:t>
            </a:r>
            <a:r>
              <a:rPr dirty="0" spc="-85"/>
              <a:t> </a:t>
            </a:r>
            <a:r>
              <a:rPr dirty="0" spc="-75">
                <a:solidFill>
                  <a:srgbClr val="614139"/>
                </a:solidFill>
              </a:rPr>
              <a:t>DAMSKA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5047" y="3823715"/>
            <a:ext cx="2930652" cy="227685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521964" y="1958339"/>
            <a:ext cx="4851400" cy="4235450"/>
          </a:xfrm>
          <a:prstGeom prst="rect">
            <a:avLst/>
          </a:prstGeom>
          <a:ln w="9144">
            <a:solidFill>
              <a:srgbClr val="523127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ctr" marL="248920" marR="193040" indent="-1905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okresie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hellenistycznym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Greczynki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często </a:t>
            </a:r>
            <a:r>
              <a:rPr dirty="0" sz="1800" spc="-75">
                <a:latin typeface="Arial"/>
                <a:cs typeface="Arial"/>
              </a:rPr>
              <a:t>zakładały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bransolety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kształcie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węża,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uszy, </a:t>
            </a:r>
            <a:r>
              <a:rPr dirty="0" sz="1800" spc="-105">
                <a:latin typeface="Arial"/>
                <a:cs typeface="Arial"/>
              </a:rPr>
              <a:t>szyje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palce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ozdabiały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finezyjnymi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kolczykami, </a:t>
            </a:r>
            <a:r>
              <a:rPr dirty="0" sz="1800" spc="-80">
                <a:latin typeface="Arial"/>
                <a:cs typeface="Arial"/>
              </a:rPr>
              <a:t>naszyjnikami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oraz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pierścionkami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(artystyczny </a:t>
            </a:r>
            <a:r>
              <a:rPr dirty="0" sz="1800" spc="-65">
                <a:latin typeface="Arial"/>
                <a:cs typeface="Arial"/>
              </a:rPr>
              <a:t>kunszt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wyrobników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jubilerskich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zachwyca</a:t>
            </a:r>
            <a:endParaRPr sz="1800">
              <a:latin typeface="Arial"/>
              <a:cs typeface="Arial"/>
            </a:endParaRPr>
          </a:p>
          <a:p>
            <a:pPr algn="ctr" marL="4699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dzisiejszy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dzień).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4964" y="464819"/>
            <a:ext cx="2554986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995" rIns="0" bIns="0" rtlCol="0" vert="horz">
            <a:spAutoFit/>
          </a:bodyPr>
          <a:lstStyle/>
          <a:p>
            <a:pPr marL="247967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OBUWIE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5428" y="2606039"/>
            <a:ext cx="1990344" cy="230276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733548" y="1966721"/>
            <a:ext cx="4415155" cy="359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450" marR="36830" indent="-127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Arial"/>
                <a:cs typeface="Arial"/>
              </a:rPr>
              <a:t>Najpopularniejszym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obuwiem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starożytnej </a:t>
            </a:r>
            <a:r>
              <a:rPr dirty="0" sz="1800" spc="-75">
                <a:latin typeface="Arial"/>
                <a:cs typeface="Arial"/>
              </a:rPr>
              <a:t>Grecji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były </a:t>
            </a:r>
            <a:r>
              <a:rPr dirty="0" sz="1800" spc="-105">
                <a:latin typeface="Arial"/>
                <a:cs typeface="Arial"/>
              </a:rPr>
              <a:t>sandały,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Grecy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przykładali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ich </a:t>
            </a:r>
            <a:r>
              <a:rPr dirty="0" sz="1800" spc="-75">
                <a:latin typeface="Arial"/>
                <a:cs typeface="Arial"/>
              </a:rPr>
              <a:t>wykonania</a:t>
            </a:r>
            <a:r>
              <a:rPr dirty="0" sz="1800" spc="-30">
                <a:latin typeface="Arial"/>
                <a:cs typeface="Arial"/>
              </a:rPr>
              <a:t> olbrzymią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wagę.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1800" spc="-110">
                <a:latin typeface="Arial"/>
                <a:cs typeface="Arial"/>
              </a:rPr>
              <a:t>Podczas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podróży,</a:t>
            </a:r>
            <a:r>
              <a:rPr dirty="0" sz="1800" spc="-55">
                <a:latin typeface="Arial"/>
                <a:cs typeface="Arial"/>
              </a:rPr>
              <a:t> jazdy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konnej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oraz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walki </a:t>
            </a:r>
            <a:r>
              <a:rPr dirty="0" sz="1800" spc="-80">
                <a:latin typeface="Arial"/>
                <a:cs typeface="Arial"/>
              </a:rPr>
              <a:t>używano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obuwia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kolan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buty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były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rozcięte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przodu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opatrzone</a:t>
            </a:r>
            <a:r>
              <a:rPr dirty="0" sz="1800" spc="-50">
                <a:latin typeface="Arial"/>
                <a:cs typeface="Arial"/>
              </a:rPr>
              <a:t> dziurkami,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przez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które </a:t>
            </a:r>
            <a:r>
              <a:rPr dirty="0" sz="1800" spc="-45">
                <a:latin typeface="Arial"/>
                <a:cs typeface="Arial"/>
              </a:rPr>
              <a:t>przechodziły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rzemyki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ściągające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razem.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30480" marR="24765">
              <a:lnSpc>
                <a:spcPct val="100000"/>
              </a:lnSpc>
              <a:spcBef>
                <a:spcPts val="5"/>
              </a:spcBef>
            </a:pPr>
            <a:r>
              <a:rPr dirty="0" sz="1800" spc="-90">
                <a:latin typeface="Arial"/>
                <a:cs typeface="Arial"/>
              </a:rPr>
              <a:t>Później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pojawiły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się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koturny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-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szeroki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półbucik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podgiętym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góry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końcem.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Ten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rodzaj </a:t>
            </a:r>
            <a:r>
              <a:rPr dirty="0" sz="1800" spc="-40">
                <a:latin typeface="Arial"/>
                <a:cs typeface="Arial"/>
              </a:rPr>
              <a:t>obuwia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był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również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używany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przez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kobiety</a:t>
            </a:r>
            <a:endParaRPr sz="1800">
              <a:latin typeface="Arial"/>
              <a:cs typeface="Arial"/>
            </a:endParaRPr>
          </a:p>
          <a:p>
            <a:pPr algn="ctr" marR="116839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domu.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496311" y="1866900"/>
            <a:ext cx="7307580" cy="3810000"/>
          </a:xfrm>
          <a:custGeom>
            <a:avLst/>
            <a:gdLst/>
            <a:ahLst/>
            <a:cxnLst/>
            <a:rect l="l" t="t" r="r" b="b"/>
            <a:pathLst>
              <a:path w="7307580" h="3810000">
                <a:moveTo>
                  <a:pt x="0" y="3810000"/>
                </a:moveTo>
                <a:lnTo>
                  <a:pt x="7307580" y="3810000"/>
                </a:lnTo>
                <a:lnTo>
                  <a:pt x="730758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9144">
            <a:solidFill>
              <a:srgbClr val="52312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81280" marR="71755" indent="-254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Fryzury</a:t>
            </a:r>
            <a:r>
              <a:rPr dirty="0" spc="-40"/>
              <a:t> </a:t>
            </a:r>
            <a:r>
              <a:rPr dirty="0"/>
              <a:t>w</a:t>
            </a:r>
            <a:r>
              <a:rPr dirty="0" spc="-100"/>
              <a:t> </a:t>
            </a:r>
            <a:r>
              <a:rPr dirty="0" spc="-75"/>
              <a:t>Grecji</a:t>
            </a:r>
            <a:r>
              <a:rPr dirty="0" spc="-40"/>
              <a:t> </a:t>
            </a:r>
            <a:r>
              <a:rPr dirty="0" spc="-25"/>
              <a:t>były</a:t>
            </a:r>
            <a:r>
              <a:rPr dirty="0" spc="-40"/>
              <a:t> </a:t>
            </a:r>
            <a:r>
              <a:rPr dirty="0" spc="-30"/>
              <a:t>przede</a:t>
            </a:r>
            <a:r>
              <a:rPr dirty="0" spc="-35"/>
              <a:t> </a:t>
            </a:r>
            <a:r>
              <a:rPr dirty="0" spc="-95"/>
              <a:t>wszystkim</a:t>
            </a:r>
            <a:r>
              <a:rPr dirty="0" spc="-30"/>
              <a:t> </a:t>
            </a:r>
            <a:r>
              <a:rPr dirty="0" spc="-10"/>
              <a:t>misternie </a:t>
            </a:r>
            <a:r>
              <a:rPr dirty="0" spc="-65"/>
              <a:t>zaplatane</a:t>
            </a:r>
            <a:r>
              <a:rPr dirty="0" spc="-55"/>
              <a:t> </a:t>
            </a:r>
            <a:r>
              <a:rPr dirty="0"/>
              <a:t>i</a:t>
            </a:r>
            <a:r>
              <a:rPr dirty="0" spc="-55"/>
              <a:t> </a:t>
            </a:r>
            <a:r>
              <a:rPr dirty="0" spc="-20"/>
              <a:t>mocno</a:t>
            </a:r>
            <a:r>
              <a:rPr dirty="0" spc="-50"/>
              <a:t> ozdabiane</a:t>
            </a:r>
            <a:r>
              <a:rPr dirty="0" spc="-45"/>
              <a:t> </a:t>
            </a:r>
            <a:r>
              <a:rPr dirty="0" spc="-35"/>
              <a:t>różnego</a:t>
            </a:r>
            <a:r>
              <a:rPr dirty="0" spc="-45"/>
              <a:t> </a:t>
            </a:r>
            <a:r>
              <a:rPr dirty="0" spc="-10"/>
              <a:t>rodzaju </a:t>
            </a:r>
            <a:r>
              <a:rPr dirty="0" spc="-85"/>
              <a:t>opaskami,</a:t>
            </a:r>
            <a:r>
              <a:rPr dirty="0" spc="-15"/>
              <a:t> </a:t>
            </a:r>
            <a:r>
              <a:rPr dirty="0" spc="-55"/>
              <a:t>diademami,</a:t>
            </a:r>
            <a:r>
              <a:rPr dirty="0" spc="-15"/>
              <a:t> </a:t>
            </a:r>
            <a:r>
              <a:rPr dirty="0" spc="-65"/>
              <a:t>klamrami.</a:t>
            </a:r>
            <a:r>
              <a:rPr dirty="0" spc="-5"/>
              <a:t> </a:t>
            </a:r>
            <a:r>
              <a:rPr dirty="0" spc="-90"/>
              <a:t>Liczyła</a:t>
            </a:r>
            <a:r>
              <a:rPr dirty="0" spc="-30"/>
              <a:t> </a:t>
            </a:r>
            <a:r>
              <a:rPr dirty="0" spc="-114"/>
              <a:t>się</a:t>
            </a:r>
            <a:r>
              <a:rPr dirty="0" spc="-15"/>
              <a:t> </a:t>
            </a:r>
            <a:r>
              <a:rPr dirty="0" spc="-20"/>
              <a:t>spójność, </a:t>
            </a:r>
            <a:r>
              <a:rPr dirty="0" spc="-10"/>
              <a:t>którą</a:t>
            </a:r>
            <a:r>
              <a:rPr dirty="0" spc="-90"/>
              <a:t> </a:t>
            </a:r>
            <a:r>
              <a:rPr dirty="0" spc="-40"/>
              <a:t>fryzura</a:t>
            </a:r>
            <a:r>
              <a:rPr dirty="0" spc="-65"/>
              <a:t> </a:t>
            </a:r>
            <a:r>
              <a:rPr dirty="0" spc="-80"/>
              <a:t>musiała</a:t>
            </a:r>
            <a:r>
              <a:rPr dirty="0" spc="-45"/>
              <a:t> </a:t>
            </a:r>
            <a:r>
              <a:rPr dirty="0" spc="-30"/>
              <a:t>tworzyć</a:t>
            </a:r>
            <a:r>
              <a:rPr dirty="0" spc="-80"/>
              <a:t> </a:t>
            </a:r>
            <a:r>
              <a:rPr dirty="0"/>
              <a:t>z</a:t>
            </a:r>
            <a:r>
              <a:rPr dirty="0" spc="-65"/>
              <a:t> całym</a:t>
            </a:r>
            <a:r>
              <a:rPr dirty="0" spc="-60"/>
              <a:t> </a:t>
            </a:r>
            <a:r>
              <a:rPr dirty="0" spc="-10"/>
              <a:t>ubiorem</a:t>
            </a:r>
          </a:p>
          <a:p>
            <a:pPr algn="ctr" marL="1905">
              <a:lnSpc>
                <a:spcPct val="100000"/>
              </a:lnSpc>
            </a:pPr>
            <a:r>
              <a:rPr dirty="0"/>
              <a:t>i</a:t>
            </a:r>
            <a:r>
              <a:rPr dirty="0" spc="-45"/>
              <a:t> </a:t>
            </a:r>
            <a:r>
              <a:rPr dirty="0" spc="-10"/>
              <a:t>stylizacją.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</a:p>
          <a:p>
            <a:pPr algn="ctr" marL="12065" marR="5080">
              <a:lnSpc>
                <a:spcPct val="100000"/>
              </a:lnSpc>
            </a:pPr>
            <a:r>
              <a:rPr dirty="0" spc="-70"/>
              <a:t>Popularne</a:t>
            </a:r>
            <a:r>
              <a:rPr dirty="0" spc="-55"/>
              <a:t> </a:t>
            </a:r>
            <a:r>
              <a:rPr dirty="0" spc="-30"/>
              <a:t>były</a:t>
            </a:r>
            <a:r>
              <a:rPr dirty="0" spc="-65"/>
              <a:t> </a:t>
            </a:r>
            <a:r>
              <a:rPr dirty="0" spc="-50"/>
              <a:t>też</a:t>
            </a:r>
            <a:r>
              <a:rPr dirty="0" spc="-55"/>
              <a:t> </a:t>
            </a:r>
            <a:r>
              <a:rPr dirty="0" spc="-75"/>
              <a:t>włosy</a:t>
            </a:r>
            <a:r>
              <a:rPr dirty="0" spc="-50"/>
              <a:t> </a:t>
            </a:r>
            <a:r>
              <a:rPr dirty="0" spc="-65"/>
              <a:t>zaplatane</a:t>
            </a:r>
            <a:r>
              <a:rPr dirty="0" spc="-50"/>
              <a:t> </a:t>
            </a:r>
            <a:r>
              <a:rPr dirty="0" spc="-35"/>
              <a:t>nieco</a:t>
            </a:r>
            <a:r>
              <a:rPr dirty="0" spc="-45"/>
              <a:t> </a:t>
            </a:r>
            <a:r>
              <a:rPr dirty="0" spc="-55"/>
              <a:t>luźniej</a:t>
            </a:r>
            <a:r>
              <a:rPr dirty="0" spc="-35"/>
              <a:t> </a:t>
            </a:r>
            <a:r>
              <a:rPr dirty="0"/>
              <a:t>w</a:t>
            </a:r>
            <a:r>
              <a:rPr dirty="0" spc="-65"/>
              <a:t> </a:t>
            </a:r>
            <a:r>
              <a:rPr dirty="0" spc="-20"/>
              <a:t>tzw. </a:t>
            </a:r>
            <a:r>
              <a:rPr dirty="0" spc="-75"/>
              <a:t>grecki</a:t>
            </a:r>
            <a:r>
              <a:rPr dirty="0" spc="-55"/>
              <a:t> </a:t>
            </a:r>
            <a:r>
              <a:rPr dirty="0" spc="-80"/>
              <a:t>węzeł</a:t>
            </a:r>
            <a:r>
              <a:rPr dirty="0" spc="-50"/>
              <a:t> </a:t>
            </a:r>
            <a:r>
              <a:rPr dirty="0"/>
              <a:t>lub</a:t>
            </a:r>
            <a:r>
              <a:rPr dirty="0" spc="-100"/>
              <a:t> </a:t>
            </a:r>
            <a:r>
              <a:rPr dirty="0" spc="-35"/>
              <a:t>inne</a:t>
            </a:r>
            <a:r>
              <a:rPr dirty="0" spc="-30"/>
              <a:t> </a:t>
            </a:r>
            <a:r>
              <a:rPr dirty="0" spc="-10"/>
              <a:t>formy</a:t>
            </a:r>
            <a:r>
              <a:rPr dirty="0" spc="-40"/>
              <a:t> </a:t>
            </a:r>
            <a:r>
              <a:rPr dirty="0" spc="-85"/>
              <a:t>koka.</a:t>
            </a:r>
            <a:r>
              <a:rPr dirty="0" spc="-40"/>
              <a:t> </a:t>
            </a:r>
            <a:r>
              <a:rPr dirty="0" spc="-10"/>
              <a:t>Najpopularniejsza </a:t>
            </a:r>
            <a:r>
              <a:rPr dirty="0" spc="-75"/>
              <a:t>grecka</a:t>
            </a:r>
            <a:r>
              <a:rPr dirty="0" spc="-50"/>
              <a:t> </a:t>
            </a:r>
            <a:r>
              <a:rPr dirty="0" spc="-40"/>
              <a:t>fryzura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 spc="-50"/>
              <a:t>tzw.</a:t>
            </a:r>
            <a:r>
              <a:rPr dirty="0" spc="-35"/>
              <a:t> </a:t>
            </a:r>
            <a:r>
              <a:rPr dirty="0" spc="-55"/>
              <a:t>lampadion</a:t>
            </a:r>
            <a:r>
              <a:rPr dirty="0" spc="-75"/>
              <a:t> </a:t>
            </a:r>
            <a:r>
              <a:rPr dirty="0" spc="-70"/>
              <a:t>(usytuowany</a:t>
            </a:r>
            <a:r>
              <a:rPr dirty="0" spc="-25"/>
              <a:t> </a:t>
            </a:r>
            <a:r>
              <a:rPr dirty="0"/>
              <a:t>z</a:t>
            </a:r>
            <a:r>
              <a:rPr dirty="0" spc="-30"/>
              <a:t> </a:t>
            </a:r>
            <a:r>
              <a:rPr dirty="0" spc="-20"/>
              <a:t>tyłu </a:t>
            </a:r>
            <a:r>
              <a:rPr dirty="0" spc="-25"/>
              <a:t>głowy</a:t>
            </a:r>
            <a:r>
              <a:rPr dirty="0" spc="-95"/>
              <a:t> </a:t>
            </a:r>
            <a:r>
              <a:rPr dirty="0" spc="-75"/>
              <a:t>kok),</a:t>
            </a:r>
            <a:r>
              <a:rPr dirty="0" spc="-50"/>
              <a:t> </a:t>
            </a:r>
            <a:r>
              <a:rPr dirty="0" spc="-20"/>
              <a:t>który</a:t>
            </a:r>
            <a:r>
              <a:rPr dirty="0" spc="-80"/>
              <a:t> </a:t>
            </a:r>
            <a:r>
              <a:rPr dirty="0" spc="-25"/>
              <a:t>miał</a:t>
            </a:r>
            <a:r>
              <a:rPr dirty="0" spc="-70"/>
              <a:t> </a:t>
            </a:r>
            <a:r>
              <a:rPr dirty="0" spc="-25"/>
              <a:t>bryłą</a:t>
            </a:r>
            <a:r>
              <a:rPr dirty="0" spc="-70"/>
              <a:t> </a:t>
            </a:r>
            <a:r>
              <a:rPr dirty="0" spc="-35"/>
              <a:t>przypominać</a:t>
            </a:r>
            <a:r>
              <a:rPr dirty="0" spc="-55"/>
              <a:t> </a:t>
            </a:r>
            <a:r>
              <a:rPr dirty="0" spc="-10"/>
              <a:t>lampkę oliwną.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1588" y="472440"/>
            <a:ext cx="4871466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996" rIns="0" bIns="0" rtlCol="0" vert="horz">
            <a:spAutoFit/>
          </a:bodyPr>
          <a:lstStyle/>
          <a:p>
            <a:pPr marL="1376680">
              <a:lnSpc>
                <a:spcPct val="100000"/>
              </a:lnSpc>
              <a:spcBef>
                <a:spcPts val="100"/>
              </a:spcBef>
            </a:pPr>
            <a:r>
              <a:rPr dirty="0" spc="-204"/>
              <a:t>FRYZURY</a:t>
            </a:r>
            <a:r>
              <a:rPr dirty="0"/>
              <a:t> </a:t>
            </a:r>
            <a:r>
              <a:rPr dirty="0" spc="-90"/>
              <a:t>DAMSKIE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2197607" y="1950720"/>
            <a:ext cx="7809230" cy="3595370"/>
            <a:chOff x="2197607" y="1950720"/>
            <a:chExt cx="7809230" cy="359537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4487" y="2046731"/>
              <a:ext cx="2217420" cy="340309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202179" y="1955292"/>
              <a:ext cx="7800340" cy="3586479"/>
            </a:xfrm>
            <a:custGeom>
              <a:avLst/>
              <a:gdLst/>
              <a:ahLst/>
              <a:cxnLst/>
              <a:rect l="l" t="t" r="r" b="b"/>
              <a:pathLst>
                <a:path w="7800340" h="3586479">
                  <a:moveTo>
                    <a:pt x="0" y="3585972"/>
                  </a:moveTo>
                  <a:lnTo>
                    <a:pt x="7799832" y="3585972"/>
                  </a:lnTo>
                  <a:lnTo>
                    <a:pt x="7799832" y="0"/>
                  </a:lnTo>
                  <a:lnTo>
                    <a:pt x="0" y="0"/>
                  </a:lnTo>
                  <a:lnTo>
                    <a:pt x="0" y="3585972"/>
                  </a:lnTo>
                  <a:close/>
                </a:path>
              </a:pathLst>
            </a:custGeom>
            <a:ln w="9144">
              <a:solidFill>
                <a:srgbClr val="52312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49040" y="624840"/>
            <a:ext cx="4574540" cy="1026794"/>
            <a:chOff x="3749040" y="624840"/>
            <a:chExt cx="4574540" cy="102679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0" y="644652"/>
              <a:ext cx="3185921" cy="100660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840" y="624840"/>
              <a:ext cx="858773" cy="10066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3492" y="644652"/>
              <a:ext cx="1719833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4573" rIns="0" bIns="0" rtlCol="0" vert="horz">
            <a:spAutoFit/>
          </a:bodyPr>
          <a:lstStyle/>
          <a:p>
            <a:pPr marL="1564640">
              <a:lnSpc>
                <a:spcPct val="100000"/>
              </a:lnSpc>
              <a:spcBef>
                <a:spcPts val="100"/>
              </a:spcBef>
            </a:pPr>
            <a:r>
              <a:rPr dirty="0" spc="-204"/>
              <a:t>FRYZURY</a:t>
            </a:r>
            <a:r>
              <a:rPr dirty="0"/>
              <a:t> </a:t>
            </a:r>
            <a:r>
              <a:rPr dirty="0" spc="-204"/>
              <a:t>M</a:t>
            </a:r>
            <a:r>
              <a:rPr dirty="0" spc="-204">
                <a:latin typeface="Georgia"/>
                <a:cs typeface="Georgia"/>
              </a:rPr>
              <a:t>Ę</a:t>
            </a:r>
            <a:r>
              <a:rPr dirty="0" spc="-204"/>
              <a:t>SKIE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968751" y="2116835"/>
            <a:ext cx="6334125" cy="3116580"/>
          </a:xfrm>
          <a:prstGeom prst="rect">
            <a:avLst/>
          </a:prstGeom>
          <a:ln w="9144">
            <a:solidFill>
              <a:srgbClr val="52312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276860" marR="236474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Modne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fryzury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nosiły </a:t>
            </a:r>
            <a:r>
              <a:rPr dirty="0" sz="1800" spc="-30">
                <a:latin typeface="Arial"/>
                <a:cs typeface="Arial"/>
              </a:rPr>
              <a:t>bowiem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nie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tylko </a:t>
            </a:r>
            <a:r>
              <a:rPr dirty="0" sz="1800" spc="-45">
                <a:latin typeface="Arial"/>
                <a:cs typeface="Arial"/>
              </a:rPr>
              <a:t>kobiety,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również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mężczyźni,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choć</a:t>
            </a:r>
            <a:r>
              <a:rPr dirty="0" sz="1800">
                <a:latin typeface="Arial"/>
                <a:cs typeface="Arial"/>
              </a:rPr>
              <a:t> w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ich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przypadku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dużo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częściej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były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algn="ctr" marR="2087880">
              <a:lnSpc>
                <a:spcPct val="100000"/>
              </a:lnSpc>
            </a:pPr>
            <a:r>
              <a:rPr dirty="0" sz="1800" spc="-25">
                <a:latin typeface="Arial"/>
                <a:cs typeface="Arial"/>
              </a:rPr>
              <a:t>mocno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skręcone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krótko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przystrzyżone</a:t>
            </a:r>
            <a:endParaRPr sz="1800">
              <a:latin typeface="Arial"/>
              <a:cs typeface="Arial"/>
            </a:endParaRPr>
          </a:p>
          <a:p>
            <a:pPr algn="ctr" marR="2085339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włosy.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0900" y="2226564"/>
            <a:ext cx="1973579" cy="28971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06111" y="585216"/>
            <a:ext cx="2544445" cy="1026794"/>
            <a:chOff x="4706111" y="585216"/>
            <a:chExt cx="2544445" cy="102679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6111" y="605028"/>
              <a:ext cx="2285238" cy="100660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6227" y="585216"/>
              <a:ext cx="854201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950" rIns="0" bIns="0" rtlCol="0" vert="horz">
            <a:spAutoFit/>
          </a:bodyPr>
          <a:lstStyle/>
          <a:p>
            <a:pPr marL="2520950">
              <a:lnSpc>
                <a:spcPct val="100000"/>
              </a:lnSpc>
              <a:spcBef>
                <a:spcPts val="100"/>
              </a:spcBef>
            </a:pPr>
            <a:r>
              <a:rPr dirty="0" spc="-270"/>
              <a:t>MAKIJA</a:t>
            </a:r>
            <a:r>
              <a:rPr dirty="0" spc="-270">
                <a:latin typeface="Georgia"/>
                <a:cs typeface="Georgia"/>
              </a:rPr>
              <a:t>Ż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647188" y="1908048"/>
            <a:ext cx="6553200" cy="3348354"/>
          </a:xfrm>
          <a:prstGeom prst="rect">
            <a:avLst/>
          </a:prstGeom>
          <a:ln w="9144">
            <a:solidFill>
              <a:srgbClr val="52312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16839" marR="255714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starożytnej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Grecji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makijaż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był </a:t>
            </a:r>
            <a:r>
              <a:rPr dirty="0" sz="1800" spc="-40">
                <a:latin typeface="Arial"/>
                <a:cs typeface="Arial"/>
              </a:rPr>
              <a:t>popularny.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Kobiety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przyciemniały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oczy </a:t>
            </a:r>
            <a:r>
              <a:rPr dirty="0" sz="1800" spc="-70">
                <a:latin typeface="Arial"/>
                <a:cs typeface="Arial"/>
              </a:rPr>
              <a:t>czarnym</a:t>
            </a:r>
            <a:r>
              <a:rPr dirty="0" sz="1800" spc="-55">
                <a:latin typeface="Arial"/>
                <a:cs typeface="Arial"/>
              </a:rPr>
              <a:t> węglem,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także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chętnie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sięgały </a:t>
            </a:r>
            <a:r>
              <a:rPr dirty="0" sz="1800">
                <a:latin typeface="Arial"/>
                <a:cs typeface="Arial"/>
              </a:rPr>
              <a:t>po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róż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pomadkę.</a:t>
            </a:r>
            <a:endParaRPr sz="1800">
              <a:latin typeface="Arial"/>
              <a:cs typeface="Arial"/>
            </a:endParaRPr>
          </a:p>
          <a:p>
            <a:pPr algn="ctr" marL="598170" marR="3039110">
              <a:lnSpc>
                <a:spcPct val="100000"/>
              </a:lnSpc>
            </a:pPr>
            <a:r>
              <a:rPr dirty="0" sz="1800" spc="-90">
                <a:latin typeface="Arial"/>
                <a:cs typeface="Arial"/>
              </a:rPr>
              <a:t>Dużą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wagę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przywiązywano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do </a:t>
            </a:r>
            <a:r>
              <a:rPr dirty="0" sz="1800" spc="-55">
                <a:latin typeface="Arial"/>
                <a:cs typeface="Arial"/>
              </a:rPr>
              <a:t>rozjaśniania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twarzy.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1068" y="1993392"/>
            <a:ext cx="2092452" cy="31805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644" y="1638426"/>
            <a:ext cx="1069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95" b="0">
                <a:solidFill>
                  <a:srgbClr val="000000"/>
                </a:solidFill>
                <a:latin typeface="Trebuchet MS"/>
                <a:cs typeface="Trebuchet MS"/>
              </a:rPr>
              <a:t>Źródła</a:t>
            </a:r>
            <a:r>
              <a:rPr dirty="0" sz="2400" spc="-95" b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15644" y="2070938"/>
            <a:ext cx="10349865" cy="2220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044064">
              <a:lnSpc>
                <a:spcPct val="100000"/>
              </a:lnSpc>
              <a:spcBef>
                <a:spcPts val="95"/>
              </a:spcBef>
            </a:pPr>
            <a:r>
              <a:rPr dirty="0" u="sng" sz="1600" spc="-14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2"/>
              </a:rPr>
              <a:t>https://historia.org.pl/2014/03/31/moda-</a:t>
            </a:r>
            <a:r>
              <a:rPr dirty="0" u="sng" sz="1600" spc="-7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2"/>
              </a:rPr>
              <a:t>w-</a:t>
            </a:r>
            <a:r>
              <a:rPr dirty="0" u="sng" sz="1600" spc="-10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2"/>
              </a:rPr>
              <a:t>starozytnej-</a:t>
            </a:r>
            <a:r>
              <a:rPr dirty="0" u="sng" sz="1600" spc="-12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2"/>
              </a:rPr>
              <a:t>grecji-</a:t>
            </a:r>
            <a:r>
              <a:rPr dirty="0" u="sng" sz="1600" spc="-7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2"/>
              </a:rPr>
              <a:t>w-</a:t>
            </a:r>
            <a:r>
              <a:rPr dirty="0" u="sng" sz="1600" spc="-9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2"/>
              </a:rPr>
              <a:t>epoce-</a:t>
            </a:r>
            <a:r>
              <a:rPr dirty="0" u="sng" sz="1600" spc="-7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2"/>
              </a:rPr>
              <a:t>klasycznej/#identifier_9_26924</a:t>
            </a:r>
            <a:r>
              <a:rPr dirty="0" u="none" sz="1600" spc="-75">
                <a:solidFill>
                  <a:srgbClr val="AC1F1F"/>
                </a:solidFill>
                <a:latin typeface="Trebuchet MS"/>
                <a:cs typeface="Trebuchet MS"/>
              </a:rPr>
              <a:t> </a:t>
            </a:r>
            <a:r>
              <a:rPr dirty="0" u="sng" sz="1600" spc="-12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3"/>
              </a:rPr>
              <a:t>https://nauka.poinformowani.pl/artykul/32036-</a:t>
            </a:r>
            <a:r>
              <a:rPr dirty="0" u="sng" sz="1600" spc="-9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3"/>
              </a:rPr>
              <a:t>moda-</a:t>
            </a:r>
            <a:r>
              <a:rPr dirty="0" u="sng" sz="1600" spc="-7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3"/>
              </a:rPr>
              <a:t>w-</a:t>
            </a:r>
            <a:r>
              <a:rPr dirty="0" u="sng" sz="1600" spc="-10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3"/>
              </a:rPr>
              <a:t>stylu-</a:t>
            </a:r>
            <a:r>
              <a:rPr dirty="0" u="sng" sz="1600" spc="-11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3"/>
              </a:rPr>
              <a:t>aten-czyli-</a:t>
            </a:r>
            <a:r>
              <a:rPr dirty="0" u="sng" sz="1600" spc="-6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3"/>
              </a:rPr>
              <a:t>co-</a:t>
            </a:r>
            <a:r>
              <a:rPr dirty="0" u="sng" sz="1600" spc="-8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3"/>
              </a:rPr>
              <a:t>nosili-</a:t>
            </a:r>
            <a:r>
              <a:rPr dirty="0" u="sng" sz="1600" spc="-9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3"/>
              </a:rPr>
              <a:t>starozytni-</a:t>
            </a:r>
            <a:r>
              <a:rPr dirty="0" u="sng" sz="1600" spc="-1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3"/>
              </a:rPr>
              <a:t>grecy</a:t>
            </a:r>
            <a:r>
              <a:rPr dirty="0" u="none" sz="1600" spc="-10">
                <a:solidFill>
                  <a:srgbClr val="AC1F1F"/>
                </a:solidFill>
                <a:latin typeface="Trebuchet MS"/>
                <a:cs typeface="Trebuchet MS"/>
              </a:rPr>
              <a:t> </a:t>
            </a:r>
            <a:r>
              <a:rPr dirty="0" u="sng" sz="1600" spc="-13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4"/>
              </a:rPr>
              <a:t>https://www.podkop.com/2015/03/13/ubiory-</a:t>
            </a:r>
            <a:r>
              <a:rPr dirty="0" u="sng" sz="1600" spc="-7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4"/>
              </a:rPr>
              <a:t>w-</a:t>
            </a:r>
            <a:r>
              <a:rPr dirty="0" u="sng" sz="1600" spc="-10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4"/>
              </a:rPr>
              <a:t>starozytnej-</a:t>
            </a:r>
            <a:r>
              <a:rPr dirty="0" u="sng" sz="1600" spc="-1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4"/>
              </a:rPr>
              <a:t>grecji/</a:t>
            </a:r>
            <a:endParaRPr sz="1600">
              <a:latin typeface="Trebuchet MS"/>
              <a:cs typeface="Trebuchet MS"/>
            </a:endParaRPr>
          </a:p>
          <a:p>
            <a:pPr marL="12700" marR="5033010">
              <a:lnSpc>
                <a:spcPct val="100000"/>
              </a:lnSpc>
              <a:spcBef>
                <a:spcPts val="5"/>
              </a:spcBef>
            </a:pPr>
            <a:r>
              <a:rPr dirty="0" u="sng" sz="1600" spc="-14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5"/>
              </a:rPr>
              <a:t>https://murkydesign.pl/5-</a:t>
            </a:r>
            <a:r>
              <a:rPr dirty="0" u="sng" sz="1600" spc="-11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5"/>
              </a:rPr>
              <a:t>pojec-</a:t>
            </a:r>
            <a:r>
              <a:rPr dirty="0" u="sng" sz="1600" spc="-7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5"/>
              </a:rPr>
              <a:t>mody-</a:t>
            </a:r>
            <a:r>
              <a:rPr dirty="0" u="sng" sz="1600" spc="-12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5"/>
              </a:rPr>
              <a:t>damskiej-</a:t>
            </a:r>
            <a:r>
              <a:rPr dirty="0" u="sng" sz="1600" spc="-10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5"/>
              </a:rPr>
              <a:t>starozytnej-</a:t>
            </a:r>
            <a:r>
              <a:rPr dirty="0" u="sng" sz="1600" spc="-12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5"/>
              </a:rPr>
              <a:t>grecji/</a:t>
            </a:r>
            <a:r>
              <a:rPr dirty="0" u="none" sz="1600" spc="-120">
                <a:solidFill>
                  <a:srgbClr val="AC1F1F"/>
                </a:solidFill>
                <a:latin typeface="Trebuchet MS"/>
                <a:cs typeface="Trebuchet MS"/>
              </a:rPr>
              <a:t> </a:t>
            </a:r>
            <a:r>
              <a:rPr dirty="0" u="sng" sz="1600" spc="-13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6"/>
              </a:rPr>
              <a:t>https://anka992.wordpress.com/2017/03/30/featured-</a:t>
            </a:r>
            <a:r>
              <a:rPr dirty="0" u="sng" sz="1600" spc="-1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6"/>
              </a:rPr>
              <a:t>content/</a:t>
            </a:r>
            <a:r>
              <a:rPr dirty="0" u="none" sz="1600" spc="-10">
                <a:solidFill>
                  <a:srgbClr val="AC1F1F"/>
                </a:solidFill>
                <a:latin typeface="Trebuchet MS"/>
                <a:cs typeface="Trebuchet MS"/>
              </a:rPr>
              <a:t> </a:t>
            </a:r>
            <a:r>
              <a:rPr dirty="0" u="sng" sz="1600" spc="-14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7"/>
              </a:rPr>
              <a:t>https://neness.pl/blog/kiedy-</a:t>
            </a:r>
            <a:r>
              <a:rPr dirty="0" u="sng" sz="1600" spc="-6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7"/>
              </a:rPr>
              <a:t>to-</a:t>
            </a:r>
            <a:r>
              <a:rPr dirty="0" u="sng" sz="1600" spc="-10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7"/>
              </a:rPr>
              <a:t>sie-</a:t>
            </a:r>
            <a:r>
              <a:rPr dirty="0" u="sng" sz="1600" spc="-10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7"/>
              </a:rPr>
              <a:t>zaczelo-</a:t>
            </a:r>
            <a:r>
              <a:rPr dirty="0" u="sng" sz="1600" spc="-8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7"/>
              </a:rPr>
              <a:t>historia-</a:t>
            </a:r>
            <a:r>
              <a:rPr dirty="0" u="sng" sz="1600" spc="-3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7"/>
              </a:rPr>
              <a:t>makijazu/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u="sng" sz="1600" spc="-15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8"/>
              </a:rPr>
              <a:t>https://cku-</a:t>
            </a:r>
            <a:r>
              <a:rPr dirty="0" u="sng" sz="1600" spc="-9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8"/>
              </a:rPr>
              <a:t>rudaslaska.edu.pl/images/nauka_zdalna/Wrzesien_Anna/15.05/Kreowanie_wizerunku_historia_fryzur_i_ubioru.pdf</a:t>
            </a:r>
            <a:r>
              <a:rPr dirty="0" u="none" sz="1600" spc="-95">
                <a:solidFill>
                  <a:srgbClr val="AC1F1F"/>
                </a:solidFill>
                <a:latin typeface="Trebuchet MS"/>
                <a:cs typeface="Trebuchet MS"/>
              </a:rPr>
              <a:t> </a:t>
            </a:r>
            <a:r>
              <a:rPr dirty="0" u="sng" sz="1600" spc="-14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9"/>
              </a:rPr>
              <a:t>https://nanoil.pl/blog/post/historia-</a:t>
            </a:r>
            <a:r>
              <a:rPr dirty="0" u="sng" sz="1600" spc="-10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9"/>
              </a:rPr>
              <a:t>fryzjerstwa-cz-</a:t>
            </a:r>
            <a:r>
              <a:rPr dirty="0" u="sng" sz="1600" spc="-6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9"/>
              </a:rPr>
              <a:t>1-</a:t>
            </a:r>
            <a:r>
              <a:rPr dirty="0" u="sng" sz="1600" spc="-13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9"/>
              </a:rPr>
              <a:t>jakie-</a:t>
            </a:r>
            <a:r>
              <a:rPr dirty="0" u="sng" sz="1600" spc="-7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9"/>
              </a:rPr>
              <a:t>fryzury-</a:t>
            </a:r>
            <a:r>
              <a:rPr dirty="0" u="sng" sz="1600" spc="-11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9"/>
              </a:rPr>
              <a:t>byly-</a:t>
            </a:r>
            <a:r>
              <a:rPr dirty="0" u="sng" sz="1600" spc="-8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9"/>
              </a:rPr>
              <a:t>modne-</a:t>
            </a:r>
            <a:r>
              <a:rPr dirty="0" u="sng" sz="1600" spc="-7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9"/>
              </a:rPr>
              <a:t>w-</a:t>
            </a:r>
            <a:r>
              <a:rPr dirty="0" u="sng" sz="1600" spc="-1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rebuchet MS"/>
                <a:cs typeface="Trebuchet MS"/>
                <a:hlinkClick r:id="rId9"/>
              </a:rPr>
              <a:t>starozytnosci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Trebuchet MS"/>
                <a:cs typeface="Trebuchet MS"/>
              </a:rPr>
              <a:t>Wikipedia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43802" y="5957112"/>
            <a:ext cx="42564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latin typeface="Trebuchet MS"/>
                <a:cs typeface="Trebuchet MS"/>
              </a:rPr>
              <a:t>Małgorzata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Dratwa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-125">
                <a:latin typeface="Trebuchet MS"/>
                <a:cs typeface="Trebuchet MS"/>
              </a:rPr>
              <a:t>i</a:t>
            </a:r>
            <a:r>
              <a:rPr dirty="0" sz="1800" spc="-10">
                <a:latin typeface="Trebuchet MS"/>
                <a:cs typeface="Trebuchet MS"/>
              </a:rPr>
              <a:t> </a:t>
            </a:r>
            <a:r>
              <a:rPr dirty="0" sz="1800" spc="-204">
                <a:latin typeface="Trebuchet MS"/>
                <a:cs typeface="Trebuchet MS"/>
              </a:rPr>
              <a:t>Julia</a:t>
            </a:r>
            <a:r>
              <a:rPr dirty="0" sz="1800" spc="-1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Krzysztoporska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1B3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1908790" cy="6858000"/>
            </a:xfrm>
            <a:custGeom>
              <a:avLst/>
              <a:gdLst/>
              <a:ahLst/>
              <a:cxnLst/>
              <a:rect l="l" t="t" r="r" b="b"/>
              <a:pathLst>
                <a:path w="11908790" h="6858000">
                  <a:moveTo>
                    <a:pt x="0" y="6858000"/>
                  </a:moveTo>
                  <a:lnTo>
                    <a:pt x="11908536" y="6858000"/>
                  </a:lnTo>
                  <a:lnTo>
                    <a:pt x="1190853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AED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885825" h="6858000">
                  <a:moveTo>
                    <a:pt x="709307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709307" y="6857999"/>
                  </a:lnTo>
                  <a:lnTo>
                    <a:pt x="710895" y="6789736"/>
                  </a:lnTo>
                  <a:lnTo>
                    <a:pt x="718832" y="6729412"/>
                  </a:lnTo>
                  <a:lnTo>
                    <a:pt x="729932" y="6677025"/>
                  </a:lnTo>
                  <a:lnTo>
                    <a:pt x="744220" y="6630987"/>
                  </a:lnTo>
                  <a:lnTo>
                    <a:pt x="760082" y="6589712"/>
                  </a:lnTo>
                  <a:lnTo>
                    <a:pt x="779132" y="6553200"/>
                  </a:lnTo>
                  <a:lnTo>
                    <a:pt x="817206" y="6477000"/>
                  </a:lnTo>
                  <a:lnTo>
                    <a:pt x="833081" y="6440487"/>
                  </a:lnTo>
                  <a:lnTo>
                    <a:pt x="848944" y="6399212"/>
                  </a:lnTo>
                  <a:lnTo>
                    <a:pt x="864819" y="6353175"/>
                  </a:lnTo>
                  <a:lnTo>
                    <a:pt x="875919" y="6300787"/>
                  </a:lnTo>
                  <a:lnTo>
                    <a:pt x="882269" y="6240462"/>
                  </a:lnTo>
                  <a:lnTo>
                    <a:pt x="885444" y="6172200"/>
                  </a:lnTo>
                  <a:lnTo>
                    <a:pt x="882269" y="6103937"/>
                  </a:lnTo>
                  <a:lnTo>
                    <a:pt x="875919" y="6043612"/>
                  </a:lnTo>
                  <a:lnTo>
                    <a:pt x="864819" y="5991225"/>
                  </a:lnTo>
                  <a:lnTo>
                    <a:pt x="848944" y="5945187"/>
                  </a:lnTo>
                  <a:lnTo>
                    <a:pt x="833081" y="5903912"/>
                  </a:lnTo>
                  <a:lnTo>
                    <a:pt x="817206" y="5867400"/>
                  </a:lnTo>
                  <a:lnTo>
                    <a:pt x="779132" y="5791200"/>
                  </a:lnTo>
                  <a:lnTo>
                    <a:pt x="760082" y="5754687"/>
                  </a:lnTo>
                  <a:lnTo>
                    <a:pt x="744220" y="5713412"/>
                  </a:lnTo>
                  <a:lnTo>
                    <a:pt x="729932" y="5667375"/>
                  </a:lnTo>
                  <a:lnTo>
                    <a:pt x="718832" y="5614987"/>
                  </a:lnTo>
                  <a:lnTo>
                    <a:pt x="710895" y="5554599"/>
                  </a:lnTo>
                  <a:lnTo>
                    <a:pt x="709307" y="5486400"/>
                  </a:lnTo>
                  <a:lnTo>
                    <a:pt x="710895" y="5418074"/>
                  </a:lnTo>
                  <a:lnTo>
                    <a:pt x="718832" y="5357749"/>
                  </a:lnTo>
                  <a:lnTo>
                    <a:pt x="729932" y="5305425"/>
                  </a:lnTo>
                  <a:lnTo>
                    <a:pt x="744220" y="5259324"/>
                  </a:lnTo>
                  <a:lnTo>
                    <a:pt x="760082" y="5218049"/>
                  </a:lnTo>
                  <a:lnTo>
                    <a:pt x="779132" y="5181600"/>
                  </a:lnTo>
                  <a:lnTo>
                    <a:pt x="817206" y="5105400"/>
                  </a:lnTo>
                  <a:lnTo>
                    <a:pt x="833081" y="5068824"/>
                  </a:lnTo>
                  <a:lnTo>
                    <a:pt x="848944" y="5027549"/>
                  </a:lnTo>
                  <a:lnTo>
                    <a:pt x="864819" y="4981575"/>
                  </a:lnTo>
                  <a:lnTo>
                    <a:pt x="875919" y="4929124"/>
                  </a:lnTo>
                  <a:lnTo>
                    <a:pt x="882269" y="4868799"/>
                  </a:lnTo>
                  <a:lnTo>
                    <a:pt x="885444" y="4800600"/>
                  </a:lnTo>
                  <a:lnTo>
                    <a:pt x="882269" y="4732274"/>
                  </a:lnTo>
                  <a:lnTo>
                    <a:pt x="875919" y="4671949"/>
                  </a:lnTo>
                  <a:lnTo>
                    <a:pt x="864819" y="4619625"/>
                  </a:lnTo>
                  <a:lnTo>
                    <a:pt x="848944" y="4573524"/>
                  </a:lnTo>
                  <a:lnTo>
                    <a:pt x="833081" y="4532249"/>
                  </a:lnTo>
                  <a:lnTo>
                    <a:pt x="817206" y="4495800"/>
                  </a:lnTo>
                  <a:lnTo>
                    <a:pt x="779132" y="4419600"/>
                  </a:lnTo>
                  <a:lnTo>
                    <a:pt x="760082" y="4383024"/>
                  </a:lnTo>
                  <a:lnTo>
                    <a:pt x="744220" y="4341749"/>
                  </a:lnTo>
                  <a:lnTo>
                    <a:pt x="729932" y="4295775"/>
                  </a:lnTo>
                  <a:lnTo>
                    <a:pt x="718832" y="4243324"/>
                  </a:lnTo>
                  <a:lnTo>
                    <a:pt x="710895" y="4182999"/>
                  </a:lnTo>
                  <a:lnTo>
                    <a:pt x="709307" y="4114800"/>
                  </a:lnTo>
                  <a:lnTo>
                    <a:pt x="710895" y="4046474"/>
                  </a:lnTo>
                  <a:lnTo>
                    <a:pt x="718832" y="3986149"/>
                  </a:lnTo>
                  <a:lnTo>
                    <a:pt x="729932" y="3933825"/>
                  </a:lnTo>
                  <a:lnTo>
                    <a:pt x="744220" y="3887724"/>
                  </a:lnTo>
                  <a:lnTo>
                    <a:pt x="760082" y="3846449"/>
                  </a:lnTo>
                  <a:lnTo>
                    <a:pt x="779132" y="3810000"/>
                  </a:lnTo>
                  <a:lnTo>
                    <a:pt x="817206" y="3733800"/>
                  </a:lnTo>
                  <a:lnTo>
                    <a:pt x="833081" y="3697224"/>
                  </a:lnTo>
                  <a:lnTo>
                    <a:pt x="848944" y="3655949"/>
                  </a:lnTo>
                  <a:lnTo>
                    <a:pt x="864819" y="3609975"/>
                  </a:lnTo>
                  <a:lnTo>
                    <a:pt x="875919" y="3557524"/>
                  </a:lnTo>
                  <a:lnTo>
                    <a:pt x="882269" y="3497199"/>
                  </a:lnTo>
                  <a:lnTo>
                    <a:pt x="885444" y="3427349"/>
                  </a:lnTo>
                  <a:lnTo>
                    <a:pt x="882269" y="3360674"/>
                  </a:lnTo>
                  <a:lnTo>
                    <a:pt x="875919" y="3300349"/>
                  </a:lnTo>
                  <a:lnTo>
                    <a:pt x="864819" y="3248025"/>
                  </a:lnTo>
                  <a:lnTo>
                    <a:pt x="848944" y="3201924"/>
                  </a:lnTo>
                  <a:lnTo>
                    <a:pt x="833081" y="3160649"/>
                  </a:lnTo>
                  <a:lnTo>
                    <a:pt x="817206" y="3124200"/>
                  </a:lnTo>
                  <a:lnTo>
                    <a:pt x="779132" y="3048000"/>
                  </a:lnTo>
                  <a:lnTo>
                    <a:pt x="760082" y="3011424"/>
                  </a:lnTo>
                  <a:lnTo>
                    <a:pt x="744220" y="2970149"/>
                  </a:lnTo>
                  <a:lnTo>
                    <a:pt x="729932" y="2924175"/>
                  </a:lnTo>
                  <a:lnTo>
                    <a:pt x="718832" y="2871724"/>
                  </a:lnTo>
                  <a:lnTo>
                    <a:pt x="710895" y="2811399"/>
                  </a:lnTo>
                  <a:lnTo>
                    <a:pt x="709307" y="2743200"/>
                  </a:lnTo>
                  <a:lnTo>
                    <a:pt x="710895" y="2674874"/>
                  </a:lnTo>
                  <a:lnTo>
                    <a:pt x="718832" y="2614549"/>
                  </a:lnTo>
                  <a:lnTo>
                    <a:pt x="729932" y="2562225"/>
                  </a:lnTo>
                  <a:lnTo>
                    <a:pt x="744220" y="2516124"/>
                  </a:lnTo>
                  <a:lnTo>
                    <a:pt x="760082" y="2474849"/>
                  </a:lnTo>
                  <a:lnTo>
                    <a:pt x="779132" y="2438400"/>
                  </a:lnTo>
                  <a:lnTo>
                    <a:pt x="817206" y="2362200"/>
                  </a:lnTo>
                  <a:lnTo>
                    <a:pt x="833081" y="2325624"/>
                  </a:lnTo>
                  <a:lnTo>
                    <a:pt x="848944" y="2284349"/>
                  </a:lnTo>
                  <a:lnTo>
                    <a:pt x="864819" y="2238375"/>
                  </a:lnTo>
                  <a:lnTo>
                    <a:pt x="875919" y="2185924"/>
                  </a:lnTo>
                  <a:lnTo>
                    <a:pt x="882269" y="2125599"/>
                  </a:lnTo>
                  <a:lnTo>
                    <a:pt x="885444" y="2057400"/>
                  </a:lnTo>
                  <a:lnTo>
                    <a:pt x="882269" y="1989074"/>
                  </a:lnTo>
                  <a:lnTo>
                    <a:pt x="875919" y="1928749"/>
                  </a:lnTo>
                  <a:lnTo>
                    <a:pt x="864819" y="1876425"/>
                  </a:lnTo>
                  <a:lnTo>
                    <a:pt x="848944" y="1830324"/>
                  </a:lnTo>
                  <a:lnTo>
                    <a:pt x="833081" y="1789049"/>
                  </a:lnTo>
                  <a:lnTo>
                    <a:pt x="817206" y="1752600"/>
                  </a:lnTo>
                  <a:lnTo>
                    <a:pt x="779132" y="1676400"/>
                  </a:lnTo>
                  <a:lnTo>
                    <a:pt x="760082" y="1639824"/>
                  </a:lnTo>
                  <a:lnTo>
                    <a:pt x="744220" y="1598549"/>
                  </a:lnTo>
                  <a:lnTo>
                    <a:pt x="729932" y="1552575"/>
                  </a:lnTo>
                  <a:lnTo>
                    <a:pt x="718832" y="1500124"/>
                  </a:lnTo>
                  <a:lnTo>
                    <a:pt x="710895" y="1439799"/>
                  </a:lnTo>
                  <a:lnTo>
                    <a:pt x="709307" y="1371600"/>
                  </a:lnTo>
                  <a:lnTo>
                    <a:pt x="710895" y="1303274"/>
                  </a:lnTo>
                  <a:lnTo>
                    <a:pt x="718832" y="1242949"/>
                  </a:lnTo>
                  <a:lnTo>
                    <a:pt x="729932" y="1190625"/>
                  </a:lnTo>
                  <a:lnTo>
                    <a:pt x="744220" y="1144524"/>
                  </a:lnTo>
                  <a:lnTo>
                    <a:pt x="760082" y="1103249"/>
                  </a:lnTo>
                  <a:lnTo>
                    <a:pt x="779132" y="1066800"/>
                  </a:lnTo>
                  <a:lnTo>
                    <a:pt x="817206" y="990600"/>
                  </a:lnTo>
                  <a:lnTo>
                    <a:pt x="833081" y="954024"/>
                  </a:lnTo>
                  <a:lnTo>
                    <a:pt x="848944" y="912749"/>
                  </a:lnTo>
                  <a:lnTo>
                    <a:pt x="864819" y="866775"/>
                  </a:lnTo>
                  <a:lnTo>
                    <a:pt x="875919" y="814324"/>
                  </a:lnTo>
                  <a:lnTo>
                    <a:pt x="882269" y="753999"/>
                  </a:lnTo>
                  <a:lnTo>
                    <a:pt x="885444" y="685800"/>
                  </a:lnTo>
                  <a:lnTo>
                    <a:pt x="882269" y="617474"/>
                  </a:lnTo>
                  <a:lnTo>
                    <a:pt x="875919" y="557149"/>
                  </a:lnTo>
                  <a:lnTo>
                    <a:pt x="864819" y="504825"/>
                  </a:lnTo>
                  <a:lnTo>
                    <a:pt x="848944" y="458724"/>
                  </a:lnTo>
                  <a:lnTo>
                    <a:pt x="833081" y="417449"/>
                  </a:lnTo>
                  <a:lnTo>
                    <a:pt x="817206" y="381000"/>
                  </a:lnTo>
                  <a:lnTo>
                    <a:pt x="779132" y="304800"/>
                  </a:lnTo>
                  <a:lnTo>
                    <a:pt x="760082" y="268224"/>
                  </a:lnTo>
                  <a:lnTo>
                    <a:pt x="744220" y="226949"/>
                  </a:lnTo>
                  <a:lnTo>
                    <a:pt x="729932" y="180975"/>
                  </a:lnTo>
                  <a:lnTo>
                    <a:pt x="718832" y="128524"/>
                  </a:lnTo>
                  <a:lnTo>
                    <a:pt x="710895" y="68199"/>
                  </a:lnTo>
                  <a:lnTo>
                    <a:pt x="709307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908535" y="0"/>
              <a:ext cx="283845" cy="6858000"/>
            </a:xfrm>
            <a:custGeom>
              <a:avLst/>
              <a:gdLst/>
              <a:ahLst/>
              <a:cxnLst/>
              <a:rect l="l" t="t" r="r" b="b"/>
              <a:pathLst>
                <a:path w="283845" h="6858000">
                  <a:moveTo>
                    <a:pt x="28346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3464" y="6858000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2548127" y="832103"/>
            <a:ext cx="7136130" cy="1026794"/>
            <a:chOff x="2548127" y="832103"/>
            <a:chExt cx="7136130" cy="1026794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8127" y="851915"/>
              <a:ext cx="3699510" cy="100660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832103"/>
              <a:ext cx="854202" cy="10066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1595" y="851915"/>
              <a:ext cx="3772661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18257" y="951991"/>
            <a:ext cx="64535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14139"/>
                </a:solidFill>
              </a:rPr>
              <a:t>MODA</a:t>
            </a:r>
            <a:r>
              <a:rPr dirty="0" spc="-55">
                <a:solidFill>
                  <a:srgbClr val="614139"/>
                </a:solidFill>
              </a:rPr>
              <a:t> </a:t>
            </a:r>
            <a:r>
              <a:rPr dirty="0" spc="-155">
                <a:solidFill>
                  <a:srgbClr val="614139"/>
                </a:solidFill>
              </a:rPr>
              <a:t>STARO</a:t>
            </a:r>
            <a:r>
              <a:rPr dirty="0" spc="-155">
                <a:solidFill>
                  <a:srgbClr val="614139"/>
                </a:solidFill>
                <a:latin typeface="Georgia"/>
                <a:cs typeface="Georgia"/>
              </a:rPr>
              <a:t>Ż</a:t>
            </a:r>
            <a:r>
              <a:rPr dirty="0" spc="-155">
                <a:solidFill>
                  <a:srgbClr val="614139"/>
                </a:solidFill>
              </a:rPr>
              <a:t>YTNEJ</a:t>
            </a:r>
            <a:r>
              <a:rPr dirty="0" spc="-55">
                <a:solidFill>
                  <a:srgbClr val="614139"/>
                </a:solidFill>
              </a:rPr>
              <a:t> </a:t>
            </a:r>
            <a:r>
              <a:rPr dirty="0" spc="-175">
                <a:solidFill>
                  <a:srgbClr val="614139"/>
                </a:solidFill>
              </a:rPr>
              <a:t>GRECJI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8192" y="2272283"/>
            <a:ext cx="7497318" cy="2782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97607" y="495300"/>
            <a:ext cx="7263130" cy="1026794"/>
            <a:chOff x="2197607" y="495300"/>
            <a:chExt cx="7263130" cy="102679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7607" y="515111"/>
              <a:ext cx="2135886" cy="100660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8371" y="495300"/>
              <a:ext cx="854201" cy="10066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7451" y="515111"/>
              <a:ext cx="5462778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561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>
                <a:solidFill>
                  <a:srgbClr val="614139"/>
                </a:solidFill>
              </a:rPr>
              <a:t>STARO</a:t>
            </a:r>
            <a:r>
              <a:rPr dirty="0" spc="-90">
                <a:solidFill>
                  <a:srgbClr val="614139"/>
                </a:solidFill>
                <a:latin typeface="Georgia"/>
                <a:cs typeface="Georgia"/>
              </a:rPr>
              <a:t>Ż</a:t>
            </a:r>
            <a:r>
              <a:rPr dirty="0" spc="-90">
                <a:solidFill>
                  <a:srgbClr val="614139"/>
                </a:solidFill>
              </a:rPr>
              <a:t>YTNA</a:t>
            </a:r>
            <a:r>
              <a:rPr dirty="0" spc="-125">
                <a:solidFill>
                  <a:srgbClr val="614139"/>
                </a:solidFill>
              </a:rPr>
              <a:t> </a:t>
            </a:r>
            <a:r>
              <a:rPr dirty="0" spc="-140">
                <a:solidFill>
                  <a:srgbClr val="614139"/>
                </a:solidFill>
              </a:rPr>
              <a:t>BELLE</a:t>
            </a:r>
            <a:r>
              <a:rPr dirty="0" spc="-85">
                <a:solidFill>
                  <a:srgbClr val="614139"/>
                </a:solidFill>
              </a:rPr>
              <a:t> </a:t>
            </a:r>
            <a:r>
              <a:rPr dirty="0" spc="-10">
                <a:solidFill>
                  <a:srgbClr val="614139"/>
                </a:solidFill>
              </a:rPr>
              <a:t>ÉPOQUE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61688" y="3217164"/>
            <a:ext cx="2907791" cy="217779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211323" y="1645920"/>
            <a:ext cx="7207250" cy="4198620"/>
          </a:xfrm>
          <a:prstGeom prst="rect">
            <a:avLst/>
          </a:prstGeom>
          <a:ln w="9144">
            <a:solidFill>
              <a:srgbClr val="614139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6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583565" marR="577850" indent="635">
              <a:lnSpc>
                <a:spcPct val="100000"/>
              </a:lnSpc>
            </a:pPr>
            <a:r>
              <a:rPr dirty="0" sz="1800" spc="-55">
                <a:latin typeface="Arial"/>
                <a:cs typeface="Arial"/>
              </a:rPr>
              <a:t>Kobiety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nosiły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suknie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przypominające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belle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époque,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tyle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że </a:t>
            </a:r>
            <a:r>
              <a:rPr dirty="0" sz="1800" spc="-20">
                <a:latin typeface="Arial"/>
                <a:cs typeface="Arial"/>
              </a:rPr>
              <a:t>dekolt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był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bardzo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głęboki,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właściwie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nie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było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dekoltu,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tylko </a:t>
            </a:r>
            <a:r>
              <a:rPr dirty="0" sz="1800" spc="-90">
                <a:latin typeface="Arial"/>
                <a:cs typeface="Arial"/>
              </a:rPr>
              <a:t>damskie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biusty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falowały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swobodnie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nie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okryte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niczym.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1559" y="518159"/>
            <a:ext cx="2474214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2959" y="617982"/>
            <a:ext cx="190118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614139"/>
                </a:solidFill>
              </a:rPr>
              <a:t>CHITON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884423" y="1432052"/>
            <a:ext cx="639699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Arial"/>
                <a:cs typeface="Arial"/>
              </a:rPr>
              <a:t>Chiton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wywodzi </a:t>
            </a:r>
            <a:r>
              <a:rPr dirty="0" sz="1800" spc="-110">
                <a:latin typeface="Arial"/>
                <a:cs typeface="Arial"/>
              </a:rPr>
              <a:t>się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jeszcze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ze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starej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Hellady,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nosili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bohaterowie </a:t>
            </a:r>
            <a:r>
              <a:rPr dirty="0" sz="1800" spc="-60">
                <a:latin typeface="Arial"/>
                <a:cs typeface="Arial"/>
              </a:rPr>
              <a:t>Homera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jako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odzież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wierzchnią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pancerzami,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ochrony </a:t>
            </a:r>
            <a:r>
              <a:rPr dirty="0" sz="1800" spc="-75">
                <a:latin typeface="Arial"/>
                <a:cs typeface="Arial"/>
              </a:rPr>
              <a:t>skóry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przed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otarciem.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Był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tkany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zwykle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50">
                <a:latin typeface="Arial"/>
                <a:cs typeface="Arial"/>
              </a:rPr>
              <a:t> lnu.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Miał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wersje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dłuższe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krótsze,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zależnie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regionu.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Mężczyźni</a:t>
            </a:r>
            <a:endParaRPr sz="1800">
              <a:latin typeface="Arial"/>
              <a:cs typeface="Arial"/>
            </a:endParaRPr>
          </a:p>
          <a:p>
            <a:pPr algn="ctr" marL="228600" marR="21971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Jonii</a:t>
            </a:r>
            <a:r>
              <a:rPr dirty="0" sz="1800" spc="-45">
                <a:latin typeface="Arial"/>
                <a:cs typeface="Arial"/>
              </a:rPr>
              <a:t> nosili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długie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chitony,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reszcie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Grecji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zazwyczaj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krótkie. </a:t>
            </a:r>
            <a:r>
              <a:rPr dirty="0" sz="1800" spc="-110">
                <a:latin typeface="Arial"/>
                <a:cs typeface="Arial"/>
              </a:rPr>
              <a:t>Podczas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gdy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kobiety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zakrywały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się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dość</a:t>
            </a:r>
            <a:r>
              <a:rPr dirty="0" sz="1800" spc="-40">
                <a:latin typeface="Arial"/>
                <a:cs typeface="Arial"/>
              </a:rPr>
              <a:t> dokładnie</a:t>
            </a:r>
            <a:r>
              <a:rPr dirty="0" sz="1800" spc="-10">
                <a:latin typeface="Arial"/>
                <a:cs typeface="Arial"/>
              </a:rPr>
              <a:t> chitonami,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Sparcie,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panie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paradowały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miniówkach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chitonowych.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814827" y="1322832"/>
            <a:ext cx="6539865" cy="4750435"/>
            <a:chOff x="2814827" y="1322832"/>
            <a:chExt cx="6539865" cy="475043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5111" y="3579876"/>
              <a:ext cx="3520440" cy="228447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819399" y="1327404"/>
              <a:ext cx="6530340" cy="4741545"/>
            </a:xfrm>
            <a:custGeom>
              <a:avLst/>
              <a:gdLst/>
              <a:ahLst/>
              <a:cxnLst/>
              <a:rect l="l" t="t" r="r" b="b"/>
              <a:pathLst>
                <a:path w="6530340" h="4741545">
                  <a:moveTo>
                    <a:pt x="0" y="4741164"/>
                  </a:moveTo>
                  <a:lnTo>
                    <a:pt x="6530340" y="4741164"/>
                  </a:lnTo>
                  <a:lnTo>
                    <a:pt x="6530340" y="0"/>
                  </a:lnTo>
                  <a:lnTo>
                    <a:pt x="0" y="0"/>
                  </a:lnTo>
                  <a:lnTo>
                    <a:pt x="0" y="4741164"/>
                  </a:lnTo>
                  <a:close/>
                </a:path>
              </a:pathLst>
            </a:custGeom>
            <a:ln w="9144">
              <a:solidFill>
                <a:srgbClr val="61413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9367" y="556259"/>
            <a:ext cx="2302001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9496" y="656031"/>
            <a:ext cx="1729739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5">
                <a:solidFill>
                  <a:srgbClr val="614139"/>
                </a:solidFill>
              </a:rPr>
              <a:t>PEPLOS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4588" y="3540252"/>
            <a:ext cx="2561843" cy="19050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535173" y="1698116"/>
            <a:ext cx="689800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latin typeface="Arial"/>
                <a:cs typeface="Arial"/>
              </a:rPr>
              <a:t>Peplos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był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zazwyczaj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wełniany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miał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swoje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doryckie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korzenie.</a:t>
            </a:r>
            <a:endParaRPr sz="1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120">
                <a:latin typeface="Arial"/>
                <a:cs typeface="Arial"/>
              </a:rPr>
              <a:t>Był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strojem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kobiecym.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jeden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duży,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prostokątny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kawałek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materiału,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90">
                <a:latin typeface="Arial"/>
                <a:cs typeface="Arial"/>
              </a:rPr>
              <a:t>składany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połowie,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spinany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na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ramionach,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przewiązany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pasie.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-130">
                <a:latin typeface="Arial"/>
                <a:cs typeface="Arial"/>
              </a:rPr>
              <a:t>Czasem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część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górnego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materiału </a:t>
            </a:r>
            <a:r>
              <a:rPr dirty="0" sz="1800" spc="-60">
                <a:latin typeface="Arial"/>
                <a:cs typeface="Arial"/>
              </a:rPr>
              <a:t>wywijano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przed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złożeniem.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Jeden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bok </a:t>
            </a:r>
            <a:r>
              <a:rPr dirty="0" sz="1800" spc="-55">
                <a:latin typeface="Arial"/>
                <a:cs typeface="Arial"/>
              </a:rPr>
              <a:t>pozostawał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zwykle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nie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zszyty.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Greczynki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zszywały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jednak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na </a:t>
            </a:r>
            <a:r>
              <a:rPr dirty="0" sz="1800" spc="-80">
                <a:latin typeface="Arial"/>
                <a:cs typeface="Arial"/>
              </a:rPr>
              <a:t>wysokości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uda.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302764" y="1604772"/>
            <a:ext cx="7348855" cy="3997960"/>
          </a:xfrm>
          <a:custGeom>
            <a:avLst/>
            <a:gdLst/>
            <a:ahLst/>
            <a:cxnLst/>
            <a:rect l="l" t="t" r="r" b="b"/>
            <a:pathLst>
              <a:path w="7348855" h="3997960">
                <a:moveTo>
                  <a:pt x="0" y="3997452"/>
                </a:moveTo>
                <a:lnTo>
                  <a:pt x="7348728" y="3997452"/>
                </a:lnTo>
                <a:lnTo>
                  <a:pt x="7348728" y="0"/>
                </a:lnTo>
                <a:lnTo>
                  <a:pt x="0" y="0"/>
                </a:lnTo>
                <a:lnTo>
                  <a:pt x="0" y="3997452"/>
                </a:lnTo>
                <a:close/>
              </a:path>
            </a:pathLst>
          </a:custGeom>
          <a:ln w="9144">
            <a:solidFill>
              <a:srgbClr val="61413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2" y="382524"/>
            <a:ext cx="3117341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0960" y="481965"/>
            <a:ext cx="25444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>
                <a:solidFill>
                  <a:srgbClr val="614139"/>
                </a:solidFill>
              </a:rPr>
              <a:t>CHLAMIDA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961388" y="1645920"/>
            <a:ext cx="8097520" cy="4297680"/>
          </a:xfrm>
          <a:prstGeom prst="rect">
            <a:avLst/>
          </a:prstGeom>
          <a:ln w="9144">
            <a:solidFill>
              <a:srgbClr val="614139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algn="ctr" marL="184150" marR="181610" indent="3810">
              <a:lnSpc>
                <a:spcPct val="100000"/>
              </a:lnSpc>
              <a:spcBef>
                <a:spcPts val="380"/>
              </a:spcBef>
            </a:pP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męskiego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chitonu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często</a:t>
            </a:r>
            <a:r>
              <a:rPr dirty="0" sz="1800" spc="-50">
                <a:latin typeface="Arial"/>
                <a:cs typeface="Arial"/>
              </a:rPr>
              <a:t> dołączała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chlamida,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rodzaj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peleryny,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płaszcza, </a:t>
            </a:r>
            <a:r>
              <a:rPr dirty="0" sz="1800" spc="-50">
                <a:latin typeface="Arial"/>
                <a:cs typeface="Arial"/>
              </a:rPr>
              <a:t>wierzchniego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okrycia </a:t>
            </a:r>
            <a:r>
              <a:rPr dirty="0" sz="1800" spc="-25">
                <a:latin typeface="Arial"/>
                <a:cs typeface="Arial"/>
              </a:rPr>
              <a:t>zrobiony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prostokątnego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kawałka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materiału.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Była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spięta</a:t>
            </a:r>
            <a:r>
              <a:rPr dirty="0" sz="1800" spc="-25">
                <a:latin typeface="Arial"/>
                <a:cs typeface="Arial"/>
              </a:rPr>
              <a:t> na </a:t>
            </a:r>
            <a:r>
              <a:rPr dirty="0" sz="1800" spc="-30">
                <a:latin typeface="Arial"/>
                <a:cs typeface="Arial"/>
              </a:rPr>
              <a:t>boku,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na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ramieniu </a:t>
            </a:r>
            <a:r>
              <a:rPr dirty="0" sz="1800">
                <a:latin typeface="Arial"/>
                <a:cs typeface="Arial"/>
              </a:rPr>
              <a:t>lub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brodą.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Stanowiła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jedyne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okrycie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ćwiczących </a:t>
            </a:r>
            <a:r>
              <a:rPr dirty="0" sz="1800" spc="-85">
                <a:latin typeface="Arial"/>
                <a:cs typeface="Arial"/>
              </a:rPr>
              <a:t>mężczyzn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gdy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chcieli </a:t>
            </a:r>
            <a:r>
              <a:rPr dirty="0" sz="1800" spc="-45">
                <a:latin typeface="Arial"/>
                <a:cs typeface="Arial"/>
              </a:rPr>
              <a:t>odpocząć,</a:t>
            </a:r>
            <a:r>
              <a:rPr dirty="0" sz="1800" spc="-35">
                <a:latin typeface="Arial"/>
                <a:cs typeface="Arial"/>
              </a:rPr>
              <a:t> była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strojem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wojskowym.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Nie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wyszła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mody </a:t>
            </a:r>
            <a:r>
              <a:rPr dirty="0" sz="1800" spc="-35">
                <a:latin typeface="Arial"/>
                <a:cs typeface="Arial"/>
              </a:rPr>
              <a:t>przez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długie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stulecia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upadku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Grecji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Rzymu.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1288" y="3262884"/>
            <a:ext cx="1886712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5779" y="448055"/>
            <a:ext cx="7856219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6797" y="548385"/>
            <a:ext cx="24853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614139"/>
                </a:solidFill>
              </a:rPr>
              <a:t>HIMATION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427223" y="1525904"/>
            <a:ext cx="67310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latin typeface="Arial"/>
                <a:cs typeface="Arial"/>
              </a:rPr>
              <a:t>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ważna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część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garderoby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ze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względów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teologicznych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niektórych </a:t>
            </a:r>
            <a:r>
              <a:rPr dirty="0" sz="1800" spc="-60">
                <a:latin typeface="Arial"/>
                <a:cs typeface="Arial"/>
              </a:rPr>
              <a:t>środowiskach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chrześcijańskich,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ale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tym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za</a:t>
            </a:r>
            <a:r>
              <a:rPr dirty="0" sz="1800" spc="-30">
                <a:latin typeface="Arial"/>
                <a:cs typeface="Arial"/>
              </a:rPr>
              <a:t> moment.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Himation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rodzaj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płaszcza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dokładnie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ogromny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kawał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materiału.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Miewał </a:t>
            </a:r>
            <a:r>
              <a:rPr dirty="0" sz="1800" spc="-75">
                <a:latin typeface="Arial"/>
                <a:cs typeface="Arial"/>
              </a:rPr>
              <a:t>wymiary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na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50">
                <a:latin typeface="Arial"/>
                <a:cs typeface="Arial"/>
              </a:rPr>
              <a:t> metry.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Nosili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czasem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wielcy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mężczyźni</a:t>
            </a:r>
            <a:r>
              <a:rPr dirty="0" sz="1800" spc="-20">
                <a:latin typeface="Arial"/>
                <a:cs typeface="Arial"/>
              </a:rPr>
              <a:t> jako </a:t>
            </a:r>
            <a:r>
              <a:rPr dirty="0" sz="1800" spc="-65">
                <a:latin typeface="Arial"/>
                <a:cs typeface="Arial"/>
              </a:rPr>
              <a:t>samodzielny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ubiór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np.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Demostenes,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Sokrates.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Normalnie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jednak </a:t>
            </a:r>
            <a:r>
              <a:rPr dirty="0" sz="1800" spc="-60">
                <a:latin typeface="Arial"/>
                <a:cs typeface="Arial"/>
              </a:rPr>
              <a:t>nakładano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na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chiton.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200655" y="1409700"/>
            <a:ext cx="7185659" cy="4860290"/>
            <a:chOff x="2200655" y="1409700"/>
            <a:chExt cx="7185659" cy="486029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0157" y="3320795"/>
              <a:ext cx="1964816" cy="275081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205227" y="1414272"/>
              <a:ext cx="7176770" cy="4851400"/>
            </a:xfrm>
            <a:custGeom>
              <a:avLst/>
              <a:gdLst/>
              <a:ahLst/>
              <a:cxnLst/>
              <a:rect l="l" t="t" r="r" b="b"/>
              <a:pathLst>
                <a:path w="7176770" h="4851400">
                  <a:moveTo>
                    <a:pt x="0" y="4850892"/>
                  </a:moveTo>
                  <a:lnTo>
                    <a:pt x="7176516" y="4850892"/>
                  </a:lnTo>
                  <a:lnTo>
                    <a:pt x="7176516" y="0"/>
                  </a:lnTo>
                  <a:lnTo>
                    <a:pt x="0" y="0"/>
                  </a:lnTo>
                  <a:lnTo>
                    <a:pt x="0" y="4850892"/>
                  </a:lnTo>
                  <a:close/>
                </a:path>
              </a:pathLst>
            </a:custGeom>
            <a:ln w="9144">
              <a:solidFill>
                <a:srgbClr val="52312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2311" y="647700"/>
            <a:ext cx="2263901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875" rIns="0" bIns="0" rtlCol="0" vert="horz">
            <a:spAutoFit/>
          </a:bodyPr>
          <a:lstStyle/>
          <a:p>
            <a:pPr marL="2597785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FIBULA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477261" y="1824354"/>
            <a:ext cx="6750684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latin typeface="Arial"/>
                <a:cs typeface="Arial"/>
              </a:rPr>
              <a:t>Fibula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ozdobna,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metalowa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zapinka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spinania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szat.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Funkcją</a:t>
            </a: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tabLst>
                <a:tab pos="4383405" algn="l"/>
              </a:tabLst>
            </a:pP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kształtem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zbliżona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współczesnej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agrafki.</a:t>
            </a:r>
            <a:r>
              <a:rPr dirty="0" sz="1800">
                <a:latin typeface="Arial"/>
                <a:cs typeface="Arial"/>
              </a:rPr>
              <a:t>	W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szczególności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chętnie </a:t>
            </a:r>
            <a:r>
              <a:rPr dirty="0" sz="1800" spc="-70">
                <a:latin typeface="Arial"/>
                <a:cs typeface="Arial"/>
              </a:rPr>
              <a:t>wręczano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ją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60">
                <a:latin typeface="Arial"/>
                <a:cs typeface="Arial"/>
              </a:rPr>
              <a:t> prezencie,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czym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świadczą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umieszczane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na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niej </a:t>
            </a:r>
            <a:r>
              <a:rPr dirty="0" sz="1800" spc="-10">
                <a:latin typeface="Arial"/>
                <a:cs typeface="Arial"/>
              </a:rPr>
              <a:t>inskrypcje.</a:t>
            </a:r>
            <a:endParaRPr sz="1800">
              <a:latin typeface="Arial"/>
              <a:cs typeface="Arial"/>
            </a:endParaRPr>
          </a:p>
          <a:p>
            <a:pPr algn="ctr" marL="50800" marR="45720">
              <a:lnSpc>
                <a:spcPct val="100000"/>
              </a:lnSpc>
            </a:pPr>
            <a:r>
              <a:rPr dirty="0" sz="1800" spc="-114">
                <a:latin typeface="Arial"/>
                <a:cs typeface="Arial"/>
              </a:rPr>
              <a:t>Czasami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używano</a:t>
            </a:r>
            <a:r>
              <a:rPr dirty="0" sz="1800" spc="-45">
                <a:latin typeface="Arial"/>
                <a:cs typeface="Arial"/>
              </a:rPr>
              <a:t> dwóch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fibul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spinania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na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ramionach,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zdarzały </a:t>
            </a:r>
            <a:r>
              <a:rPr dirty="0" sz="1800" spc="-114">
                <a:latin typeface="Arial"/>
                <a:cs typeface="Arial"/>
              </a:rPr>
              <a:t>się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także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całe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ciągi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fibul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umożliwiających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eleganckie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draperie </a:t>
            </a:r>
            <a:r>
              <a:rPr dirty="0" sz="1800" spc="-70">
                <a:latin typeface="Arial"/>
                <a:cs typeface="Arial"/>
              </a:rPr>
              <a:t>zastępujące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prosty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szew.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357627" y="1792223"/>
            <a:ext cx="6981825" cy="4541520"/>
            <a:chOff x="2357627" y="1792223"/>
            <a:chExt cx="6981825" cy="45415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935" y="3909059"/>
              <a:ext cx="2154936" cy="224637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362199" y="1796795"/>
              <a:ext cx="6972300" cy="4532630"/>
            </a:xfrm>
            <a:custGeom>
              <a:avLst/>
              <a:gdLst/>
              <a:ahLst/>
              <a:cxnLst/>
              <a:rect l="l" t="t" r="r" b="b"/>
              <a:pathLst>
                <a:path w="6972300" h="4532630">
                  <a:moveTo>
                    <a:pt x="0" y="4532376"/>
                  </a:moveTo>
                  <a:lnTo>
                    <a:pt x="6972300" y="4532376"/>
                  </a:lnTo>
                  <a:lnTo>
                    <a:pt x="6972300" y="0"/>
                  </a:lnTo>
                  <a:lnTo>
                    <a:pt x="0" y="0"/>
                  </a:lnTo>
                  <a:lnTo>
                    <a:pt x="0" y="4532376"/>
                  </a:lnTo>
                  <a:close/>
                </a:path>
              </a:pathLst>
            </a:custGeom>
            <a:ln w="9144">
              <a:solidFill>
                <a:srgbClr val="52312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985" rIns="0" bIns="0" rtlCol="0" vert="horz">
            <a:spAutoFit/>
          </a:bodyPr>
          <a:lstStyle/>
          <a:p>
            <a:pPr marL="328295">
              <a:lnSpc>
                <a:spcPct val="100000"/>
              </a:lnSpc>
              <a:spcBef>
                <a:spcPts val="100"/>
              </a:spcBef>
            </a:pPr>
            <a:r>
              <a:rPr dirty="0"/>
              <a:t>DODATKI</a:t>
            </a:r>
            <a:r>
              <a:rPr dirty="0" spc="-70"/>
              <a:t> </a:t>
            </a:r>
            <a:r>
              <a:rPr dirty="0" spc="180"/>
              <a:t>W</a:t>
            </a:r>
            <a:r>
              <a:rPr dirty="0" spc="-40"/>
              <a:t> MODZIE</a:t>
            </a:r>
            <a:r>
              <a:rPr dirty="0" spc="-80"/>
              <a:t> </a:t>
            </a:r>
            <a:r>
              <a:rPr dirty="0" spc="-300"/>
              <a:t>M</a:t>
            </a:r>
            <a:r>
              <a:rPr dirty="0" spc="-300">
                <a:latin typeface="Georgia"/>
                <a:cs typeface="Georgia"/>
              </a:rPr>
              <a:t>Ę</a:t>
            </a:r>
            <a:r>
              <a:rPr dirty="0" spc="-300"/>
              <a:t>SKIEJ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19088" y="1545336"/>
            <a:ext cx="4422775" cy="4023360"/>
          </a:xfrm>
          <a:prstGeom prst="rect">
            <a:avLst/>
          </a:prstGeom>
          <a:ln w="9144">
            <a:solidFill>
              <a:srgbClr val="614139"/>
            </a:solidFill>
          </a:ln>
        </p:spPr>
        <p:txBody>
          <a:bodyPr wrap="square" lIns="0" tIns="15748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240"/>
              </a:spcBef>
            </a:pPr>
            <a:r>
              <a:rPr dirty="0" sz="1800" spc="-95">
                <a:latin typeface="Arial"/>
                <a:cs typeface="Arial"/>
              </a:rPr>
              <a:t>Petatos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kolei </a:t>
            </a:r>
            <a:r>
              <a:rPr dirty="0" sz="1800">
                <a:latin typeface="Arial"/>
                <a:cs typeface="Arial"/>
              </a:rPr>
              <a:t>był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kapeluszem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używanym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55">
                <a:latin typeface="Arial"/>
                <a:cs typeface="Arial"/>
              </a:rPr>
              <a:t>jazdy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konnej,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niską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okrągłą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główką</a:t>
            </a:r>
            <a:endParaRPr sz="1800">
              <a:latin typeface="Arial"/>
              <a:cs typeface="Arial"/>
            </a:endParaRPr>
          </a:p>
          <a:p>
            <a:pPr algn="ctr" marL="95885" marR="889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70">
                <a:latin typeface="Arial"/>
                <a:cs typeface="Arial"/>
              </a:rPr>
              <a:t> płaskim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rondem.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Na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głowie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był </a:t>
            </a:r>
            <a:r>
              <a:rPr dirty="0" sz="1800" spc="-55">
                <a:latin typeface="Arial"/>
                <a:cs typeface="Arial"/>
              </a:rPr>
              <a:t>przytrzymywany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dzięki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sznurowi,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który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też </a:t>
            </a:r>
            <a:r>
              <a:rPr dirty="0" sz="1800" spc="-75">
                <a:latin typeface="Arial"/>
                <a:cs typeface="Arial"/>
              </a:rPr>
              <a:t>sprawiał,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że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przy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dużym</a:t>
            </a:r>
            <a:r>
              <a:rPr dirty="0" sz="1800" spc="-35">
                <a:latin typeface="Arial"/>
                <a:cs typeface="Arial"/>
              </a:rPr>
              <a:t> pędzie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kapelusz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ten </a:t>
            </a:r>
            <a:r>
              <a:rPr dirty="0" sz="1800" spc="-35">
                <a:latin typeface="Arial"/>
                <a:cs typeface="Arial"/>
              </a:rPr>
              <a:t>nie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spadał,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opadał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na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plecy.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64079" y="1629155"/>
            <a:ext cx="3693160" cy="3939540"/>
          </a:xfrm>
          <a:prstGeom prst="rect">
            <a:avLst/>
          </a:prstGeom>
          <a:ln w="9144">
            <a:solidFill>
              <a:srgbClr val="614139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algn="ctr" marL="163830" marR="198755">
              <a:lnSpc>
                <a:spcPct val="100000"/>
              </a:lnSpc>
              <a:spcBef>
                <a:spcPts val="580"/>
              </a:spcBef>
            </a:pPr>
            <a:r>
              <a:rPr dirty="0" sz="1800" spc="-70">
                <a:latin typeface="Arial"/>
                <a:cs typeface="Arial"/>
              </a:rPr>
              <a:t>Marynarze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greccy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robotnicy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nosili </a:t>
            </a:r>
            <a:r>
              <a:rPr dirty="0" sz="1800" spc="-45">
                <a:latin typeface="Arial"/>
                <a:cs typeface="Arial"/>
              </a:rPr>
              <a:t>małą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czapeczkę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nazwie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pilos, </a:t>
            </a:r>
            <a:r>
              <a:rPr dirty="0" sz="1800">
                <a:latin typeface="Arial"/>
                <a:cs typeface="Arial"/>
              </a:rPr>
              <a:t>robioną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ze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skóry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lub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filcu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bez </a:t>
            </a:r>
            <a:r>
              <a:rPr dirty="0" sz="1800" spc="-10">
                <a:latin typeface="Arial"/>
                <a:cs typeface="Arial"/>
              </a:rPr>
              <a:t>brzegów.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6811" y="3364991"/>
            <a:ext cx="2607564" cy="20223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0668" y="3471671"/>
            <a:ext cx="1999487" cy="1915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C1F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student120d</dc:creator>
  <dc:title>Prezentacja programu PowerPoint</dc:title>
  <dcterms:created xsi:type="dcterms:W3CDTF">2024-01-05T17:07:21Z</dcterms:created>
  <dcterms:modified xsi:type="dcterms:W3CDTF">2024-01-05T17:07:21Z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2024-01-05T00:00:00Z</vt:filetime>
  </property>
  <property fmtid="{D5CDD505-2E9C-101B-9397-08002B2CF9AE}" pid="5" name="Producer">
    <vt:lpwstr>3-Heights(TM) PDF Security Shell 4.8.25.2 (http://www.pdf-tools.com)</vt:lpwstr>
  </property>
</Properties>
</file>