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sldIdLst>
    <p:sldId id="256" r:id="rId2"/>
    <p:sldId id="257" r:id="rId3"/>
    <p:sldId id="258" r:id="rId4"/>
    <p:sldId id="259" r:id="rId5"/>
    <p:sldId id="261" r:id="rId6"/>
    <p:sldId id="269" r:id="rId7"/>
    <p:sldId id="263" r:id="rId8"/>
    <p:sldId id="260" r:id="rId9"/>
    <p:sldId id="271" r:id="rId10"/>
    <p:sldId id="262" r:id="rId11"/>
    <p:sldId id="272" r:id="rId12"/>
    <p:sldId id="264" r:id="rId13"/>
    <p:sldId id="265" r:id="rId14"/>
    <p:sldId id="266" r:id="rId15"/>
    <p:sldId id="275" r:id="rId16"/>
    <p:sldId id="267" r:id="rId17"/>
    <p:sldId id="268" r:id="rId18"/>
  </p:sldIdLst>
  <p:sldSz cx="12192000" cy="6858000"/>
  <p:notesSz cx="6888163" cy="100187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CE1"/>
    <a:srgbClr val="F8E1D0"/>
    <a:srgbClr val="F3EBE0"/>
    <a:srgbClr val="EDE0CF"/>
    <a:srgbClr val="C6B99E"/>
    <a:srgbClr val="E0D0B5"/>
    <a:srgbClr val="DED2BA"/>
    <a:srgbClr val="D8C0A1"/>
    <a:srgbClr val="F4CEB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8" d="100"/>
          <a:sy n="88" d="100"/>
        </p:scale>
        <p:origin x="-522"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1131341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234883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169622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1586317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370030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383431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388758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3115702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136788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175446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2EE5E5E1-7271-4DFB-A468-49559F83C25D}" type="datetimeFigureOut">
              <a:rPr lang="pl-PL" smtClean="0"/>
              <a:pPr/>
              <a:t>2023-12-14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1200679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5E5E1-7271-4DFB-A468-49559F83C25D}" type="datetimeFigureOut">
              <a:rPr lang="pl-PL" smtClean="0"/>
              <a:pPr/>
              <a:t>2023-12-14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4C63D-D4D2-4A77-8479-649EDF856AB1}" type="slidenum">
              <a:rPr lang="pl-PL" smtClean="0"/>
              <a:pPr/>
              <a:t>‹#›</a:t>
            </a:fld>
            <a:endParaRPr lang="pl-PL"/>
          </a:p>
        </p:txBody>
      </p:sp>
    </p:spTree>
    <p:extLst>
      <p:ext uri="{BB962C8B-B14F-4D97-AF65-F5344CB8AC3E}">
        <p14:creationId xmlns:p14="http://schemas.microsoft.com/office/powerpoint/2010/main" xmlns="" val="396676805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antycznahellada.com/2017/02/15/ubranie-w-starozytnej-grecji/" TargetMode="External"/><Relationship Id="rId3" Type="http://schemas.openxmlformats.org/officeDocument/2006/relationships/hyperlink" Target="https://pl.wikipedia.org/wiki/Staro%C5%BCytna_Grecja" TargetMode="External"/><Relationship Id="rId7" Type="http://schemas.openxmlformats.org/officeDocument/2006/relationships/hyperlink" Target="https://neness.pl/blog/kiedy-to-sie-zaczelo-historia-makijazu/" TargetMode="External"/><Relationship Id="rId2" Type="http://schemas.openxmlformats.org/officeDocument/2006/relationships/hyperlink" Target="https://zpe.gov.pl/a/kultura-i-wierzenia-starozytnych-grekow/DKNbclP16" TargetMode="External"/><Relationship Id="rId1" Type="http://schemas.openxmlformats.org/officeDocument/2006/relationships/slideLayout" Target="../slideLayouts/slideLayout2.xml"/><Relationship Id="rId6" Type="http://schemas.openxmlformats.org/officeDocument/2006/relationships/hyperlink" Target="https://www.wec.com.pl/Starozytna-Grecja-bizuteria-prosto-z-Olimpu-blog-pol-1484158335.html" TargetMode="External"/><Relationship Id="rId11" Type="http://schemas.openxmlformats.org/officeDocument/2006/relationships/hyperlink" Target="https://netstyl.pl/content/7-historia-obuwia" TargetMode="External"/><Relationship Id="rId5" Type="http://schemas.openxmlformats.org/officeDocument/2006/relationships/hyperlink" Target="https://nanoil.pl/blog/post/historia-fryzjerstwa-cz-1-jakie-fryzury-byly-modne-w-starozytnosci" TargetMode="External"/><Relationship Id="rId10" Type="http://schemas.openxmlformats.org/officeDocument/2006/relationships/hyperlink" Target="https://nauka.poinformowani.pl/artykul/32036-moda-w-stylu-aten-czyli-co-nosili-starozytni-grecy" TargetMode="External"/><Relationship Id="rId4" Type="http://schemas.openxmlformats.org/officeDocument/2006/relationships/hyperlink" Target="https://opracowania.pl/opracowania/historia/zycie-codzienne-w-starozytnej-grecji,oid,831" TargetMode="External"/><Relationship Id="rId9" Type="http://schemas.openxmlformats.org/officeDocument/2006/relationships/hyperlink" Target="https://wirtualnagrecja.pl/kultura-i-obyczaje/kultura-i-sztuka/kanon-piekna-w-starozytnej-grecji.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t="-5000" b="-5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297858"/>
            <a:ext cx="9144000" cy="3509963"/>
          </a:xfrm>
        </p:spPr>
        <p:txBody>
          <a:bodyPr>
            <a:noAutofit/>
          </a:bodyPr>
          <a:lstStyle/>
          <a:p>
            <a:r>
              <a:rPr lang="pl-PL" dirty="0">
                <a:latin typeface="Algerian" panose="04020705040A02060702" pitchFamily="82" charset="0"/>
              </a:rPr>
              <a:t/>
            </a:r>
            <a:br>
              <a:rPr lang="pl-PL" dirty="0">
                <a:latin typeface="Algerian" panose="04020705040A02060702" pitchFamily="82" charset="0"/>
              </a:rPr>
            </a:br>
            <a:r>
              <a:rPr lang="pl-PL" dirty="0">
                <a:latin typeface="Algerian" panose="04020705040A02060702" pitchFamily="82" charset="0"/>
              </a:rPr>
              <a:t/>
            </a:r>
            <a:br>
              <a:rPr lang="pl-PL" dirty="0">
                <a:latin typeface="Algerian" panose="04020705040A02060702" pitchFamily="82" charset="0"/>
              </a:rPr>
            </a:br>
            <a:r>
              <a:rPr lang="pl-PL" dirty="0">
                <a:latin typeface="Algerian" panose="04020705040A02060702" pitchFamily="82" charset="0"/>
              </a:rPr>
              <a:t/>
            </a:r>
            <a:br>
              <a:rPr lang="pl-PL" dirty="0">
                <a:latin typeface="Algerian" panose="04020705040A02060702" pitchFamily="82" charset="0"/>
              </a:rPr>
            </a:br>
            <a:r>
              <a:rPr lang="pl-PL" dirty="0">
                <a:latin typeface="Algerian" panose="04020705040A02060702" pitchFamily="82" charset="0"/>
              </a:rPr>
              <a:t/>
            </a:r>
            <a:br>
              <a:rPr lang="pl-PL" dirty="0">
                <a:latin typeface="Algerian" panose="04020705040A02060702" pitchFamily="82" charset="0"/>
              </a:rPr>
            </a:br>
            <a:r>
              <a:rPr lang="pl-PL" dirty="0">
                <a:latin typeface="Algerian" panose="04020705040A02060702" pitchFamily="82" charset="0"/>
              </a:rPr>
              <a:t/>
            </a:r>
            <a:br>
              <a:rPr lang="pl-PL" dirty="0">
                <a:latin typeface="Algerian" panose="04020705040A02060702" pitchFamily="82" charset="0"/>
              </a:rPr>
            </a:br>
            <a:r>
              <a:rPr lang="pl-PL" dirty="0">
                <a:solidFill>
                  <a:schemeClr val="bg1"/>
                </a:solidFill>
                <a:latin typeface="Algerian" panose="04020705040A02060702" pitchFamily="82" charset="0"/>
              </a:rPr>
              <a:t>Córki afrodyty i synowie adonisa, czyli moda w </a:t>
            </a:r>
            <a:r>
              <a:rPr lang="pl-PL" dirty="0" err="1" smtClean="0">
                <a:solidFill>
                  <a:schemeClr val="bg1"/>
                </a:solidFill>
                <a:latin typeface="Algerian" panose="04020705040A02060702" pitchFamily="82" charset="0"/>
              </a:rPr>
              <a:t>staroŻytnej</a:t>
            </a:r>
            <a:r>
              <a:rPr lang="pl-PL" dirty="0" smtClean="0">
                <a:solidFill>
                  <a:schemeClr val="bg1"/>
                </a:solidFill>
                <a:latin typeface="Algerian" panose="04020705040A02060702" pitchFamily="82" charset="0"/>
              </a:rPr>
              <a:t> </a:t>
            </a:r>
            <a:r>
              <a:rPr lang="pl-PL" dirty="0">
                <a:solidFill>
                  <a:schemeClr val="bg1"/>
                </a:solidFill>
                <a:latin typeface="Algerian" panose="04020705040A02060702" pitchFamily="82" charset="0"/>
              </a:rPr>
              <a:t>Grecji</a:t>
            </a:r>
          </a:p>
        </p:txBody>
      </p:sp>
      <p:sp>
        <p:nvSpPr>
          <p:cNvPr id="3" name="Podtytuł 2"/>
          <p:cNvSpPr>
            <a:spLocks noGrp="1"/>
          </p:cNvSpPr>
          <p:nvPr>
            <p:ph type="subTitle" idx="1"/>
          </p:nvPr>
        </p:nvSpPr>
        <p:spPr>
          <a:xfrm flipH="1" flipV="1">
            <a:off x="1455174" y="5257799"/>
            <a:ext cx="68826" cy="45719"/>
          </a:xfrm>
        </p:spPr>
        <p:txBody>
          <a:bodyPr>
            <a:normAutofit fontScale="25000" lnSpcReduction="20000"/>
          </a:bodyPr>
          <a:lstStyle/>
          <a:p>
            <a:r>
              <a:rPr lang="pl-PL" dirty="0"/>
              <a:t>.</a:t>
            </a:r>
          </a:p>
        </p:txBody>
      </p:sp>
    </p:spTree>
    <p:extLst>
      <p:ext uri="{BB962C8B-B14F-4D97-AF65-F5344CB8AC3E}">
        <p14:creationId xmlns:p14="http://schemas.microsoft.com/office/powerpoint/2010/main" xmlns="" val="3152560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2502039" y="500062"/>
            <a:ext cx="6772589" cy="1325563"/>
          </a:xfrm>
        </p:spPr>
        <p:txBody>
          <a:bodyPr/>
          <a:lstStyle/>
          <a:p>
            <a:r>
              <a:rPr lang="pl-PL" sz="4000" b="1" dirty="0">
                <a:latin typeface="Book Antiqua" panose="02040602050305030304" pitchFamily="18" charset="0"/>
              </a:rPr>
              <a:t>Biżuteria starożytnej Grec</a:t>
            </a:r>
            <a:r>
              <a:rPr lang="pl-PL" dirty="0"/>
              <a:t>ji</a:t>
            </a:r>
          </a:p>
        </p:txBody>
      </p:sp>
      <p:sp>
        <p:nvSpPr>
          <p:cNvPr id="4" name="Prostokąt 3">
            <a:extLst>
              <a:ext uri="{FF2B5EF4-FFF2-40B4-BE49-F238E27FC236}">
                <a16:creationId xmlns:a16="http://schemas.microsoft.com/office/drawing/2014/main" xmlns="" id="{F97D1062-A321-6C42-0970-355B2A174BEF}"/>
              </a:ext>
            </a:extLst>
          </p:cNvPr>
          <p:cNvSpPr/>
          <p:nvPr/>
        </p:nvSpPr>
        <p:spPr>
          <a:xfrm>
            <a:off x="2311120" y="1926109"/>
            <a:ext cx="6963508" cy="1711394"/>
          </a:xfrm>
          <a:prstGeom prst="rect">
            <a:avLst/>
          </a:prstGeom>
          <a:solidFill>
            <a:schemeClr val="bg1">
              <a:alpha val="6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p:cNvSpPr>
            <a:spLocks noGrp="1"/>
          </p:cNvSpPr>
          <p:nvPr>
            <p:ph idx="1"/>
          </p:nvPr>
        </p:nvSpPr>
        <p:spPr>
          <a:xfrm>
            <a:off x="2311120" y="1926109"/>
            <a:ext cx="7154426" cy="3791404"/>
          </a:xfrm>
        </p:spPr>
        <p:txBody>
          <a:bodyPr>
            <a:normAutofit/>
          </a:bodyPr>
          <a:lstStyle/>
          <a:p>
            <a:pPr marL="0" indent="0">
              <a:lnSpc>
                <a:spcPct val="150000"/>
              </a:lnSpc>
              <a:buNone/>
            </a:pPr>
            <a:r>
              <a:rPr lang="pl-PL" sz="1600" dirty="0">
                <a:latin typeface="Book Antiqua" panose="02040602050305030304" pitchFamily="18" charset="0"/>
              </a:rPr>
              <a:t>Najczęściej, starogrecka biżuteria z tego okresu przyjmowała kształt muszli, kwiatów czy uroczych chrząszczy. Miejscowi rzemieślnicy wykonywali piękne ozdoby ze złota, srebra i złoconego brązu, dekorując swoje wyroby barwnymi szmaragdami, granatami, perłami czy ametystami.</a:t>
            </a:r>
          </a:p>
        </p:txBody>
      </p:sp>
    </p:spTree>
    <p:extLst>
      <p:ext uri="{BB962C8B-B14F-4D97-AF65-F5344CB8AC3E}">
        <p14:creationId xmlns:p14="http://schemas.microsoft.com/office/powerpoint/2010/main" xmlns="" val="3784078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BE0"/>
        </a:solidFill>
        <a:effectLst/>
      </p:bgPr>
    </p:bg>
    <p:spTree>
      <p:nvGrpSpPr>
        <p:cNvPr id="1" name=""/>
        <p:cNvGrpSpPr/>
        <p:nvPr/>
      </p:nvGrpSpPr>
      <p:grpSpPr>
        <a:xfrm>
          <a:off x="0" y="0"/>
          <a:ext cx="0" cy="0"/>
          <a:chOff x="0" y="0"/>
          <a:chExt cx="0" cy="0"/>
        </a:xfrm>
      </p:grpSpPr>
      <p:pic>
        <p:nvPicPr>
          <p:cNvPr id="8200" name="Picture 8" descr="Starożytna Grecja – biżuteria prosto z Olimpu | Blog o biżuterii Wec.com.pl"/>
          <p:cNvPicPr>
            <a:picLocks noChangeAspect="1" noChangeArrowheads="1"/>
          </p:cNvPicPr>
          <p:nvPr/>
        </p:nvPicPr>
        <p:blipFill>
          <a:blip r:embed="rId2" cstate="print"/>
          <a:srcRect l="16320" r="10511"/>
          <a:stretch>
            <a:fillRect/>
          </a:stretch>
        </p:blipFill>
        <p:spPr bwMode="auto">
          <a:xfrm>
            <a:off x="8675913" y="459619"/>
            <a:ext cx="2928257" cy="5995612"/>
          </a:xfrm>
          <a:prstGeom prst="rect">
            <a:avLst/>
          </a:prstGeom>
          <a:noFill/>
        </p:spPr>
      </p:pic>
      <p:pic>
        <p:nvPicPr>
          <p:cNvPr id="8204" name="Picture 12" descr="https://goldenmark.com/blog/wp-content/uploads/2022/03/bizuteria-starozytnej-grecji-i-rzymu.jpg"/>
          <p:cNvPicPr>
            <a:picLocks noChangeAspect="1" noChangeArrowheads="1"/>
          </p:cNvPicPr>
          <p:nvPr/>
        </p:nvPicPr>
        <p:blipFill>
          <a:blip r:embed="rId3" cstate="print"/>
          <a:srcRect/>
          <a:stretch>
            <a:fillRect/>
          </a:stretch>
        </p:blipFill>
        <p:spPr bwMode="auto">
          <a:xfrm>
            <a:off x="478107" y="468085"/>
            <a:ext cx="3951472" cy="5954486"/>
          </a:xfrm>
          <a:prstGeom prst="rect">
            <a:avLst/>
          </a:prstGeom>
          <a:noFill/>
        </p:spPr>
      </p:pic>
      <p:pic>
        <p:nvPicPr>
          <p:cNvPr id="8206" name="Picture 14" descr="Starożytna Grecja – biżuteria prosto z Olimpu | Blog o biżuterii Wec.com.pl"/>
          <p:cNvPicPr>
            <a:picLocks noChangeAspect="1" noChangeArrowheads="1"/>
          </p:cNvPicPr>
          <p:nvPr/>
        </p:nvPicPr>
        <p:blipFill>
          <a:blip r:embed="rId4" cstate="print"/>
          <a:srcRect/>
          <a:stretch>
            <a:fillRect/>
          </a:stretch>
        </p:blipFill>
        <p:spPr bwMode="auto">
          <a:xfrm>
            <a:off x="4626430" y="644524"/>
            <a:ext cx="3875314" cy="2906485"/>
          </a:xfrm>
          <a:prstGeom prst="rect">
            <a:avLst/>
          </a:prstGeom>
          <a:noFill/>
        </p:spPr>
      </p:pic>
      <p:pic>
        <p:nvPicPr>
          <p:cNvPr id="8208" name="Picture 16" descr="Starożytna Grecja – biżuteria prosto z Olimpu | Blog o biżuterii Wec.com.pl"/>
          <p:cNvPicPr>
            <a:picLocks noChangeAspect="1" noChangeArrowheads="1"/>
          </p:cNvPicPr>
          <p:nvPr/>
        </p:nvPicPr>
        <p:blipFill>
          <a:blip r:embed="rId5" cstate="print"/>
          <a:srcRect/>
          <a:stretch>
            <a:fillRect/>
          </a:stretch>
        </p:blipFill>
        <p:spPr bwMode="auto">
          <a:xfrm>
            <a:off x="4662078" y="3940627"/>
            <a:ext cx="3831954" cy="2368777"/>
          </a:xfrm>
          <a:prstGeom prst="rect">
            <a:avLst/>
          </a:prstGeom>
          <a:noFill/>
        </p:spPr>
      </p:pic>
    </p:spTree>
    <p:extLst>
      <p:ext uri="{BB962C8B-B14F-4D97-AF65-F5344CB8AC3E}">
        <p14:creationId xmlns:p14="http://schemas.microsoft.com/office/powerpoint/2010/main" xmlns="" val="2026647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2298560" y="362559"/>
            <a:ext cx="7594880" cy="1325563"/>
          </a:xfrm>
        </p:spPr>
        <p:txBody>
          <a:bodyPr>
            <a:normAutofit/>
          </a:bodyPr>
          <a:lstStyle/>
          <a:p>
            <a:r>
              <a:rPr lang="pl-PL" sz="4000" b="1" dirty="0">
                <a:latin typeface="Book Antiqua" panose="02040602050305030304" pitchFamily="18" charset="0"/>
              </a:rPr>
              <a:t>Makijaż w starożytnej Grecji</a:t>
            </a:r>
          </a:p>
        </p:txBody>
      </p:sp>
      <p:sp>
        <p:nvSpPr>
          <p:cNvPr id="4" name="Prostokąt 3">
            <a:extLst>
              <a:ext uri="{FF2B5EF4-FFF2-40B4-BE49-F238E27FC236}">
                <a16:creationId xmlns:a16="http://schemas.microsoft.com/office/drawing/2014/main" xmlns="" id="{0397C320-1448-8DC1-35D0-A23D7F7D35E4}"/>
              </a:ext>
            </a:extLst>
          </p:cNvPr>
          <p:cNvSpPr/>
          <p:nvPr/>
        </p:nvSpPr>
        <p:spPr>
          <a:xfrm>
            <a:off x="2152021" y="1778558"/>
            <a:ext cx="7741419" cy="2763298"/>
          </a:xfrm>
          <a:prstGeom prst="rect">
            <a:avLst/>
          </a:prstGeom>
          <a:solidFill>
            <a:schemeClr val="bg1">
              <a:alpha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p:cNvSpPr>
            <a:spLocks noGrp="1"/>
          </p:cNvSpPr>
          <p:nvPr>
            <p:ph idx="1"/>
          </p:nvPr>
        </p:nvSpPr>
        <p:spPr>
          <a:xfrm>
            <a:off x="2152021" y="1778557"/>
            <a:ext cx="7887958" cy="3775407"/>
          </a:xfrm>
        </p:spPr>
        <p:txBody>
          <a:bodyPr>
            <a:normAutofit lnSpcReduction="10000"/>
          </a:bodyPr>
          <a:lstStyle/>
          <a:p>
            <a:pPr marL="0" indent="0">
              <a:lnSpc>
                <a:spcPct val="150000"/>
              </a:lnSpc>
              <a:buNone/>
            </a:pPr>
            <a:r>
              <a:rPr lang="pl-PL" sz="1600" dirty="0">
                <a:latin typeface="Book Antiqua" panose="02040602050305030304" pitchFamily="18" charset="0"/>
              </a:rPr>
              <a:t>Makijaż w starożytnej Grecji był dość popularny. Kobiety dużą wagę przykładały do rozjaśniania twarzy, a także lekkiego przyciemniania twarzy.</a:t>
            </a:r>
            <a:r>
              <a:rPr lang="pl-PL" sz="1600" b="1" dirty="0">
                <a:latin typeface="Book Antiqua" panose="02040602050305030304" pitchFamily="18" charset="0"/>
              </a:rPr>
              <a:t> </a:t>
            </a:r>
            <a:r>
              <a:rPr lang="pl-PL" sz="1600" dirty="0">
                <a:latin typeface="Book Antiqua" panose="02040602050305030304" pitchFamily="18" charset="0"/>
              </a:rPr>
              <a:t>Przyciemniały oczy czarnym węglem, a także chętnie sięgały po róż i pomadkę. By uzyskać jasną cerę stosowano kosmetyki na bazie ołowiu, która później zastąpiono papką na bazie chleba i mleka. Greczynki jednak podkreślały także policzki, stosując róż wytwarzany z czerwonych glonów, który nanosiły na policzki w kształt koła. W taki sam sposób barwiono usta. </a:t>
            </a:r>
          </a:p>
          <a:p>
            <a:pPr marL="0" indent="0">
              <a:buNone/>
            </a:pPr>
            <a:r>
              <a:rPr lang="pl-PL" dirty="0"/>
              <a:t/>
            </a:r>
            <a:br>
              <a:rPr lang="pl-PL" dirty="0"/>
            </a:br>
            <a:r>
              <a:rPr lang="pl-PL" b="1" dirty="0"/>
              <a:t/>
            </a:r>
            <a:br>
              <a:rPr lang="pl-PL" b="1" dirty="0"/>
            </a:br>
            <a:endParaRPr lang="pl-PL" dirty="0"/>
          </a:p>
        </p:txBody>
      </p:sp>
    </p:spTree>
    <p:extLst>
      <p:ext uri="{BB962C8B-B14F-4D97-AF65-F5344CB8AC3E}">
        <p14:creationId xmlns:p14="http://schemas.microsoft.com/office/powerpoint/2010/main" xmlns="" val="1840817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8000" b="-58000"/>
          </a:stretch>
        </a:blipFill>
        <a:effectLst/>
      </p:bgPr>
    </p:bg>
    <p:spTree>
      <p:nvGrpSpPr>
        <p:cNvPr id="1" name=""/>
        <p:cNvGrpSpPr/>
        <p:nvPr/>
      </p:nvGrpSpPr>
      <p:grpSpPr>
        <a:xfrm>
          <a:off x="0" y="0"/>
          <a:ext cx="0" cy="0"/>
          <a:chOff x="0" y="0"/>
          <a:chExt cx="0" cy="0"/>
        </a:xfrm>
      </p:grpSpPr>
      <p:sp>
        <p:nvSpPr>
          <p:cNvPr id="4" name="Prostokąt 3"/>
          <p:cNvSpPr/>
          <p:nvPr/>
        </p:nvSpPr>
        <p:spPr>
          <a:xfrm>
            <a:off x="2699657" y="1785257"/>
            <a:ext cx="6585857" cy="203562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a:xfrm>
            <a:off x="794657" y="397782"/>
            <a:ext cx="10178142" cy="1325563"/>
          </a:xfrm>
        </p:spPr>
        <p:txBody>
          <a:bodyPr>
            <a:normAutofit/>
          </a:bodyPr>
          <a:lstStyle/>
          <a:p>
            <a:pPr algn="ctr"/>
            <a:r>
              <a:rPr lang="pl-PL" sz="4000" b="1" dirty="0">
                <a:latin typeface="Book Antiqua" panose="02040602050305030304" pitchFamily="18" charset="0"/>
              </a:rPr>
              <a:t>Ubiór mężczyzn w starożytnej Grecji</a:t>
            </a:r>
          </a:p>
        </p:txBody>
      </p:sp>
      <p:sp>
        <p:nvSpPr>
          <p:cNvPr id="3" name="Symbol zastępczy zawartości 2"/>
          <p:cNvSpPr>
            <a:spLocks noGrp="1"/>
          </p:cNvSpPr>
          <p:nvPr>
            <p:ph idx="1"/>
          </p:nvPr>
        </p:nvSpPr>
        <p:spPr>
          <a:xfrm>
            <a:off x="2699657" y="1771197"/>
            <a:ext cx="6574972" cy="2735489"/>
          </a:xfrm>
        </p:spPr>
        <p:txBody>
          <a:bodyPr/>
          <a:lstStyle/>
          <a:p>
            <a:pPr marL="0" indent="0">
              <a:lnSpc>
                <a:spcPct val="150000"/>
              </a:lnSpc>
              <a:buNone/>
            </a:pPr>
            <a:r>
              <a:rPr lang="pl-PL" sz="1600" dirty="0">
                <a:latin typeface="Book Antiqua" panose="02040602050305030304" pitchFamily="18" charset="0"/>
              </a:rPr>
              <a:t>Mężczyźni w starożytnej Grecji zwyczajowo nosili chiton podobny do tego noszonego przez kobiety, ale sięgał do kolan lub był jeszcze krótszy. Z kolei </a:t>
            </a:r>
            <a:r>
              <a:rPr lang="pl-PL" sz="1600" dirty="0" err="1" smtClean="0">
                <a:latin typeface="Book Antiqua" panose="02040602050305030304" pitchFamily="18" charset="0"/>
              </a:rPr>
              <a:t>eksomis</a:t>
            </a:r>
            <a:r>
              <a:rPr lang="pl-PL" sz="1600" dirty="0" smtClean="0">
                <a:latin typeface="Book Antiqua" panose="02040602050305030304" pitchFamily="18" charset="0"/>
              </a:rPr>
              <a:t> (</a:t>
            </a:r>
            <a:r>
              <a:rPr lang="pl-PL" sz="1600" dirty="0">
                <a:latin typeface="Book Antiqua" panose="02040602050305030304" pitchFamily="18" charset="0"/>
              </a:rPr>
              <a:t>krótki chiton zamocowany na lewym ramieniu) był noszony do ćwiczeń, jazdy konnej lub ciężkiej pracy.</a:t>
            </a:r>
          </a:p>
          <a:p>
            <a:pPr marL="0" indent="0">
              <a:buNone/>
            </a:pPr>
            <a:endParaRPr lang="pl-PL" dirty="0"/>
          </a:p>
        </p:txBody>
      </p:sp>
    </p:spTree>
    <p:extLst>
      <p:ext uri="{BB962C8B-B14F-4D97-AF65-F5344CB8AC3E}">
        <p14:creationId xmlns:p14="http://schemas.microsoft.com/office/powerpoint/2010/main" xmlns="" val="1274077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0" b="-60000"/>
          </a:stretch>
        </a:blipFill>
        <a:effectLst/>
      </p:bgPr>
    </p:bg>
    <p:spTree>
      <p:nvGrpSpPr>
        <p:cNvPr id="1" name=""/>
        <p:cNvGrpSpPr/>
        <p:nvPr/>
      </p:nvGrpSpPr>
      <p:grpSpPr>
        <a:xfrm>
          <a:off x="0" y="0"/>
          <a:ext cx="0" cy="0"/>
          <a:chOff x="0" y="0"/>
          <a:chExt cx="0" cy="0"/>
        </a:xfrm>
      </p:grpSpPr>
      <p:sp>
        <p:nvSpPr>
          <p:cNvPr id="4" name="Prostokąt 3"/>
          <p:cNvSpPr/>
          <p:nvPr/>
        </p:nvSpPr>
        <p:spPr>
          <a:xfrm>
            <a:off x="1992086" y="1785257"/>
            <a:ext cx="8218714" cy="2873829"/>
          </a:xfrm>
          <a:prstGeom prst="rect">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a:xfrm>
            <a:off x="2057401" y="452210"/>
            <a:ext cx="8098971" cy="1325563"/>
          </a:xfrm>
        </p:spPr>
        <p:txBody>
          <a:bodyPr>
            <a:normAutofit/>
          </a:bodyPr>
          <a:lstStyle/>
          <a:p>
            <a:r>
              <a:rPr lang="pl-PL" sz="4000" b="1" dirty="0">
                <a:latin typeface="Book Antiqua" panose="02040602050305030304" pitchFamily="18" charset="0"/>
              </a:rPr>
              <a:t>Ubiór kobiet w starożytnej Grecji</a:t>
            </a:r>
          </a:p>
        </p:txBody>
      </p:sp>
      <p:sp>
        <p:nvSpPr>
          <p:cNvPr id="3" name="Symbol zastępczy zawartości 2"/>
          <p:cNvSpPr>
            <a:spLocks noGrp="1"/>
          </p:cNvSpPr>
          <p:nvPr>
            <p:ph idx="1"/>
          </p:nvPr>
        </p:nvSpPr>
        <p:spPr>
          <a:xfrm>
            <a:off x="1992087" y="1760312"/>
            <a:ext cx="8349342" cy="4351338"/>
          </a:xfrm>
        </p:spPr>
        <p:txBody>
          <a:bodyPr>
            <a:normAutofit/>
          </a:bodyPr>
          <a:lstStyle/>
          <a:p>
            <a:pPr marL="0" indent="0">
              <a:lnSpc>
                <a:spcPct val="150000"/>
              </a:lnSpc>
              <a:buNone/>
            </a:pPr>
            <a:r>
              <a:rPr lang="pl-PL" sz="1600" dirty="0">
                <a:latin typeface="Book Antiqua" panose="02040602050305030304" pitchFamily="18" charset="0"/>
              </a:rPr>
              <a:t>Podstawowymi ubiorami greckimi były chiton i peplos. Chiton to lniana bądź wełniana koszula, składająca się z dwóch prostokątnych kawałków materiału zszytych dłuższymi bokami do wysokości ramion, spinanych na ramionach ozdobnymi zapinkami lub guzikami, mógł być luźny bądź przepasany w talii. Chiton miał dwie wersje – z długimi rękawami oraz bez rękawów. Wełniana koszula z długimi rękawami kojarzyła się Grekom z barbarzyńcami, nosiła ją głównie ludność wiejska lub kobiety służebne. Miała jednak korzystne zastosowanie podczas jazdy konnej oraz zimniejszych dni.</a:t>
            </a:r>
          </a:p>
        </p:txBody>
      </p:sp>
    </p:spTree>
    <p:extLst>
      <p:ext uri="{BB962C8B-B14F-4D97-AF65-F5344CB8AC3E}">
        <p14:creationId xmlns:p14="http://schemas.microsoft.com/office/powerpoint/2010/main" xmlns="" val="3074150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ECE1"/>
        </a:solidFill>
        <a:effectLst/>
      </p:bgPr>
    </p:bg>
    <p:spTree>
      <p:nvGrpSpPr>
        <p:cNvPr id="1" name=""/>
        <p:cNvGrpSpPr/>
        <p:nvPr/>
      </p:nvGrpSpPr>
      <p:grpSpPr>
        <a:xfrm>
          <a:off x="0" y="0"/>
          <a:ext cx="0" cy="0"/>
          <a:chOff x="0" y="0"/>
          <a:chExt cx="0" cy="0"/>
        </a:xfrm>
      </p:grpSpPr>
      <p:pic>
        <p:nvPicPr>
          <p:cNvPr id="3074" name="Picture 2" descr="peplos-moda-starozytnej-grecji"/>
          <p:cNvPicPr>
            <a:picLocks noChangeAspect="1" noChangeArrowheads="1"/>
          </p:cNvPicPr>
          <p:nvPr/>
        </p:nvPicPr>
        <p:blipFill>
          <a:blip r:embed="rId2" cstate="print"/>
          <a:srcRect/>
          <a:stretch>
            <a:fillRect/>
          </a:stretch>
        </p:blipFill>
        <p:spPr bwMode="auto">
          <a:xfrm>
            <a:off x="1509029" y="359229"/>
            <a:ext cx="4078516" cy="3058887"/>
          </a:xfrm>
          <a:prstGeom prst="rect">
            <a:avLst/>
          </a:prstGeom>
          <a:noFill/>
        </p:spPr>
      </p:pic>
      <p:pic>
        <p:nvPicPr>
          <p:cNvPr id="3076" name="Picture 4" descr="himation-moda-starozytnej-grecji"/>
          <p:cNvPicPr>
            <a:picLocks noChangeAspect="1" noChangeArrowheads="1"/>
          </p:cNvPicPr>
          <p:nvPr/>
        </p:nvPicPr>
        <p:blipFill>
          <a:blip r:embed="rId3" cstate="print"/>
          <a:srcRect/>
          <a:stretch>
            <a:fillRect/>
          </a:stretch>
        </p:blipFill>
        <p:spPr bwMode="auto">
          <a:xfrm>
            <a:off x="1502227" y="3591265"/>
            <a:ext cx="4082145" cy="3061609"/>
          </a:xfrm>
          <a:prstGeom prst="rect">
            <a:avLst/>
          </a:prstGeom>
          <a:noFill/>
        </p:spPr>
      </p:pic>
      <p:pic>
        <p:nvPicPr>
          <p:cNvPr id="3078" name="Picture 6" descr="chiton-moda-starozytnej-grecji"/>
          <p:cNvPicPr>
            <a:picLocks noChangeAspect="1" noChangeArrowheads="1"/>
          </p:cNvPicPr>
          <p:nvPr/>
        </p:nvPicPr>
        <p:blipFill>
          <a:blip r:embed="rId4" cstate="print"/>
          <a:srcRect/>
          <a:stretch>
            <a:fillRect/>
          </a:stretch>
        </p:blipFill>
        <p:spPr bwMode="auto">
          <a:xfrm>
            <a:off x="6082845" y="326571"/>
            <a:ext cx="4093029" cy="3069772"/>
          </a:xfrm>
          <a:prstGeom prst="rect">
            <a:avLst/>
          </a:prstGeom>
          <a:noFill/>
        </p:spPr>
      </p:pic>
      <p:pic>
        <p:nvPicPr>
          <p:cNvPr id="3084" name="Picture 12" descr="https://i.pinimg.com/564x/5e/1c/dc/5e1cdc2cc847aa5ff23132d676c94c3b.jpg"/>
          <p:cNvPicPr>
            <a:picLocks noChangeAspect="1" noChangeArrowheads="1"/>
          </p:cNvPicPr>
          <p:nvPr/>
        </p:nvPicPr>
        <p:blipFill>
          <a:blip r:embed="rId5" cstate="print"/>
          <a:srcRect l="2994" t="37652" r="1767" b="6981"/>
          <a:stretch>
            <a:fillRect/>
          </a:stretch>
        </p:blipFill>
        <p:spPr bwMode="auto">
          <a:xfrm>
            <a:off x="6096000" y="3614056"/>
            <a:ext cx="4049486" cy="3026228"/>
          </a:xfrm>
          <a:prstGeom prst="rect">
            <a:avLst/>
          </a:prstGeom>
          <a:noFill/>
        </p:spPr>
      </p:pic>
    </p:spTree>
    <p:extLst>
      <p:ext uri="{BB962C8B-B14F-4D97-AF65-F5344CB8AC3E}">
        <p14:creationId xmlns:p14="http://schemas.microsoft.com/office/powerpoint/2010/main" xmlns="" val="3893952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4000" b="-54000"/>
          </a:stretch>
        </a:blipFill>
        <a:effectLst/>
      </p:bgPr>
    </p:bg>
    <p:spTree>
      <p:nvGrpSpPr>
        <p:cNvPr id="1" name=""/>
        <p:cNvGrpSpPr/>
        <p:nvPr/>
      </p:nvGrpSpPr>
      <p:grpSpPr>
        <a:xfrm>
          <a:off x="0" y="0"/>
          <a:ext cx="0" cy="0"/>
          <a:chOff x="0" y="0"/>
          <a:chExt cx="0" cy="0"/>
        </a:xfrm>
      </p:grpSpPr>
      <p:pic>
        <p:nvPicPr>
          <p:cNvPr id="2050" name="Picture 2" descr="https://i.pinimg.com/564x/44/a5/ae/44a5ae6c48dda2a3e65c929bea530b46.jpg"/>
          <p:cNvPicPr>
            <a:picLocks noChangeAspect="1" noChangeArrowheads="1"/>
          </p:cNvPicPr>
          <p:nvPr/>
        </p:nvPicPr>
        <p:blipFill>
          <a:blip r:embed="rId3" cstate="print"/>
          <a:srcRect t="8970"/>
          <a:stretch>
            <a:fillRect/>
          </a:stretch>
        </p:blipFill>
        <p:spPr bwMode="auto">
          <a:xfrm>
            <a:off x="8665028" y="3113316"/>
            <a:ext cx="3335870" cy="3581400"/>
          </a:xfrm>
          <a:prstGeom prst="rect">
            <a:avLst/>
          </a:prstGeom>
          <a:noFill/>
        </p:spPr>
      </p:pic>
      <p:sp>
        <p:nvSpPr>
          <p:cNvPr id="4" name="Prostokąt 3"/>
          <p:cNvSpPr/>
          <p:nvPr/>
        </p:nvSpPr>
        <p:spPr>
          <a:xfrm>
            <a:off x="2960914" y="1883229"/>
            <a:ext cx="6161315" cy="1807028"/>
          </a:xfrm>
          <a:prstGeom prst="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a:xfrm>
            <a:off x="2939142" y="397783"/>
            <a:ext cx="6313716" cy="1325563"/>
          </a:xfrm>
        </p:spPr>
        <p:txBody>
          <a:bodyPr>
            <a:normAutofit/>
          </a:bodyPr>
          <a:lstStyle/>
          <a:p>
            <a:pPr algn="ctr"/>
            <a:r>
              <a:rPr lang="pl-PL" sz="4000" b="1" dirty="0">
                <a:latin typeface="Book Antiqua" panose="02040602050305030304" pitchFamily="18" charset="0"/>
              </a:rPr>
              <a:t>Obuwie w starożytnej Grecji</a:t>
            </a:r>
          </a:p>
        </p:txBody>
      </p:sp>
      <p:sp>
        <p:nvSpPr>
          <p:cNvPr id="3" name="Symbol zastępczy zawartości 2"/>
          <p:cNvSpPr>
            <a:spLocks noGrp="1"/>
          </p:cNvSpPr>
          <p:nvPr>
            <p:ph idx="1"/>
          </p:nvPr>
        </p:nvSpPr>
        <p:spPr>
          <a:xfrm>
            <a:off x="2950030" y="1847397"/>
            <a:ext cx="6139542" cy="4351338"/>
          </a:xfrm>
        </p:spPr>
        <p:txBody>
          <a:bodyPr>
            <a:normAutofit/>
          </a:bodyPr>
          <a:lstStyle/>
          <a:p>
            <a:pPr marL="0" indent="0">
              <a:lnSpc>
                <a:spcPct val="150000"/>
              </a:lnSpc>
              <a:buNone/>
            </a:pPr>
            <a:r>
              <a:rPr lang="pl-PL" sz="1600" dirty="0">
                <a:latin typeface="Book Antiqua" panose="02040602050305030304" pitchFamily="18" charset="0"/>
              </a:rPr>
              <a:t>W starożytnej Grecji używane były sandały o podeszwach z grubej skóry, korka lub drewna. W starożytnych teatrach greckich nosili buty o wysokiej podeszwie zwane koturnami, a ich podeszwy robiono z kilku warstw twardej wyprawionej skóry.</a:t>
            </a:r>
          </a:p>
        </p:txBody>
      </p:sp>
    </p:spTree>
    <p:extLst>
      <p:ext uri="{BB962C8B-B14F-4D97-AF65-F5344CB8AC3E}">
        <p14:creationId xmlns:p14="http://schemas.microsoft.com/office/powerpoint/2010/main" xmlns="" val="3565609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latin typeface="Book Antiqua" panose="02040602050305030304" pitchFamily="18" charset="0"/>
              </a:rPr>
              <a:t>źródła </a:t>
            </a:r>
          </a:p>
        </p:txBody>
      </p:sp>
      <p:sp>
        <p:nvSpPr>
          <p:cNvPr id="3" name="Symbol zastępczy zawartości 2"/>
          <p:cNvSpPr>
            <a:spLocks noGrp="1"/>
          </p:cNvSpPr>
          <p:nvPr>
            <p:ph idx="1"/>
          </p:nvPr>
        </p:nvSpPr>
        <p:spPr/>
        <p:txBody>
          <a:bodyPr>
            <a:normAutofit fontScale="92500"/>
          </a:bodyPr>
          <a:lstStyle/>
          <a:p>
            <a:pPr marL="0" indent="0">
              <a:buNone/>
            </a:pPr>
            <a:r>
              <a:rPr lang="pl-PL" sz="2200" dirty="0">
                <a:hlinkClick r:id="rId2"/>
              </a:rPr>
              <a:t>https://zpe.gov.pl/a/kultura-i-wierzenia-starozytnych-grekow/DKNbclP16</a:t>
            </a:r>
            <a:endParaRPr lang="pl-PL" sz="2200" dirty="0"/>
          </a:p>
          <a:p>
            <a:pPr marL="0" indent="0">
              <a:buNone/>
            </a:pPr>
            <a:r>
              <a:rPr lang="pl-PL" sz="2200" dirty="0">
                <a:hlinkClick r:id="rId3"/>
              </a:rPr>
              <a:t>https://pl.wikipedia.org/wiki/Staro%C5%BCytna_Grecja</a:t>
            </a:r>
            <a:endParaRPr lang="pl-PL" sz="2200" dirty="0"/>
          </a:p>
          <a:p>
            <a:pPr marL="0" indent="0">
              <a:buNone/>
            </a:pPr>
            <a:r>
              <a:rPr lang="pl-PL" sz="2200" dirty="0">
                <a:hlinkClick r:id="rId4"/>
              </a:rPr>
              <a:t>https://opracowania.pl/opracowania/historia/zycie-codzienne-w-starozytnej-grecji,oid,831</a:t>
            </a:r>
            <a:endParaRPr lang="pl-PL" sz="2200" dirty="0"/>
          </a:p>
          <a:p>
            <a:pPr marL="0" indent="0">
              <a:buNone/>
            </a:pPr>
            <a:r>
              <a:rPr lang="pl-PL" sz="2200" dirty="0">
                <a:hlinkClick r:id="rId5"/>
              </a:rPr>
              <a:t>https://nanoil.pl/blog/post/historia-fryzjerstwa-cz-1-jakie-fryzury-byly-modne-w-starozytnosci</a:t>
            </a:r>
            <a:endParaRPr lang="pl-PL" sz="2200" dirty="0"/>
          </a:p>
          <a:p>
            <a:pPr marL="0" indent="0">
              <a:buNone/>
            </a:pPr>
            <a:r>
              <a:rPr lang="pl-PL" sz="2200" dirty="0">
                <a:hlinkClick r:id="rId6"/>
              </a:rPr>
              <a:t>Starożytna Grecja – biżuteria prosto z Olimpu | Blog o biżuterii Wec.com.pl</a:t>
            </a:r>
            <a:endParaRPr lang="pl-PL" sz="2200" dirty="0"/>
          </a:p>
          <a:p>
            <a:pPr marL="0" indent="0">
              <a:buNone/>
            </a:pPr>
            <a:r>
              <a:rPr lang="pl-PL" sz="2200" dirty="0">
                <a:hlinkClick r:id="rId7"/>
              </a:rPr>
              <a:t>Kiedy to się zaczęło? Historia makijażu ❤️ </a:t>
            </a:r>
            <a:r>
              <a:rPr lang="pl-PL" sz="2200" dirty="0" err="1">
                <a:hlinkClick r:id="rId7"/>
              </a:rPr>
              <a:t>Neness</a:t>
            </a:r>
            <a:endParaRPr lang="pl-PL" sz="2200" dirty="0"/>
          </a:p>
          <a:p>
            <a:pPr marL="0" indent="0">
              <a:buNone/>
            </a:pPr>
            <a:r>
              <a:rPr lang="pl-PL" sz="2200" dirty="0">
                <a:hlinkClick r:id="rId8"/>
              </a:rPr>
              <a:t>https://antycznahellada.com/2017/02/15/ubranie-w-starozytnej-grecji/</a:t>
            </a:r>
            <a:r>
              <a:rPr lang="pl-PL" sz="2200" dirty="0"/>
              <a:t> </a:t>
            </a:r>
          </a:p>
          <a:p>
            <a:pPr marL="0" indent="0">
              <a:buNone/>
            </a:pPr>
            <a:r>
              <a:rPr lang="pl-PL" sz="2000" dirty="0">
                <a:hlinkClick r:id="rId9"/>
              </a:rPr>
              <a:t>https://wirtualnagrecja.pl/kultura-i-obyczaje/kultura-i-sztuka/kanon-piekna-w-starozytnej-grecji.html</a:t>
            </a:r>
            <a:r>
              <a:rPr lang="pl-PL" sz="2000" dirty="0"/>
              <a:t> </a:t>
            </a:r>
          </a:p>
          <a:p>
            <a:pPr marL="0" indent="0">
              <a:buNone/>
            </a:pPr>
            <a:r>
              <a:rPr lang="pl-PL" sz="2200" dirty="0">
                <a:hlinkClick r:id="rId10"/>
              </a:rPr>
              <a:t>https://nauka.poinformowani.pl/artykul/32036-moda-w-stylu-aten-czyli-co-nosili-starozytni-grecy</a:t>
            </a:r>
            <a:endParaRPr lang="pl-PL" sz="2200" dirty="0"/>
          </a:p>
          <a:p>
            <a:pPr marL="0" indent="0">
              <a:buNone/>
            </a:pPr>
            <a:r>
              <a:rPr lang="pl-PL" sz="2200" dirty="0">
                <a:hlinkClick r:id="rId11"/>
              </a:rPr>
              <a:t>https://netstyl.pl/content/7-historia-obuwia</a:t>
            </a:r>
            <a:r>
              <a:rPr lang="pl-PL" sz="2200" dirty="0"/>
              <a:t> </a:t>
            </a:r>
          </a:p>
          <a:p>
            <a:pPr marL="0" indent="0">
              <a:buNone/>
            </a:pPr>
            <a:endParaRPr lang="pl-PL" sz="2200" dirty="0"/>
          </a:p>
        </p:txBody>
      </p:sp>
    </p:spTree>
    <p:extLst>
      <p:ext uri="{BB962C8B-B14F-4D97-AF65-F5344CB8AC3E}">
        <p14:creationId xmlns:p14="http://schemas.microsoft.com/office/powerpoint/2010/main" xmlns="" val="1510937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EDE0CF"/>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531054" y="365125"/>
            <a:ext cx="5127171" cy="1228544"/>
          </a:xfrm>
        </p:spPr>
        <p:txBody>
          <a:bodyPr>
            <a:normAutofit fontScale="90000"/>
          </a:bodyPr>
          <a:lstStyle/>
          <a:p>
            <a:pPr algn="ctr"/>
            <a:r>
              <a:rPr lang="pl-PL" b="1" dirty="0">
                <a:latin typeface="Book Antiqua" panose="02040602050305030304" pitchFamily="18" charset="0"/>
              </a:rPr>
              <a:t>Krótki wstęp o starożytnej Grecji</a:t>
            </a:r>
          </a:p>
        </p:txBody>
      </p:sp>
      <p:sp>
        <p:nvSpPr>
          <p:cNvPr id="3" name="Symbol zastępczy zawartości 2"/>
          <p:cNvSpPr>
            <a:spLocks noGrp="1"/>
          </p:cNvSpPr>
          <p:nvPr>
            <p:ph idx="1"/>
          </p:nvPr>
        </p:nvSpPr>
        <p:spPr>
          <a:xfrm>
            <a:off x="418846" y="1578427"/>
            <a:ext cx="5285267" cy="4955680"/>
          </a:xfrm>
        </p:spPr>
        <p:txBody>
          <a:bodyPr>
            <a:normAutofit/>
          </a:bodyPr>
          <a:lstStyle/>
          <a:p>
            <a:pPr marL="0" indent="0">
              <a:lnSpc>
                <a:spcPct val="170000"/>
              </a:lnSpc>
              <a:buNone/>
            </a:pPr>
            <a:r>
              <a:rPr lang="pl-PL" sz="1600" dirty="0">
                <a:latin typeface="Book Antiqua" panose="02040602050305030304" pitchFamily="18" charset="0"/>
              </a:rPr>
              <a:t>Starożytna Grecja była cywilizacją, która w starożytności rozwijała się w południowej części Półwyspu Bałkańskiego, na wyspach mórz Egejskiego i Jońskiego, wybrzeżach Azji Mniejszej, a później także w innych rejonach Morza Śródziemnego. Starożytna Grecja uważana jest za kolebkę cywilizacji zachodniej. Grecka kultura, sztuka, filozofia, mitologia i nauka zostały za pośrednictwem Rzymian przekazane Europie i wywierały na jej mieszkańców ogromny wpływ w różnych okresach dziejów</a:t>
            </a:r>
            <a:r>
              <a:rPr lang="pl-PL" sz="1600" dirty="0"/>
              <a:t>. </a:t>
            </a:r>
          </a:p>
        </p:txBody>
      </p:sp>
      <p:pic>
        <p:nvPicPr>
          <p:cNvPr id="4" name="Obraz 3">
            <a:extLst>
              <a:ext uri="{FF2B5EF4-FFF2-40B4-BE49-F238E27FC236}">
                <a16:creationId xmlns:a16="http://schemas.microsoft.com/office/drawing/2014/main" xmlns="" id="{36B9DDD8-7A80-33F4-EA89-43CB718C9C25}"/>
              </a:ext>
            </a:extLst>
          </p:cNvPr>
          <p:cNvPicPr>
            <a:picLocks noChangeAspect="1"/>
          </p:cNvPicPr>
          <p:nvPr/>
        </p:nvPicPr>
        <p:blipFill rotWithShape="1">
          <a:blip r:embed="rId2" cstate="print"/>
          <a:srcRect l="44192"/>
          <a:stretch/>
        </p:blipFill>
        <p:spPr>
          <a:xfrm>
            <a:off x="6096000" y="0"/>
            <a:ext cx="6096000" cy="6858000"/>
          </a:xfrm>
          <a:prstGeom prst="rect">
            <a:avLst/>
          </a:prstGeom>
        </p:spPr>
      </p:pic>
    </p:spTree>
    <p:extLst>
      <p:ext uri="{BB962C8B-B14F-4D97-AF65-F5344CB8AC3E}">
        <p14:creationId xmlns:p14="http://schemas.microsoft.com/office/powerpoint/2010/main" xmlns="" val="1495792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BE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6488093" y="262077"/>
            <a:ext cx="5313903" cy="1325563"/>
          </a:xfrm>
        </p:spPr>
        <p:txBody>
          <a:bodyPr>
            <a:normAutofit/>
          </a:bodyPr>
          <a:lstStyle/>
          <a:p>
            <a:pPr algn="ctr"/>
            <a:r>
              <a:rPr lang="pl-PL" sz="4000" b="1" dirty="0">
                <a:latin typeface="Book Antiqua" panose="02040602050305030304" pitchFamily="18" charset="0"/>
              </a:rPr>
              <a:t>Życie starożytnych Greków</a:t>
            </a:r>
          </a:p>
        </p:txBody>
      </p:sp>
      <p:sp>
        <p:nvSpPr>
          <p:cNvPr id="3" name="Symbol zastępczy zawartości 2"/>
          <p:cNvSpPr>
            <a:spLocks noGrp="1"/>
          </p:cNvSpPr>
          <p:nvPr>
            <p:ph idx="1"/>
          </p:nvPr>
        </p:nvSpPr>
        <p:spPr>
          <a:xfrm>
            <a:off x="6488092" y="1587640"/>
            <a:ext cx="5313903" cy="4475617"/>
          </a:xfrm>
        </p:spPr>
        <p:txBody>
          <a:bodyPr>
            <a:normAutofit fontScale="25000" lnSpcReduction="20000"/>
          </a:bodyPr>
          <a:lstStyle/>
          <a:p>
            <a:pPr marL="0" indent="0">
              <a:lnSpc>
                <a:spcPct val="170000"/>
              </a:lnSpc>
              <a:buNone/>
            </a:pPr>
            <a:r>
              <a:rPr lang="pl-PL" sz="6000" dirty="0">
                <a:latin typeface="Book Antiqua" panose="02040602050305030304" pitchFamily="18" charset="0"/>
              </a:rPr>
              <a:t>Starożytna Grecję nazywa się także Helladą, a jej mieszkańców </a:t>
            </a:r>
            <a:r>
              <a:rPr lang="pl-PL" sz="6000" b="1" dirty="0">
                <a:latin typeface="Book Antiqua" panose="02040602050305030304" pitchFamily="18" charset="0"/>
              </a:rPr>
              <a:t>Hellenami</a:t>
            </a:r>
            <a:r>
              <a:rPr lang="pl-PL" sz="6000" dirty="0">
                <a:latin typeface="Book Antiqua" panose="02040602050305030304" pitchFamily="18" charset="0"/>
              </a:rPr>
              <a:t>. Integrowali się oni podczas cyklicznych świąt </a:t>
            </a:r>
            <a:r>
              <a:rPr lang="pl-PL" sz="6000" dirty="0" err="1">
                <a:latin typeface="Book Antiqua" panose="02040602050305030304" pitchFamily="18" charset="0"/>
              </a:rPr>
              <a:t>ogólnogreckich</a:t>
            </a:r>
            <a:r>
              <a:rPr lang="pl-PL" sz="6000" dirty="0">
                <a:latin typeface="Book Antiqua" panose="02040602050305030304" pitchFamily="18" charset="0"/>
              </a:rPr>
              <a:t>, na których często rozgrywano zawody sportowe.</a:t>
            </a:r>
          </a:p>
          <a:p>
            <a:pPr marL="0" indent="0">
              <a:lnSpc>
                <a:spcPct val="170000"/>
              </a:lnSpc>
              <a:buNone/>
            </a:pPr>
            <a:r>
              <a:rPr lang="pl-PL" sz="6000" dirty="0">
                <a:latin typeface="Book Antiqua" panose="02040602050305030304" pitchFamily="18" charset="0"/>
              </a:rPr>
              <a:t>Pasma górskie podzieliły Grecję na odrębne, samodzielne całości, co utrudniało komunikację wewnątrz kraju. W ten sposób sama przyroda przyczyniła się do powstania niezależnych miast-państw, które były złożone z centrum miejskiego i obszaru otaczającego, gdzie leżały pola i pastwiska. Państwa-miasta, zwane polis, rządziły się wedle własnych praw, a wspólnota obywateli decydowała o własnych losach.</a:t>
            </a:r>
          </a:p>
          <a:p>
            <a:pPr marL="0" indent="0">
              <a:lnSpc>
                <a:spcPct val="170000"/>
              </a:lnSpc>
              <a:buNone/>
            </a:pPr>
            <a:endParaRPr lang="pl-PL" sz="3800" dirty="0"/>
          </a:p>
          <a:p>
            <a:pPr marL="0" indent="0">
              <a:lnSpc>
                <a:spcPct val="170000"/>
              </a:lnSpc>
              <a:buNone/>
            </a:pPr>
            <a:endParaRPr lang="pl-PL" sz="3800" dirty="0"/>
          </a:p>
          <a:p>
            <a:pPr marL="0" indent="0">
              <a:lnSpc>
                <a:spcPct val="170000"/>
              </a:lnSpc>
              <a:buNone/>
            </a:pPr>
            <a:endParaRPr lang="pl-PL" sz="3800" dirty="0"/>
          </a:p>
          <a:p>
            <a:pPr marL="0" indent="0">
              <a:buNone/>
            </a:pPr>
            <a:r>
              <a:rPr lang="pl-PL" dirty="0"/>
              <a:t> </a:t>
            </a:r>
          </a:p>
          <a:p>
            <a:endParaRPr lang="pl-PL" dirty="0"/>
          </a:p>
        </p:txBody>
      </p:sp>
      <p:pic>
        <p:nvPicPr>
          <p:cNvPr id="4" name="Obraz 3">
            <a:extLst>
              <a:ext uri="{FF2B5EF4-FFF2-40B4-BE49-F238E27FC236}">
                <a16:creationId xmlns:a16="http://schemas.microsoft.com/office/drawing/2014/main" xmlns="" id="{842A62E6-F9DD-CA7B-1D3F-53EDF59C73F1}"/>
              </a:ext>
            </a:extLst>
          </p:cNvPr>
          <p:cNvPicPr>
            <a:picLocks noChangeAspect="1"/>
          </p:cNvPicPr>
          <p:nvPr/>
        </p:nvPicPr>
        <p:blipFill rotWithShape="1">
          <a:blip r:embed="rId2" cstate="print"/>
          <a:srcRect l="5921"/>
          <a:stretch/>
        </p:blipFill>
        <p:spPr>
          <a:xfrm>
            <a:off x="0" y="14149"/>
            <a:ext cx="6096000" cy="6933363"/>
          </a:xfrm>
          <a:prstGeom prst="rect">
            <a:avLst/>
          </a:prstGeom>
        </p:spPr>
      </p:pic>
    </p:spTree>
    <p:extLst>
      <p:ext uri="{BB962C8B-B14F-4D97-AF65-F5344CB8AC3E}">
        <p14:creationId xmlns:p14="http://schemas.microsoft.com/office/powerpoint/2010/main" xmlns="" val="1309013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t="-57000" b="-5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256044" y="500062"/>
            <a:ext cx="10097756" cy="1325563"/>
          </a:xfrm>
        </p:spPr>
        <p:txBody>
          <a:bodyPr>
            <a:normAutofit/>
          </a:bodyPr>
          <a:lstStyle/>
          <a:p>
            <a:r>
              <a:rPr lang="pl-PL" sz="4000" b="1" dirty="0">
                <a:latin typeface="Book Antiqua" panose="02040602050305030304" pitchFamily="18" charset="0"/>
              </a:rPr>
              <a:t>Kultura i wierzenia starożytnych Greków</a:t>
            </a:r>
          </a:p>
        </p:txBody>
      </p:sp>
      <p:sp>
        <p:nvSpPr>
          <p:cNvPr id="5" name="Prostokąt 4">
            <a:extLst>
              <a:ext uri="{FF2B5EF4-FFF2-40B4-BE49-F238E27FC236}">
                <a16:creationId xmlns:a16="http://schemas.microsoft.com/office/drawing/2014/main" xmlns="" id="{C7D585C9-3110-50CD-9BFE-B396F8E3AD36}"/>
              </a:ext>
            </a:extLst>
          </p:cNvPr>
          <p:cNvSpPr/>
          <p:nvPr/>
        </p:nvSpPr>
        <p:spPr>
          <a:xfrm>
            <a:off x="2217336" y="1893150"/>
            <a:ext cx="7757327" cy="3198446"/>
          </a:xfrm>
          <a:prstGeom prst="rect">
            <a:avLst/>
          </a:prstGeom>
          <a:solidFill>
            <a:schemeClr val="bg1">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p:cNvSpPr>
            <a:spLocks noGrp="1"/>
          </p:cNvSpPr>
          <p:nvPr>
            <p:ph idx="1"/>
          </p:nvPr>
        </p:nvSpPr>
        <p:spPr>
          <a:xfrm>
            <a:off x="2217336" y="1915658"/>
            <a:ext cx="7757327" cy="3175938"/>
          </a:xfrm>
        </p:spPr>
        <p:txBody>
          <a:bodyPr>
            <a:normAutofit/>
          </a:bodyPr>
          <a:lstStyle/>
          <a:p>
            <a:pPr marL="0" indent="0">
              <a:lnSpc>
                <a:spcPct val="150000"/>
              </a:lnSpc>
              <a:buNone/>
            </a:pPr>
            <a:r>
              <a:rPr lang="pl-PL" sz="1600" dirty="0">
                <a:latin typeface="Book Antiqua" panose="02040602050305030304" pitchFamily="18" charset="0"/>
              </a:rPr>
              <a:t>Grecy wierzyli w wielu bogów, ich religia była więc politeistyczna. Bogowie greccy, chociaż podobni do ludzi, byli nieśmiertelni. Opiekowali się różnymi dziedzinami życia. Tworzeniem mitów, czyli opowieści o bogach i herosach (bohaterach), zajmowali się poeci. Mity były tematem utworów literackich i przedstawień teatralnych, zapewniały rozrywkę, objaśniały świat bogów i ludzi, tłumaczyły początki obrzędów oraz wyjaśniały niezrozumiałe dla Greków zjawiska.</a:t>
            </a:r>
          </a:p>
        </p:txBody>
      </p:sp>
    </p:spTree>
    <p:extLst>
      <p:ext uri="{BB962C8B-B14F-4D97-AF65-F5344CB8AC3E}">
        <p14:creationId xmlns:p14="http://schemas.microsoft.com/office/powerpoint/2010/main" xmlns="" val="513057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t="-10000" b="-10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185705" y="602901"/>
            <a:ext cx="9942426" cy="1222724"/>
          </a:xfrm>
        </p:spPr>
        <p:txBody>
          <a:bodyPr>
            <a:normAutofit/>
          </a:bodyPr>
          <a:lstStyle/>
          <a:p>
            <a:r>
              <a:rPr lang="pl-PL" sz="4000" b="1" dirty="0">
                <a:latin typeface="Book Antiqua" panose="02040602050305030304" pitchFamily="18" charset="0"/>
              </a:rPr>
              <a:t>Kanon piękna kobiet w starożytnej Grecji</a:t>
            </a:r>
          </a:p>
        </p:txBody>
      </p:sp>
      <p:sp>
        <p:nvSpPr>
          <p:cNvPr id="4" name="Prostokąt 3">
            <a:extLst>
              <a:ext uri="{FF2B5EF4-FFF2-40B4-BE49-F238E27FC236}">
                <a16:creationId xmlns:a16="http://schemas.microsoft.com/office/drawing/2014/main" xmlns="" id="{A9D70C9D-70C6-08CA-A67D-78C47C1D8499}"/>
              </a:ext>
            </a:extLst>
          </p:cNvPr>
          <p:cNvSpPr/>
          <p:nvPr/>
        </p:nvSpPr>
        <p:spPr>
          <a:xfrm>
            <a:off x="2056562" y="1828800"/>
            <a:ext cx="8078876" cy="3446585"/>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p:cNvSpPr>
            <a:spLocks noGrp="1"/>
          </p:cNvSpPr>
          <p:nvPr>
            <p:ph idx="1"/>
          </p:nvPr>
        </p:nvSpPr>
        <p:spPr>
          <a:xfrm>
            <a:off x="2056562" y="1825625"/>
            <a:ext cx="8067152" cy="4351338"/>
          </a:xfrm>
        </p:spPr>
        <p:txBody>
          <a:bodyPr>
            <a:normAutofit/>
          </a:bodyPr>
          <a:lstStyle/>
          <a:p>
            <a:pPr marL="0" indent="0">
              <a:lnSpc>
                <a:spcPct val="150000"/>
              </a:lnSpc>
              <a:buNone/>
            </a:pPr>
            <a:r>
              <a:rPr lang="pl-PL" sz="1600" dirty="0">
                <a:latin typeface="Book Antiqua" panose="02040602050305030304" pitchFamily="18" charset="0"/>
              </a:rPr>
              <a:t>Kobiety były smukłe i wysokie. Włosy zaczesywały w kok z przedziałkiem, a następnie owijały opaską. Ich makijaż był delikatny i subtelny – zupełne przeciwieństwo panującej wówczas mody w Egipcie. Greczynki lekko malowały usta i policzki, czasem też stosowały puder oraz kredkę do oczu. Same potrafiły przyrządzać niektóre kosmetyki, jak maści, szminki oraz pudry. Dodatkowo lubiły zażywać kąpieli, używały perfum, pielęgnowały włosy, a nawet depilowały brwi. Mocny, odważny makijaż uważany był za nieprzyzwoity, był to znak rozpoznawczy kurtyzan. Ideałem piękna była jasna skóra. Wiele kobiet próbowało jeszcze bardziej ją wybielić poprzez nakładanie specjalnie stworzonych do tego celu mikstur czy maseczek.</a:t>
            </a:r>
          </a:p>
          <a:p>
            <a:pPr marL="0" indent="0">
              <a:buNone/>
            </a:pPr>
            <a:endParaRPr lang="pl-PL" dirty="0"/>
          </a:p>
        </p:txBody>
      </p:sp>
    </p:spTree>
    <p:extLst>
      <p:ext uri="{BB962C8B-B14F-4D97-AF65-F5344CB8AC3E}">
        <p14:creationId xmlns:p14="http://schemas.microsoft.com/office/powerpoint/2010/main" xmlns="" val="4223946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BE0"/>
        </a:solidFill>
        <a:effectLst/>
      </p:bgPr>
    </p:bg>
    <p:spTree>
      <p:nvGrpSpPr>
        <p:cNvPr id="1" name=""/>
        <p:cNvGrpSpPr/>
        <p:nvPr/>
      </p:nvGrpSpPr>
      <p:grpSpPr>
        <a:xfrm>
          <a:off x="0" y="0"/>
          <a:ext cx="0" cy="0"/>
          <a:chOff x="0" y="0"/>
          <a:chExt cx="0" cy="0"/>
        </a:xfrm>
      </p:grpSpPr>
      <p:pic>
        <p:nvPicPr>
          <p:cNvPr id="14340" name="Picture 4" descr="Newsweek Historia&quot;: Kobiety w starożytnych Atenach - tabu niczym w islamie  | Newsweek"/>
          <p:cNvPicPr>
            <a:picLocks noChangeAspect="1" noChangeArrowheads="1"/>
          </p:cNvPicPr>
          <p:nvPr/>
        </p:nvPicPr>
        <p:blipFill>
          <a:blip r:embed="rId2" cstate="print"/>
          <a:srcRect/>
          <a:stretch>
            <a:fillRect/>
          </a:stretch>
        </p:blipFill>
        <p:spPr bwMode="auto">
          <a:xfrm>
            <a:off x="3675635" y="3010582"/>
            <a:ext cx="5210280" cy="3673248"/>
          </a:xfrm>
          <a:prstGeom prst="rect">
            <a:avLst/>
          </a:prstGeom>
          <a:noFill/>
        </p:spPr>
      </p:pic>
      <p:pic>
        <p:nvPicPr>
          <p:cNvPr id="5" name="Obraz 4">
            <a:extLst>
              <a:ext uri="{FF2B5EF4-FFF2-40B4-BE49-F238E27FC236}">
                <a16:creationId xmlns:a16="http://schemas.microsoft.com/office/drawing/2014/main" xmlns="" id="{091FAD23-2EF0-5A6B-0701-DDA7A16433AC}"/>
              </a:ext>
            </a:extLst>
          </p:cNvPr>
          <p:cNvPicPr>
            <a:picLocks noChangeAspect="1"/>
          </p:cNvPicPr>
          <p:nvPr/>
        </p:nvPicPr>
        <p:blipFill>
          <a:blip r:embed="rId3" cstate="print"/>
          <a:stretch>
            <a:fillRect/>
          </a:stretch>
        </p:blipFill>
        <p:spPr>
          <a:xfrm>
            <a:off x="8708572" y="566578"/>
            <a:ext cx="3126893" cy="4694088"/>
          </a:xfrm>
          <a:prstGeom prst="rect">
            <a:avLst/>
          </a:prstGeom>
        </p:spPr>
      </p:pic>
      <p:pic>
        <p:nvPicPr>
          <p:cNvPr id="4" name="Obraz 3">
            <a:extLst>
              <a:ext uri="{FF2B5EF4-FFF2-40B4-BE49-F238E27FC236}">
                <a16:creationId xmlns:a16="http://schemas.microsoft.com/office/drawing/2014/main" xmlns="" id="{E4C80DDF-135D-757E-F9CF-A0315AF88C57}"/>
              </a:ext>
            </a:extLst>
          </p:cNvPr>
          <p:cNvPicPr>
            <a:picLocks noChangeAspect="1"/>
          </p:cNvPicPr>
          <p:nvPr/>
        </p:nvPicPr>
        <p:blipFill>
          <a:blip r:embed="rId4" cstate="print"/>
          <a:stretch>
            <a:fillRect/>
          </a:stretch>
        </p:blipFill>
        <p:spPr>
          <a:xfrm>
            <a:off x="3200399" y="446833"/>
            <a:ext cx="5551713" cy="3414303"/>
          </a:xfrm>
          <a:prstGeom prst="rect">
            <a:avLst/>
          </a:prstGeom>
        </p:spPr>
      </p:pic>
      <p:pic>
        <p:nvPicPr>
          <p:cNvPr id="14338" name="Picture 2" descr="Życie religijne kobiet w Atenach okresu klasycznego | HISTORIA.org.pl -  historia, kultura, muzea, matura, rekonstrukcje i recenzje historyczne"/>
          <p:cNvPicPr>
            <a:picLocks noChangeAspect="1" noChangeArrowheads="1"/>
          </p:cNvPicPr>
          <p:nvPr/>
        </p:nvPicPr>
        <p:blipFill>
          <a:blip r:embed="rId5" cstate="print"/>
          <a:srcRect/>
          <a:stretch>
            <a:fillRect/>
          </a:stretch>
        </p:blipFill>
        <p:spPr bwMode="auto">
          <a:xfrm>
            <a:off x="359228" y="1214923"/>
            <a:ext cx="3486603" cy="4661775"/>
          </a:xfrm>
          <a:prstGeom prst="rect">
            <a:avLst/>
          </a:prstGeom>
          <a:noFill/>
        </p:spPr>
      </p:pic>
    </p:spTree>
    <p:extLst>
      <p:ext uri="{BB962C8B-B14F-4D97-AF65-F5344CB8AC3E}">
        <p14:creationId xmlns:p14="http://schemas.microsoft.com/office/powerpoint/2010/main" xmlns="" val="2825625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t="-15000" b="-15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611693" y="500062"/>
            <a:ext cx="10968613" cy="1325563"/>
          </a:xfrm>
        </p:spPr>
        <p:txBody>
          <a:bodyPr>
            <a:normAutofit/>
          </a:bodyPr>
          <a:lstStyle/>
          <a:p>
            <a:r>
              <a:rPr lang="pl-PL" sz="4000" b="1" dirty="0">
                <a:latin typeface="Book Antiqua" panose="02040602050305030304" pitchFamily="18" charset="0"/>
              </a:rPr>
              <a:t>Kanon piękna mężczyzn w starożytnej Grecji</a:t>
            </a:r>
          </a:p>
        </p:txBody>
      </p:sp>
      <p:sp>
        <p:nvSpPr>
          <p:cNvPr id="4" name="Prostokąt 3">
            <a:extLst>
              <a:ext uri="{FF2B5EF4-FFF2-40B4-BE49-F238E27FC236}">
                <a16:creationId xmlns:a16="http://schemas.microsoft.com/office/drawing/2014/main" xmlns="" id="{46E87647-9FD3-68AE-4C13-7789F422E85B}"/>
              </a:ext>
            </a:extLst>
          </p:cNvPr>
          <p:cNvSpPr/>
          <p:nvPr/>
        </p:nvSpPr>
        <p:spPr>
          <a:xfrm>
            <a:off x="2301073" y="1865817"/>
            <a:ext cx="7234813" cy="2401556"/>
          </a:xfrm>
          <a:prstGeom prst="rect">
            <a:avLst/>
          </a:prstGeom>
          <a:solidFill>
            <a:schemeClr val="bg1">
              <a:alpha val="7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p:cNvSpPr>
            <a:spLocks noGrp="1"/>
          </p:cNvSpPr>
          <p:nvPr>
            <p:ph idx="1"/>
          </p:nvPr>
        </p:nvSpPr>
        <p:spPr>
          <a:xfrm>
            <a:off x="2301073" y="1865818"/>
            <a:ext cx="7234813" cy="2401556"/>
          </a:xfrm>
        </p:spPr>
        <p:txBody>
          <a:bodyPr>
            <a:normAutofit/>
          </a:bodyPr>
          <a:lstStyle/>
          <a:p>
            <a:pPr marL="0" indent="0">
              <a:lnSpc>
                <a:spcPct val="150000"/>
              </a:lnSpc>
              <a:buNone/>
            </a:pPr>
            <a:r>
              <a:rPr lang="pl-PL" sz="1600" dirty="0">
                <a:latin typeface="Book Antiqua" panose="02040602050305030304" pitchFamily="18" charset="0"/>
              </a:rPr>
              <a:t>U mężczyzn ważne były proporcje ciała oraz muskulatura. Grecy wierzyli, że w przyrodzie istnieje obiektywny, idealny wzorzec, według którego można tworzyć dzieła doskonałe. Tym także kierowali się wyznaczając kanon piękna. Nosili brody a włosy zapuszczali do ramion. Młodzież splatała włosy w warkocz a nad czołem układała loki.</a:t>
            </a:r>
          </a:p>
        </p:txBody>
      </p:sp>
    </p:spTree>
    <p:extLst>
      <p:ext uri="{BB962C8B-B14F-4D97-AF65-F5344CB8AC3E}">
        <p14:creationId xmlns:p14="http://schemas.microsoft.com/office/powerpoint/2010/main" xmlns="" val="1738092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3000"/>
            <a:lum/>
          </a:blip>
          <a:srcRect/>
          <a:stretch>
            <a:fillRect l="-6000" r="-6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000" b="1" dirty="0">
                <a:latin typeface="Book Antiqua" panose="02040602050305030304" pitchFamily="18" charset="0"/>
              </a:rPr>
              <a:t>Historia fryzjerstwa w Grecji</a:t>
            </a:r>
          </a:p>
        </p:txBody>
      </p:sp>
      <p:sp>
        <p:nvSpPr>
          <p:cNvPr id="4" name="Prostokąt 3">
            <a:extLst>
              <a:ext uri="{FF2B5EF4-FFF2-40B4-BE49-F238E27FC236}">
                <a16:creationId xmlns:a16="http://schemas.microsoft.com/office/drawing/2014/main" xmlns="" id="{F2F71FE6-BE32-2FBF-10B1-79F1526176B7}"/>
              </a:ext>
            </a:extLst>
          </p:cNvPr>
          <p:cNvSpPr/>
          <p:nvPr/>
        </p:nvSpPr>
        <p:spPr>
          <a:xfrm>
            <a:off x="838200" y="1544168"/>
            <a:ext cx="10697308" cy="4525036"/>
          </a:xfrm>
          <a:prstGeom prst="rect">
            <a:avLst/>
          </a:prstGeom>
          <a:solidFill>
            <a:schemeClr val="bg1">
              <a:alpha val="7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p:cNvSpPr>
            <a:spLocks noGrp="1"/>
          </p:cNvSpPr>
          <p:nvPr>
            <p:ph idx="1"/>
          </p:nvPr>
        </p:nvSpPr>
        <p:spPr>
          <a:xfrm>
            <a:off x="838200" y="1544168"/>
            <a:ext cx="10797790" cy="4948707"/>
          </a:xfrm>
        </p:spPr>
        <p:txBody>
          <a:bodyPr>
            <a:normAutofit/>
          </a:bodyPr>
          <a:lstStyle/>
          <a:p>
            <a:pPr marL="0" indent="0">
              <a:lnSpc>
                <a:spcPct val="150000"/>
              </a:lnSpc>
              <a:buNone/>
            </a:pPr>
            <a:r>
              <a:rPr lang="pl-PL" sz="1600" dirty="0">
                <a:latin typeface="Book Antiqua" panose="02040602050305030304" pitchFamily="18" charset="0"/>
              </a:rPr>
              <a:t>Fryzury w Grecji były przede wszystkim misternie zaplatane i mocno ozdabiane różnego rodzaju opaskami, diademami, klamrami. Nigdzie w historii fryzur nie wykorzystywano tak wielu zdobień, jak w Grecji. Liczyła się spójność, którą fryzura musiała tworzyć z całym ubiorem i stylizacją Greka lub Greczynki. Modne fryzury nosiły bowiem nie tylko kobiety, ale również mężczyźni, choć w ich przypadku dużo częściej były to mocno skręcone i krótko przystrzyżone włosy.</a:t>
            </a:r>
          </a:p>
          <a:p>
            <a:pPr marL="0" indent="0">
              <a:lnSpc>
                <a:spcPct val="150000"/>
              </a:lnSpc>
              <a:buNone/>
            </a:pPr>
            <a:r>
              <a:rPr lang="pl-PL" sz="1600" dirty="0">
                <a:latin typeface="Book Antiqua" panose="02040602050305030304" pitchFamily="18" charset="0"/>
              </a:rPr>
              <a:t>Popularne były też włosy zaplatane nieco luźniej w tzw. grecki węzeł lub inne formy koka. Najpopularniejsza grecka fryzura to tzw. </a:t>
            </a:r>
            <a:r>
              <a:rPr lang="pl-PL" sz="1600" dirty="0" err="1">
                <a:latin typeface="Book Antiqua" panose="02040602050305030304" pitchFamily="18" charset="0"/>
              </a:rPr>
              <a:t>lampadion</a:t>
            </a:r>
            <a:r>
              <a:rPr lang="pl-PL" sz="1600" dirty="0">
                <a:latin typeface="Book Antiqua" panose="02040602050305030304" pitchFamily="18" charset="0"/>
              </a:rPr>
              <a:t> </a:t>
            </a:r>
            <a:r>
              <a:rPr lang="pl-PL" sz="1600" dirty="0" smtClean="0">
                <a:latin typeface="Book Antiqua" panose="02040602050305030304" pitchFamily="18" charset="0"/>
              </a:rPr>
              <a:t>(</a:t>
            </a:r>
            <a:r>
              <a:rPr lang="pl-PL" sz="1600" dirty="0">
                <a:latin typeface="Book Antiqua" panose="02040602050305030304" pitchFamily="18" charset="0"/>
              </a:rPr>
              <a:t>usytuowany z tyłu głowy kok), który miał bryłą przypominać lampkę oliwną.</a:t>
            </a:r>
          </a:p>
          <a:p>
            <a:pPr marL="0" indent="0">
              <a:lnSpc>
                <a:spcPct val="150000"/>
              </a:lnSpc>
              <a:buNone/>
            </a:pPr>
            <a:r>
              <a:rPr lang="pl-PL" sz="1600" dirty="0">
                <a:latin typeface="Book Antiqua" panose="02040602050305030304" pitchFamily="18" charset="0"/>
              </a:rPr>
              <a:t>To właśnie w Grecji powstała ateńska szkoła fryzjerska, w której po raz pierwszy zaczęto robić z włosów loki. Używano do tego rozgrzanych do czerwoności prętów – ten grecki pierwowzór lokówki nosił nazwą „</a:t>
            </a:r>
            <a:r>
              <a:rPr lang="pl-PL" sz="1600" dirty="0" err="1">
                <a:latin typeface="Book Antiqua" panose="02040602050305030304" pitchFamily="18" charset="0"/>
              </a:rPr>
              <a:t>calamistrum</a:t>
            </a:r>
            <a:r>
              <a:rPr lang="pl-PL" sz="1600" dirty="0">
                <a:latin typeface="Book Antiqua" panose="02040602050305030304" pitchFamily="18" charset="0"/>
              </a:rPr>
              <a:t>”. Dzięki niemu równie popularne w Grecji stały się loki – opuszczone na ramiona lub częściowo zebrane do góry np. różnego rodzaju opaskami.</a:t>
            </a:r>
          </a:p>
        </p:txBody>
      </p:sp>
    </p:spTree>
    <p:extLst>
      <p:ext uri="{BB962C8B-B14F-4D97-AF65-F5344CB8AC3E}">
        <p14:creationId xmlns:p14="http://schemas.microsoft.com/office/powerpoint/2010/main" xmlns="" val="3080050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CE1"/>
        </a:solidFill>
        <a:effectLst/>
      </p:bgPr>
    </p:bg>
    <p:spTree>
      <p:nvGrpSpPr>
        <p:cNvPr id="1" name=""/>
        <p:cNvGrpSpPr/>
        <p:nvPr/>
      </p:nvGrpSpPr>
      <p:grpSpPr>
        <a:xfrm>
          <a:off x="0" y="0"/>
          <a:ext cx="0" cy="0"/>
          <a:chOff x="0" y="0"/>
          <a:chExt cx="0" cy="0"/>
        </a:xfrm>
      </p:grpSpPr>
      <p:pic>
        <p:nvPicPr>
          <p:cNvPr id="10250" name="Picture 10" descr="Grecja - Absolut Travel | Absolut Travel (strona 2)"/>
          <p:cNvPicPr>
            <a:picLocks noChangeAspect="1" noChangeArrowheads="1"/>
          </p:cNvPicPr>
          <p:nvPr/>
        </p:nvPicPr>
        <p:blipFill>
          <a:blip r:embed="rId2" cstate="print"/>
          <a:srcRect/>
          <a:stretch>
            <a:fillRect/>
          </a:stretch>
        </p:blipFill>
        <p:spPr bwMode="auto">
          <a:xfrm>
            <a:off x="1255031" y="497793"/>
            <a:ext cx="4645025" cy="3088943"/>
          </a:xfrm>
          <a:prstGeom prst="rect">
            <a:avLst/>
          </a:prstGeom>
          <a:noFill/>
        </p:spPr>
      </p:pic>
      <p:pic>
        <p:nvPicPr>
          <p:cNvPr id="10252" name="Picture 12" descr="The Globe: Greckie fryzury"/>
          <p:cNvPicPr>
            <a:picLocks noChangeAspect="1" noChangeArrowheads="1"/>
          </p:cNvPicPr>
          <p:nvPr/>
        </p:nvPicPr>
        <p:blipFill>
          <a:blip r:embed="rId3" cstate="print"/>
          <a:srcRect/>
          <a:stretch>
            <a:fillRect/>
          </a:stretch>
        </p:blipFill>
        <p:spPr bwMode="auto">
          <a:xfrm>
            <a:off x="1274525" y="3940629"/>
            <a:ext cx="4637819" cy="2492828"/>
          </a:xfrm>
          <a:prstGeom prst="rect">
            <a:avLst/>
          </a:prstGeom>
          <a:noFill/>
        </p:spPr>
      </p:pic>
      <p:pic>
        <p:nvPicPr>
          <p:cNvPr id="10256" name="Picture 16" descr="https://i.pinimg.com/564x/5e/09/f2/5e09f20645f5f58a958fabe1bf48e186.jpg"/>
          <p:cNvPicPr>
            <a:picLocks noChangeAspect="1" noChangeArrowheads="1"/>
          </p:cNvPicPr>
          <p:nvPr/>
        </p:nvPicPr>
        <p:blipFill>
          <a:blip r:embed="rId4" cstate="print"/>
          <a:srcRect t="2176"/>
          <a:stretch>
            <a:fillRect/>
          </a:stretch>
        </p:blipFill>
        <p:spPr bwMode="auto">
          <a:xfrm>
            <a:off x="6675086" y="424542"/>
            <a:ext cx="3943021" cy="6187007"/>
          </a:xfrm>
          <a:prstGeom prst="rect">
            <a:avLst/>
          </a:prstGeom>
          <a:noFill/>
        </p:spPr>
      </p:pic>
    </p:spTree>
    <p:extLst>
      <p:ext uri="{BB962C8B-B14F-4D97-AF65-F5344CB8AC3E}">
        <p14:creationId xmlns:p14="http://schemas.microsoft.com/office/powerpoint/2010/main" xmlns="" val="364331334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TM04033921[[fn=Damaszek]]</Template>
  <TotalTime>296</TotalTime>
  <Words>828</Words>
  <Application>Microsoft Office PowerPoint</Application>
  <PresentationFormat>Niestandardowy</PresentationFormat>
  <Paragraphs>43</Paragraphs>
  <Slides>17</Slides>
  <Notes>0</Notes>
  <HiddenSlides>0</HiddenSlides>
  <MMClips>0</MMClips>
  <ScaleCrop>false</ScaleCrop>
  <HeadingPairs>
    <vt:vector size="4" baseType="variant">
      <vt:variant>
        <vt:lpstr>Motyw</vt:lpstr>
      </vt:variant>
      <vt:variant>
        <vt:i4>1</vt:i4>
      </vt:variant>
      <vt:variant>
        <vt:lpstr>Tytuły slajdów</vt:lpstr>
      </vt:variant>
      <vt:variant>
        <vt:i4>17</vt:i4>
      </vt:variant>
    </vt:vector>
  </HeadingPairs>
  <TitlesOfParts>
    <vt:vector size="18" baseType="lpstr">
      <vt:lpstr>Motyw pakietu Office</vt:lpstr>
      <vt:lpstr>     Córki afrodyty i synowie adonisa, czyli moda w staroŻytnej Grecji</vt:lpstr>
      <vt:lpstr>Krótki wstęp o starożytnej Grecji</vt:lpstr>
      <vt:lpstr>Życie starożytnych Greków</vt:lpstr>
      <vt:lpstr>Kultura i wierzenia starożytnych Greków</vt:lpstr>
      <vt:lpstr>Kanon piękna kobiet w starożytnej Grecji</vt:lpstr>
      <vt:lpstr>Slajd 6</vt:lpstr>
      <vt:lpstr>Kanon piękna mężczyzn w starożytnej Grecji</vt:lpstr>
      <vt:lpstr>Historia fryzjerstwa w Grecji</vt:lpstr>
      <vt:lpstr>Slajd 9</vt:lpstr>
      <vt:lpstr>Biżuteria starożytnej Grecji</vt:lpstr>
      <vt:lpstr>Slajd 11</vt:lpstr>
      <vt:lpstr>Makijaż w starożytnej Grecji</vt:lpstr>
      <vt:lpstr>Ubiór mężczyzn w starożytnej Grecji</vt:lpstr>
      <vt:lpstr>Ubiór kobiet w starożytnej Grecji</vt:lpstr>
      <vt:lpstr>Slajd 15</vt:lpstr>
      <vt:lpstr>Obuwie w starożytnej Grecji</vt:lpstr>
      <vt:lpstr>źródła </vt:lpstr>
    </vt:vector>
  </TitlesOfParts>
  <Company>LO VII Wrocław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Córki afrodyty i synowie adonisa, czyli moda w starozytnej Grecji</dc:title>
  <dc:creator>student001d</dc:creator>
  <cp:lastModifiedBy>Kat_S</cp:lastModifiedBy>
  <cp:revision>27</cp:revision>
  <cp:lastPrinted>2023-12-14T15:36:08Z</cp:lastPrinted>
  <dcterms:created xsi:type="dcterms:W3CDTF">2023-11-17T08:40:04Z</dcterms:created>
  <dcterms:modified xsi:type="dcterms:W3CDTF">2023-12-14T21:36:46Z</dcterms:modified>
</cp:coreProperties>
</file>