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5" r:id="rId4"/>
    <p:sldId id="274" r:id="rId5"/>
    <p:sldId id="275" r:id="rId6"/>
    <p:sldId id="257" r:id="rId7"/>
    <p:sldId id="258" r:id="rId8"/>
    <p:sldId id="278" r:id="rId9"/>
    <p:sldId id="277" r:id="rId10"/>
    <p:sldId id="263" r:id="rId11"/>
    <p:sldId id="276" r:id="rId12"/>
    <p:sldId id="266" r:id="rId13"/>
    <p:sldId id="279" r:id="rId14"/>
    <p:sldId id="282" r:id="rId15"/>
    <p:sldId id="268" r:id="rId16"/>
    <p:sldId id="283" r:id="rId17"/>
    <p:sldId id="288" r:id="rId18"/>
    <p:sldId id="270" r:id="rId19"/>
    <p:sldId id="284" r:id="rId20"/>
    <p:sldId id="286" r:id="rId21"/>
    <p:sldId id="285" r:id="rId22"/>
    <p:sldId id="287" r:id="rId23"/>
    <p:sldId id="267" r:id="rId24"/>
    <p:sldId id="25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67A7D-A0C2-41E6-AA6C-9C1B34F29109}" v="299" dt="2023-12-13T22:56:31.148"/>
    <p1510:client id="{3044EF52-CFD6-4950-9C66-7556332E526C}" v="216" dt="2023-12-10T20:24:01.853"/>
    <p1510:client id="{4333B074-D38C-4370-BA5A-5ABC16A81D49}" v="1034" dt="2023-12-10T16:32:06.208"/>
    <p1510:client id="{4DB1CCBF-BB35-4777-8468-254FAEBBD9BD}" v="153" dt="2023-12-09T22:56:05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57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47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6298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736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8207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1967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13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749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77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5964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348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803-7C3C-41DA-98A1-E49355F85B44}" type="datetimeFigureOut">
              <a:rPr lang="pl-PL" smtClean="0"/>
              <a:pPr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3242-0E88-4960-A917-6B026BABE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783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ciaga.pl/tekst/59183-60-ubior_w_starozytnej_grecji" TargetMode="External"/><Relationship Id="rId3" Type="http://schemas.openxmlformats.org/officeDocument/2006/relationships/hyperlink" Target="https://nauka.poinformowani.pl/artykul/32036-moda-w-stylu-aten-czyli-co-nosili-starozytni-grecy" TargetMode="External"/><Relationship Id="rId7" Type="http://schemas.openxmlformats.org/officeDocument/2006/relationships/hyperlink" Target="https://urodaizdrowie.pl/moda-starozytnej-grecji/" TargetMode="External"/><Relationship Id="rId2" Type="http://schemas.openxmlformats.org/officeDocument/2006/relationships/hyperlink" Target="https://www.podkop.com/2015/03/13/ubiory-w-starozytnej-grecj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istoria.org.pl/2014/03/31/moda-w-starozytnej-grecji-w-epoce-klasycznej/" TargetMode="External"/><Relationship Id="rId5" Type="http://schemas.openxmlformats.org/officeDocument/2006/relationships/hyperlink" Target="https://pl.wikipedia.org/wiki/Adonis_(mitologia)" TargetMode="External"/><Relationship Id="rId10" Type="http://schemas.openxmlformats.org/officeDocument/2006/relationships/hyperlink" Target="https://murkydesign.pl/5-pojec-mody-damskiej-starozytnej-grecji/" TargetMode="External"/><Relationship Id="rId4" Type="http://schemas.openxmlformats.org/officeDocument/2006/relationships/hyperlink" Target="https://pl.wikipedia.org/wiki/Afrodyta" TargetMode="External"/><Relationship Id="rId9" Type="http://schemas.openxmlformats.org/officeDocument/2006/relationships/hyperlink" Target="https://www.slideshare.net/ewunia1/ubir-w-staroytnej-grecj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02577D6-4808-4C1C-95AE-77B22FB424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frodyta – Wikipedia, wolna encyklopedia">
            <a:extLst>
              <a:ext uri="{FF2B5EF4-FFF2-40B4-BE49-F238E27FC236}">
                <a16:creationId xmlns="" xmlns:a16="http://schemas.microsoft.com/office/drawing/2014/main" id="{DF0B1269-C5AD-333D-7104-E3FC7BFE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348" r="4721" b="4"/>
          <a:stretch/>
        </p:blipFill>
        <p:spPr>
          <a:xfrm>
            <a:off x="20" y="-601"/>
            <a:ext cx="3739633" cy="379450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325BD6E-B19F-4AC5-D6A8-CCF4F6E65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68" r="1" b="1724"/>
          <a:stretch/>
        </p:blipFill>
        <p:spPr>
          <a:xfrm>
            <a:off x="20" y="3340727"/>
            <a:ext cx="3739633" cy="35187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904FD9E-E2D8-49EE-807F-3030601092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76701" y="685800"/>
            <a:ext cx="4083788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FB05465-20AA-FB17-FD9B-4F92FC8B6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2695" y="691641"/>
            <a:ext cx="4037924" cy="4692102"/>
          </a:xfrm>
        </p:spPr>
        <p:txBody>
          <a:bodyPr anchor="b">
            <a:noAutofit/>
          </a:bodyPr>
          <a:lstStyle/>
          <a:p>
            <a:r>
              <a:rPr lang="pl-PL" sz="4800" dirty="0">
                <a:solidFill>
                  <a:srgbClr val="595959"/>
                </a:solidFill>
              </a:rPr>
              <a:t>„Córki Afrodyty i synowie Adonisa czyli moda w starożytnej Grecji’’</a:t>
            </a:r>
          </a:p>
        </p:txBody>
      </p:sp>
      <p:pic>
        <p:nvPicPr>
          <p:cNvPr id="7" name="Picture 6" descr="Wpływ starożytnej Grecji na kulturę europejską">
            <a:extLst>
              <a:ext uri="{FF2B5EF4-FFF2-40B4-BE49-F238E27FC236}">
                <a16:creationId xmlns="" xmlns:a16="http://schemas.microsoft.com/office/drawing/2014/main" id="{95435A12-BAD1-4C1B-6A75-7A70FB54CC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653" r="1" b="1"/>
          <a:stretch/>
        </p:blipFill>
        <p:spPr>
          <a:xfrm>
            <a:off x="8508269" y="10"/>
            <a:ext cx="3683731" cy="3426579"/>
          </a:xfrm>
          <a:prstGeom prst="rect">
            <a:avLst/>
          </a:prstGeom>
        </p:spPr>
      </p:pic>
      <p:pic>
        <p:nvPicPr>
          <p:cNvPr id="6" name="Picture 5" descr="Adonis, Encyklopedia PWN: źródło wiarygodnej i rzetelnej wiedzy">
            <a:extLst>
              <a:ext uri="{FF2B5EF4-FFF2-40B4-BE49-F238E27FC236}">
                <a16:creationId xmlns="" xmlns:a16="http://schemas.microsoft.com/office/drawing/2014/main" id="{06B1EB09-F070-2E80-637E-B7E484AA3E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983" r="-2" b="30193"/>
          <a:stretch/>
        </p:blipFill>
        <p:spPr>
          <a:xfrm>
            <a:off x="8508269" y="3426592"/>
            <a:ext cx="3683730" cy="3432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00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3A60EE0-BDB9-32AF-2A85-6CC4ACC2783C}"/>
              </a:ext>
            </a:extLst>
          </p:cNvPr>
          <p:cNvSpPr txBox="1"/>
          <p:nvPr/>
        </p:nvSpPr>
        <p:spPr>
          <a:xfrm>
            <a:off x="761840" y="1138265"/>
            <a:ext cx="4544762" cy="14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atin typeface="+mj-lt"/>
                <a:ea typeface="+mj-ea"/>
                <a:cs typeface="+mj-cs"/>
              </a:rPr>
              <a:t>Himation</a:t>
            </a:r>
            <a:r>
              <a:rPr lang="en-US" sz="5400" b="1" dirty="0">
                <a:latin typeface="+mj-lt"/>
                <a:ea typeface="+mj-ea"/>
                <a:cs typeface="+mj-cs"/>
              </a:rPr>
              <a:t> </a:t>
            </a:r>
            <a:endParaRPr lang="en-US" sz="54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530869F1-0BE5-131C-C44A-7D6BDB4C81A1}"/>
              </a:ext>
            </a:extLst>
          </p:cNvPr>
          <p:cNvSpPr txBox="1"/>
          <p:nvPr/>
        </p:nvSpPr>
        <p:spPr>
          <a:xfrm>
            <a:off x="696526" y="2280107"/>
            <a:ext cx="5984282" cy="43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To </a:t>
            </a:r>
            <a:r>
              <a:rPr lang="en-US" sz="2000" err="1"/>
              <a:t>ważna</a:t>
            </a:r>
            <a:r>
              <a:rPr lang="en-US" sz="2000" dirty="0"/>
              <a:t> </a:t>
            </a:r>
            <a:r>
              <a:rPr lang="en-US" sz="2000" err="1"/>
              <a:t>część</a:t>
            </a:r>
            <a:r>
              <a:rPr lang="en-US" sz="2000" dirty="0"/>
              <a:t> </a:t>
            </a:r>
            <a:r>
              <a:rPr lang="en-US" sz="2000" err="1"/>
              <a:t>garderoby</a:t>
            </a:r>
            <a:r>
              <a:rPr lang="en-US" sz="2000" dirty="0"/>
              <a:t> – ze </a:t>
            </a:r>
            <a:r>
              <a:rPr lang="en-US" sz="2000" err="1"/>
              <a:t>względów</a:t>
            </a:r>
            <a:r>
              <a:rPr lang="en-US" sz="2000" dirty="0"/>
              <a:t> </a:t>
            </a:r>
            <a:r>
              <a:rPr lang="en-US" sz="2000" err="1"/>
              <a:t>teologicznych</a:t>
            </a:r>
            <a:r>
              <a:rPr lang="en-US" sz="2000" dirty="0"/>
              <a:t> w </a:t>
            </a:r>
            <a:r>
              <a:rPr lang="en-US" sz="2000" err="1"/>
              <a:t>niektórych</a:t>
            </a:r>
            <a:r>
              <a:rPr lang="en-US" sz="2000" dirty="0"/>
              <a:t> </a:t>
            </a:r>
            <a:r>
              <a:rPr lang="en-US" sz="2000" err="1"/>
              <a:t>środowiskach</a:t>
            </a:r>
            <a:r>
              <a:rPr lang="en-US" sz="2000" dirty="0"/>
              <a:t> </a:t>
            </a:r>
            <a:r>
              <a:rPr lang="en-US" sz="2000" err="1"/>
              <a:t>chrześcijańskich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Himation to </a:t>
            </a:r>
            <a:r>
              <a:rPr lang="en-US" sz="2000" err="1"/>
              <a:t>rodzaj</a:t>
            </a:r>
            <a:r>
              <a:rPr lang="en-US" sz="2000" dirty="0"/>
              <a:t> </a:t>
            </a:r>
            <a:r>
              <a:rPr lang="en-US" sz="2000" err="1"/>
              <a:t>płaszcza</a:t>
            </a:r>
            <a:r>
              <a:rPr lang="en-US" sz="2000" dirty="0"/>
              <a:t> a </a:t>
            </a:r>
            <a:r>
              <a:rPr lang="en-US" sz="2000" err="1"/>
              <a:t>dokładnie</a:t>
            </a:r>
            <a:r>
              <a:rPr lang="en-US" sz="2000" dirty="0"/>
              <a:t> to </a:t>
            </a:r>
            <a:r>
              <a:rPr lang="en-US" sz="2000" err="1"/>
              <a:t>ogromny</a:t>
            </a:r>
            <a:r>
              <a:rPr lang="en-US" sz="2000" dirty="0"/>
              <a:t> </a:t>
            </a:r>
            <a:r>
              <a:rPr lang="en-US" sz="2000" err="1"/>
              <a:t>kawał</a:t>
            </a:r>
            <a:r>
              <a:rPr lang="en-US" sz="2000" dirty="0"/>
              <a:t> </a:t>
            </a:r>
            <a:r>
              <a:rPr lang="en-US" sz="2000" err="1"/>
              <a:t>materiału</a:t>
            </a:r>
            <a:r>
              <a:rPr lang="en-US" sz="2000" dirty="0"/>
              <a:t>. </a:t>
            </a:r>
            <a:r>
              <a:rPr lang="en-US" sz="2000" err="1"/>
              <a:t>Miewał</a:t>
            </a:r>
            <a:r>
              <a:rPr lang="en-US" sz="2000" dirty="0"/>
              <a:t> </a:t>
            </a:r>
            <a:r>
              <a:rPr lang="en-US" sz="2000" err="1"/>
              <a:t>wymiary</a:t>
            </a:r>
            <a:r>
              <a:rPr lang="en-US" sz="2000" dirty="0"/>
              <a:t> 2 </a:t>
            </a:r>
            <a:r>
              <a:rPr lang="en-US" sz="2000" err="1"/>
              <a:t>na</a:t>
            </a:r>
            <a:r>
              <a:rPr lang="en-US" sz="2000" dirty="0"/>
              <a:t> 3 </a:t>
            </a:r>
            <a:r>
              <a:rPr lang="en-US" sz="2000" err="1"/>
              <a:t>metry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err="1"/>
              <a:t>Nosili</a:t>
            </a:r>
            <a:r>
              <a:rPr lang="en-US" sz="2000" dirty="0"/>
              <a:t> go </a:t>
            </a:r>
            <a:r>
              <a:rPr lang="en-US" sz="2000" err="1"/>
              <a:t>czasem</a:t>
            </a:r>
            <a:r>
              <a:rPr lang="en-US" sz="2000" dirty="0"/>
              <a:t> </a:t>
            </a:r>
            <a:r>
              <a:rPr lang="en-US" sz="2000" err="1"/>
              <a:t>wielcy</a:t>
            </a:r>
            <a:r>
              <a:rPr lang="en-US" sz="2000" dirty="0"/>
              <a:t> </a:t>
            </a:r>
            <a:r>
              <a:rPr lang="en-US" sz="2000" err="1"/>
              <a:t>mężczyźni</a:t>
            </a:r>
            <a:r>
              <a:rPr lang="en-US" sz="2000" dirty="0"/>
              <a:t> </a:t>
            </a:r>
            <a:r>
              <a:rPr lang="en-US" sz="2000" err="1"/>
              <a:t>jako</a:t>
            </a:r>
            <a:r>
              <a:rPr lang="en-US" sz="2000" dirty="0"/>
              <a:t> </a:t>
            </a:r>
            <a:r>
              <a:rPr lang="en-US" sz="2000" err="1"/>
              <a:t>samodzielny</a:t>
            </a:r>
            <a:r>
              <a:rPr lang="en-US" sz="2000" dirty="0"/>
              <a:t> </a:t>
            </a:r>
            <a:r>
              <a:rPr lang="en-US" sz="2000" err="1"/>
              <a:t>ubiór</a:t>
            </a:r>
            <a:r>
              <a:rPr lang="en-US" sz="2000" dirty="0"/>
              <a:t> np. </a:t>
            </a:r>
            <a:r>
              <a:rPr lang="en-US" sz="2000" err="1"/>
              <a:t>Demostenes</a:t>
            </a:r>
            <a:r>
              <a:rPr lang="en-US" sz="2000" dirty="0"/>
              <a:t>, Sokrates. </a:t>
            </a:r>
            <a:r>
              <a:rPr lang="en-US" sz="2000" err="1"/>
              <a:t>Normalnie</a:t>
            </a:r>
            <a:r>
              <a:rPr lang="en-US" sz="2000" dirty="0"/>
              <a:t> </a:t>
            </a:r>
            <a:r>
              <a:rPr lang="en-US" sz="2000" err="1"/>
              <a:t>jednak</a:t>
            </a:r>
            <a:r>
              <a:rPr lang="en-US" sz="2000" dirty="0"/>
              <a:t> </a:t>
            </a:r>
            <a:r>
              <a:rPr lang="en-US" sz="2000" err="1"/>
              <a:t>nakładano</a:t>
            </a:r>
            <a:r>
              <a:rPr lang="en-US" sz="2000" dirty="0"/>
              <a:t> go </a:t>
            </a:r>
            <a:r>
              <a:rPr lang="en-US" sz="2000" err="1"/>
              <a:t>na</a:t>
            </a:r>
            <a:r>
              <a:rPr lang="en-US" sz="2000" dirty="0"/>
              <a:t> chiton.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Pierwotnie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oznaczający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ogóle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szatę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bądź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okrycie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stanowił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narzutkę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Był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to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prostokątny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płat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grubszej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tkaniny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zwykle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wełnianej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(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także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lnu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),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którym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spowijano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się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jak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szeroką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płachtą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;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wszedł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w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użycie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pod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koniec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VI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wieku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p.n.e.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Tkany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najlepszej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materii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stanowił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obowiązkową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część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stroju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pana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młodego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podczas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zaślubin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2"/>
                </a:solidFill>
                <a:ea typeface="+mn-lt"/>
                <a:cs typeface="+mn-lt"/>
              </a:rPr>
              <a:t>wesela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202122"/>
              </a:solidFill>
              <a:ea typeface="Calibri"/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D790D2C-0D5A-6F6E-A423-A58BA8421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43" y="-979"/>
            <a:ext cx="3569297" cy="6861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48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4C5137-B337-A65E-299C-6960BBA575BE}"/>
              </a:ext>
            </a:extLst>
          </p:cNvPr>
          <p:cNvSpPr txBox="1"/>
          <p:nvPr/>
        </p:nvSpPr>
        <p:spPr>
          <a:xfrm>
            <a:off x="708339" y="988012"/>
            <a:ext cx="5844860" cy="15514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err="1">
                <a:latin typeface="+mj-lt"/>
                <a:ea typeface="+mj-ea"/>
                <a:cs typeface="+mj-cs"/>
              </a:rPr>
              <a:t>Chlamida</a:t>
            </a:r>
            <a:endParaRPr lang="en-US" sz="5400" b="1" kern="1200" err="1">
              <a:latin typeface="+mj-lt"/>
              <a:ea typeface="Calibri Light"/>
              <a:cs typeface="Calibri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DA04B9-4A98-D157-8ECC-74E0C67A1422}"/>
              </a:ext>
            </a:extLst>
          </p:cNvPr>
          <p:cNvSpPr txBox="1"/>
          <p:nvPr/>
        </p:nvSpPr>
        <p:spPr>
          <a:xfrm>
            <a:off x="762000" y="2465316"/>
            <a:ext cx="6629399" cy="43971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Wierzchni</a:t>
            </a:r>
            <a:r>
              <a:rPr lang="en-US" sz="2000" dirty="0"/>
              <a:t> </a:t>
            </a:r>
            <a:r>
              <a:rPr lang="en-US" sz="2000" err="1"/>
              <a:t>ubiór</a:t>
            </a:r>
            <a:r>
              <a:rPr lang="en-US" sz="2000" dirty="0"/>
              <a:t> </a:t>
            </a:r>
            <a:r>
              <a:rPr lang="en-US" sz="2000" err="1"/>
              <a:t>męski</a:t>
            </a:r>
            <a:r>
              <a:rPr lang="en-US" sz="2000" dirty="0"/>
              <a:t> w </a:t>
            </a:r>
            <a:r>
              <a:rPr lang="en-US" sz="2000" err="1"/>
              <a:t>starożytnej</a:t>
            </a:r>
            <a:r>
              <a:rPr lang="en-US" sz="2000" dirty="0"/>
              <a:t> </a:t>
            </a:r>
            <a:r>
              <a:rPr lang="en-US" sz="2000" err="1"/>
              <a:t>grecji</a:t>
            </a:r>
            <a:r>
              <a:rPr lang="en-US" sz="2000" dirty="0"/>
              <a:t>, </a:t>
            </a:r>
            <a:r>
              <a:rPr lang="en-US" sz="2000" err="1"/>
              <a:t>rodzaj</a:t>
            </a:r>
            <a:r>
              <a:rPr lang="en-US" sz="2000" dirty="0"/>
              <a:t> </a:t>
            </a:r>
            <a:r>
              <a:rPr lang="en-US" sz="2000" err="1"/>
              <a:t>płaszcza</a:t>
            </a:r>
            <a:r>
              <a:rPr lang="en-US" sz="2000" dirty="0"/>
              <a:t> </a:t>
            </a:r>
            <a:r>
              <a:rPr lang="en-US" sz="2000" err="1"/>
              <a:t>pochodzenia</a:t>
            </a:r>
            <a:r>
              <a:rPr lang="en-US" sz="2000" dirty="0"/>
              <a:t> </a:t>
            </a:r>
            <a:r>
              <a:rPr lang="en-US" sz="2000" err="1"/>
              <a:t>macedońskiego</a:t>
            </a:r>
            <a:r>
              <a:rPr lang="en-US" sz="2000" dirty="0"/>
              <a:t> </a:t>
            </a:r>
            <a:r>
              <a:rPr lang="en-US" sz="2000" err="1"/>
              <a:t>lub</a:t>
            </a:r>
            <a:r>
              <a:rPr lang="en-US" sz="2000" dirty="0"/>
              <a:t> </a:t>
            </a:r>
            <a:r>
              <a:rPr lang="en-US" sz="2000" err="1"/>
              <a:t>tesalskiego</a:t>
            </a:r>
            <a:r>
              <a:rPr lang="en-US" sz="2000" dirty="0"/>
              <a:t>.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Była</a:t>
            </a:r>
            <a:r>
              <a:rPr lang="en-US" sz="2000" dirty="0"/>
              <a:t> to </a:t>
            </a:r>
            <a:r>
              <a:rPr lang="en-US" sz="2000" dirty="0" err="1"/>
              <a:t>luźna</a:t>
            </a:r>
            <a:r>
              <a:rPr lang="en-US" sz="2000" dirty="0"/>
              <a:t>, </a:t>
            </a:r>
            <a:r>
              <a:rPr lang="en-US" sz="2000" dirty="0" err="1"/>
              <a:t>krótka</a:t>
            </a:r>
            <a:r>
              <a:rPr lang="en-US" sz="2000" dirty="0"/>
              <a:t> (</a:t>
            </a:r>
            <a:r>
              <a:rPr lang="en-US" sz="2000" dirty="0" err="1"/>
              <a:t>sięgająca</a:t>
            </a:r>
            <a:r>
              <a:rPr lang="en-US" sz="2000" dirty="0"/>
              <a:t> do </a:t>
            </a:r>
            <a:r>
              <a:rPr lang="en-US" sz="2000" dirty="0" err="1"/>
              <a:t>połowy</a:t>
            </a:r>
            <a:r>
              <a:rPr lang="en-US" sz="2000" dirty="0"/>
              <a:t> </a:t>
            </a:r>
            <a:r>
              <a:rPr lang="en-US" sz="2000" dirty="0" err="1"/>
              <a:t>uda</a:t>
            </a:r>
            <a:r>
              <a:rPr lang="en-US" sz="2000" dirty="0"/>
              <a:t>) </a:t>
            </a:r>
            <a:r>
              <a:rPr lang="en-US" sz="2000" dirty="0" err="1"/>
              <a:t>szata</a:t>
            </a:r>
            <a:r>
              <a:rPr lang="en-US" sz="2000" dirty="0"/>
              <a:t> </a:t>
            </a:r>
            <a:r>
              <a:rPr lang="en-US" sz="2000" dirty="0" err="1"/>
              <a:t>wkładana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chiton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wprost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gołe</a:t>
            </a:r>
            <a:r>
              <a:rPr lang="en-US" sz="2000" dirty="0"/>
              <a:t> </a:t>
            </a:r>
            <a:r>
              <a:rPr lang="en-US" sz="2000" dirty="0" err="1"/>
              <a:t>ciało</a:t>
            </a:r>
            <a:r>
              <a:rPr lang="en-US" sz="2000" dirty="0"/>
              <a:t>. </a:t>
            </a:r>
            <a:r>
              <a:rPr lang="en-US" sz="2000" dirty="0" err="1"/>
              <a:t>Stanowił</a:t>
            </a:r>
            <a:r>
              <a:rPr lang="en-US" sz="2000" dirty="0"/>
              <a:t> </a:t>
            </a:r>
            <a:r>
              <a:rPr lang="en-US" sz="2000" dirty="0" err="1"/>
              <a:t>ją</a:t>
            </a:r>
            <a:r>
              <a:rPr lang="en-US" sz="2000" dirty="0"/>
              <a:t> </a:t>
            </a:r>
            <a:r>
              <a:rPr lang="en-US" sz="2000" dirty="0" err="1"/>
              <a:t>prostokątny</a:t>
            </a:r>
            <a:r>
              <a:rPr lang="en-US" sz="2000" dirty="0"/>
              <a:t> </a:t>
            </a:r>
            <a:r>
              <a:rPr lang="en-US" sz="2000" dirty="0" err="1"/>
              <a:t>płat</a:t>
            </a:r>
            <a:r>
              <a:rPr lang="en-US" sz="2000" dirty="0"/>
              <a:t> </a:t>
            </a:r>
            <a:r>
              <a:rPr lang="en-US" sz="2000" dirty="0" err="1"/>
              <a:t>materiału</a:t>
            </a:r>
            <a:r>
              <a:rPr lang="en-US" sz="2000" dirty="0"/>
              <a:t> o </a:t>
            </a:r>
            <a:r>
              <a:rPr lang="en-US" sz="2000" dirty="0" err="1"/>
              <a:t>dolnym</a:t>
            </a:r>
            <a:r>
              <a:rPr lang="en-US" sz="2000" dirty="0"/>
              <a:t> </a:t>
            </a:r>
            <a:r>
              <a:rPr lang="en-US" sz="2000" dirty="0" err="1"/>
              <a:t>boku</a:t>
            </a:r>
            <a:r>
              <a:rPr lang="en-US" sz="2000" dirty="0"/>
              <a:t> </a:t>
            </a:r>
            <a:r>
              <a:rPr lang="en-US" sz="2000" dirty="0" err="1"/>
              <a:t>zaokrąglonym</a:t>
            </a:r>
            <a:r>
              <a:rPr lang="en-US" sz="2000" dirty="0"/>
              <a:t>, </a:t>
            </a:r>
            <a:r>
              <a:rPr lang="en-US" sz="2000" dirty="0" err="1"/>
              <a:t>spinany</a:t>
            </a:r>
            <a:r>
              <a:rPr lang="en-US" sz="2000" dirty="0"/>
              <a:t> </a:t>
            </a:r>
            <a:r>
              <a:rPr lang="en-US" sz="2000" dirty="0" err="1"/>
              <a:t>broszą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zapinką</a:t>
            </a:r>
            <a:r>
              <a:rPr lang="en-US" sz="2000" dirty="0"/>
              <a:t> 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prawym</a:t>
            </a:r>
            <a:r>
              <a:rPr lang="en-US" sz="2000" dirty="0"/>
              <a:t> </a:t>
            </a:r>
            <a:r>
              <a:rPr lang="en-US" sz="2000" dirty="0" err="1"/>
              <a:t>ramieniu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z </a:t>
            </a:r>
            <a:r>
              <a:rPr lang="en-US" sz="2000" dirty="0" err="1"/>
              <a:t>przodu</a:t>
            </a:r>
            <a:r>
              <a:rPr lang="en-US" sz="2000" dirty="0"/>
              <a:t>, pod </a:t>
            </a:r>
            <a:r>
              <a:rPr lang="en-US" sz="2000" dirty="0" err="1"/>
              <a:t>szyją</a:t>
            </a:r>
            <a:r>
              <a:rPr lang="en-US" sz="2000" dirty="0"/>
              <a:t> (</a:t>
            </a:r>
            <a:r>
              <a:rPr lang="en-US" sz="2000" dirty="0" err="1"/>
              <a:t>rzadziej</a:t>
            </a:r>
            <a:r>
              <a:rPr lang="en-US" sz="2000" dirty="0"/>
              <a:t> z </a:t>
            </a:r>
            <a:r>
              <a:rPr lang="en-US" sz="2000" dirty="0" err="1"/>
              <a:t>tyłu</a:t>
            </a:r>
            <a:r>
              <a:rPr lang="en-US" sz="2000" dirty="0"/>
              <a:t>), a </a:t>
            </a:r>
            <a:r>
              <a:rPr lang="en-US" sz="2000" dirty="0" err="1"/>
              <a:t>zakrywający</a:t>
            </a:r>
            <a:r>
              <a:rPr lang="en-US" sz="2000" dirty="0"/>
              <a:t> </a:t>
            </a:r>
            <a:r>
              <a:rPr lang="en-US" sz="2000" dirty="0" err="1"/>
              <a:t>ramię</a:t>
            </a:r>
            <a:r>
              <a:rPr lang="en-US" sz="2000" dirty="0"/>
              <a:t> </a:t>
            </a:r>
            <a:r>
              <a:rPr lang="en-US" sz="2000" dirty="0" err="1"/>
              <a:t>lewe</a:t>
            </a:r>
            <a:r>
              <a:rPr lang="en-US" sz="2000" dirty="0"/>
              <a:t>. </a:t>
            </a:r>
            <a:r>
              <a:rPr lang="en-US" sz="2000" dirty="0" err="1"/>
              <a:t>Przedni</a:t>
            </a:r>
            <a:r>
              <a:rPr lang="en-US" sz="2000" dirty="0"/>
              <a:t> </a:t>
            </a:r>
            <a:r>
              <a:rPr lang="en-US" sz="2000" dirty="0" err="1"/>
              <a:t>górny</a:t>
            </a:r>
            <a:r>
              <a:rPr lang="en-US" sz="2000" dirty="0"/>
              <a:t> </a:t>
            </a:r>
            <a:r>
              <a:rPr lang="en-US" sz="2000" dirty="0" err="1"/>
              <a:t>róg</a:t>
            </a:r>
            <a:r>
              <a:rPr lang="en-US" sz="2000" dirty="0"/>
              <a:t> </a:t>
            </a:r>
            <a:r>
              <a:rPr lang="en-US" sz="2000" dirty="0" err="1"/>
              <a:t>szaty</a:t>
            </a:r>
            <a:r>
              <a:rPr lang="en-US" sz="2000" dirty="0"/>
              <a:t> </a:t>
            </a:r>
            <a:r>
              <a:rPr lang="en-US" sz="2000" dirty="0" err="1"/>
              <a:t>umyślnie</a:t>
            </a:r>
            <a:r>
              <a:rPr lang="en-US" sz="2000" dirty="0"/>
              <a:t> </a:t>
            </a:r>
            <a:r>
              <a:rPr lang="en-US" sz="2000" dirty="0" err="1"/>
              <a:t>zaokrąglano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uzyskania</a:t>
            </a:r>
            <a:r>
              <a:rPr lang="en-US" sz="2000" dirty="0"/>
              <a:t> </a:t>
            </a:r>
            <a:r>
              <a:rPr lang="en-US" sz="2000" dirty="0" err="1"/>
              <a:t>wijącej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spiralnie</a:t>
            </a:r>
            <a:r>
              <a:rPr lang="en-US" sz="2000" dirty="0"/>
              <a:t> </a:t>
            </a:r>
            <a:r>
              <a:rPr lang="en-US" sz="2000" dirty="0" err="1"/>
              <a:t>linii</a:t>
            </a:r>
            <a:r>
              <a:rPr lang="en-US" sz="2000" dirty="0"/>
              <a:t> </a:t>
            </a:r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brzegu</a:t>
            </a:r>
            <a:r>
              <a:rPr lang="en-US" sz="2000" dirty="0"/>
              <a:t>, </a:t>
            </a:r>
            <a:r>
              <a:rPr lang="en-US" sz="2000" dirty="0" err="1"/>
              <a:t>co jest</a:t>
            </a:r>
            <a:r>
              <a:rPr lang="en-US" sz="2000" dirty="0"/>
              <a:t> </a:t>
            </a:r>
            <a:r>
              <a:rPr lang="en-US" sz="2000" dirty="0" err="1"/>
              <a:t>jedynym</a:t>
            </a:r>
            <a:r>
              <a:rPr lang="en-US" sz="2000" dirty="0"/>
              <a:t> </a:t>
            </a:r>
            <a:r>
              <a:rPr lang="en-US" sz="2000" dirty="0" err="1"/>
              <a:t>znanym</a:t>
            </a:r>
            <a:r>
              <a:rPr lang="en-US" sz="2000" dirty="0"/>
              <a:t> </a:t>
            </a:r>
            <a:r>
              <a:rPr lang="en-US" sz="2000" dirty="0" err="1"/>
              <a:t>przykładem</a:t>
            </a:r>
            <a:r>
              <a:rPr lang="en-US" sz="2000" dirty="0"/>
              <a:t> </a:t>
            </a:r>
            <a:r>
              <a:rPr lang="en-US" sz="2000" dirty="0" err="1"/>
              <a:t>przykrawania</a:t>
            </a:r>
            <a:r>
              <a:rPr lang="en-US" sz="2000" dirty="0"/>
              <a:t> </a:t>
            </a:r>
            <a:r>
              <a:rPr lang="en-US" sz="2000" dirty="0" err="1"/>
              <a:t>greckich</a:t>
            </a:r>
            <a:r>
              <a:rPr lang="en-US" sz="2000" dirty="0"/>
              <a:t> </a:t>
            </a:r>
            <a:r>
              <a:rPr lang="en-US" sz="2000" dirty="0" err="1"/>
              <a:t>ubiorów</a:t>
            </a:r>
            <a:r>
              <a:rPr lang="en-US" sz="2000" dirty="0"/>
              <a:t>. </a:t>
            </a:r>
            <a:r>
              <a:rPr lang="en-US" sz="2000" dirty="0" err="1"/>
              <a:t>Luźna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powiewna</a:t>
            </a:r>
            <a:r>
              <a:rPr lang="en-US" sz="2000" dirty="0"/>
              <a:t>, </a:t>
            </a:r>
            <a:r>
              <a:rPr lang="en-US" sz="2000" dirty="0" err="1"/>
              <a:t>zmuszała</a:t>
            </a:r>
            <a:r>
              <a:rPr lang="en-US" sz="2000" dirty="0"/>
              <a:t> do </a:t>
            </a:r>
            <a:r>
              <a:rPr lang="en-US" sz="2000" dirty="0" err="1"/>
              <a:t>noszenia</a:t>
            </a:r>
            <a:r>
              <a:rPr lang="en-US" sz="2000" dirty="0"/>
              <a:t> pod </a:t>
            </a:r>
            <a:r>
              <a:rPr lang="en-US" sz="2000" dirty="0" err="1"/>
              <a:t>spodem</a:t>
            </a:r>
            <a:r>
              <a:rPr lang="en-US" sz="2000" dirty="0"/>
              <a:t> </a:t>
            </a:r>
            <a:r>
              <a:rPr lang="en-US" sz="2000" dirty="0" err="1"/>
              <a:t>chitonu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tuniki</a:t>
            </a:r>
            <a:r>
              <a:rPr lang="en-US" sz="2000" dirty="0"/>
              <a:t>. </a:t>
            </a:r>
            <a:r>
              <a:rPr lang="en-US" sz="2000" dirty="0" err="1"/>
              <a:t>Pozwalała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łatwe</a:t>
            </a:r>
            <a:r>
              <a:rPr lang="en-US" sz="2000" dirty="0"/>
              <a:t> </a:t>
            </a:r>
            <a:r>
              <a:rPr lang="en-US" sz="2000" dirty="0" err="1"/>
              <a:t>oswobodzenie</a:t>
            </a:r>
            <a:r>
              <a:rPr lang="en-US" sz="2000" dirty="0"/>
              <a:t> </a:t>
            </a:r>
            <a:r>
              <a:rPr lang="en-US" sz="2000" dirty="0" err="1"/>
              <a:t>lewego</a:t>
            </a:r>
            <a:r>
              <a:rPr lang="en-US" sz="2000" dirty="0"/>
              <a:t> </a:t>
            </a:r>
            <a:r>
              <a:rPr lang="en-US" sz="2000" dirty="0" err="1"/>
              <a:t>ramienia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przesunięcie</a:t>
            </a:r>
            <a:r>
              <a:rPr lang="en-US" sz="2000" dirty="0"/>
              <a:t> </a:t>
            </a:r>
            <a:r>
              <a:rPr lang="en-US" sz="2000" dirty="0" err="1"/>
              <a:t>zapinki</a:t>
            </a:r>
            <a:r>
              <a:rPr lang="en-US" sz="2000" dirty="0"/>
              <a:t> </a:t>
            </a:r>
            <a:r>
              <a:rPr lang="en-US" sz="2000" dirty="0" err="1"/>
              <a:t>wokół</a:t>
            </a:r>
            <a:r>
              <a:rPr lang="en-US" sz="2000" dirty="0"/>
              <a:t> </a:t>
            </a:r>
            <a:r>
              <a:rPr lang="en-US" sz="2000" dirty="0" err="1"/>
              <a:t>szyi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barków</a:t>
            </a:r>
            <a:r>
              <a:rPr lang="en-US" sz="2000" dirty="0"/>
              <a:t>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F8BC164-E230-753F-2C7E-B4EE7BA77C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 standing on a pole&#10;&#10;Description automatically generated">
            <a:extLst>
              <a:ext uri="{FF2B5EF4-FFF2-40B4-BE49-F238E27FC236}">
                <a16:creationId xmlns="" xmlns:a16="http://schemas.microsoft.com/office/drawing/2014/main" id="{CE265686-4073-F8D9-670F-197A55E6A2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5985" y="-5035"/>
            <a:ext cx="2626181" cy="6862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21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60948" y="616654"/>
            <a:ext cx="4501053" cy="59044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/>
              <a:t>Ten płaszcz nosiły jednak również kobiety. Właściwie, to Greczynka nie mogła wyjść z domu bez tego okrycia.</a:t>
            </a:r>
            <a:br>
              <a:rPr lang="pl-PL" sz="2000" dirty="0"/>
            </a:br>
            <a:r>
              <a:rPr lang="pl-PL" sz="2000" dirty="0"/>
              <a:t>Samo wychodzenie na zewnątrz dla Greczynki nie było proste. Gdy już mogła wyjść, to musiała się okryć.</a:t>
            </a:r>
            <a:br>
              <a:rPr lang="pl-PL" sz="2000" dirty="0"/>
            </a:br>
            <a:r>
              <a:rPr lang="pl-PL" sz="2000" dirty="0"/>
              <a:t>Omotana w to prześcieradło wyglądała tak jak na zdjęciu. </a:t>
            </a:r>
            <a:endParaRPr lang="pl-PL" sz="2000" dirty="0">
              <a:ea typeface="Calibri"/>
              <a:cs typeface="Calibri"/>
            </a:endParaRPr>
          </a:p>
          <a:p>
            <a:endParaRPr lang="pl-PL" sz="2000" dirty="0">
              <a:ea typeface="Calibri"/>
              <a:cs typeface="Calibri"/>
            </a:endParaRPr>
          </a:p>
          <a:p>
            <a:r>
              <a:rPr lang="pl-PL" sz="2000" dirty="0"/>
              <a:t>Zwykle zasłaniała twarz, bo przecież nie wypada by ją oglądano.</a:t>
            </a:r>
            <a:br>
              <a:rPr lang="pl-PL" sz="2000" dirty="0"/>
            </a:br>
            <a:r>
              <a:rPr lang="pl-PL" sz="2000" dirty="0"/>
              <a:t>Kobieta była całkowicie pod władzą mężczyzn z rodziny.</a:t>
            </a:r>
            <a:br>
              <a:rPr lang="pl-PL" sz="2000" dirty="0"/>
            </a:br>
            <a:r>
              <a:rPr lang="pl-PL" sz="2000" dirty="0"/>
              <a:t>Nie miano jej oglądać, mówić o niej, najlepiej by siedziała w swojej części domu i nie wychylała z niej nosa.</a:t>
            </a:r>
            <a:br>
              <a:rPr lang="pl-PL" sz="2000" dirty="0"/>
            </a:br>
            <a:r>
              <a:rPr lang="pl-PL" sz="2000" dirty="0"/>
              <a:t>Przyzwoita kobieta, gdy już wychodziła miała być zasłonięta, niewidoczna, omotana w ten ogromny kawał materiału.</a:t>
            </a:r>
            <a:br>
              <a:rPr lang="pl-PL" sz="2000" dirty="0"/>
            </a:br>
            <a:r>
              <a:rPr lang="pl-PL" sz="2000" dirty="0"/>
              <a:t>Bez niego wychodziły na ulice, do ludzi tylko niewolnice.</a:t>
            </a:r>
            <a:endParaRPr lang="pl-PL" sz="2000">
              <a:ea typeface="Calibri"/>
              <a:cs typeface="Calibri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44" r="6244"/>
          <a:stretch>
            <a:fillRect/>
          </a:stretch>
        </p:blipFill>
        <p:spPr>
          <a:xfrm>
            <a:off x="9025932" y="-1"/>
            <a:ext cx="3166070" cy="6862799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35" y="511629"/>
            <a:ext cx="3868505" cy="6252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15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03BFE4-729B-D9D0-C17B-501E6AF1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32AA4C-4730-6614-4896-D8736BBB181D}"/>
              </a:ext>
            </a:extLst>
          </p:cNvPr>
          <p:cNvSpPr txBox="1"/>
          <p:nvPr/>
        </p:nvSpPr>
        <p:spPr>
          <a:xfrm>
            <a:off x="743908" y="2005203"/>
            <a:ext cx="4969098" cy="39561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err="1"/>
              <a:t>Marynarze</a:t>
            </a:r>
            <a:r>
              <a:rPr lang="en-US" sz="2000"/>
              <a:t>, </a:t>
            </a:r>
            <a:r>
              <a:rPr lang="en-US" sz="2000" err="1"/>
              <a:t>rzemieślnicy</a:t>
            </a:r>
            <a:r>
              <a:rPr lang="en-US" sz="2000"/>
              <a:t> </a:t>
            </a:r>
            <a:r>
              <a:rPr lang="en-US" sz="2000" err="1"/>
              <a:t>oraz</a:t>
            </a:r>
            <a:r>
              <a:rPr lang="en-US" sz="2000"/>
              <a:t> </a:t>
            </a:r>
            <a:r>
              <a:rPr lang="en-US" sz="2000" err="1"/>
              <a:t>żołnierze</a:t>
            </a:r>
            <a:r>
              <a:rPr lang="en-US" sz="2000"/>
              <a:t> </a:t>
            </a:r>
            <a:r>
              <a:rPr lang="en-US" sz="2000" err="1"/>
              <a:t>nosili</a:t>
            </a:r>
            <a:r>
              <a:rPr lang="en-US" sz="2000"/>
              <a:t> </a:t>
            </a:r>
            <a:r>
              <a:rPr lang="en-US" sz="2000" err="1"/>
              <a:t>strój</a:t>
            </a:r>
            <a:r>
              <a:rPr lang="en-US" sz="2000"/>
              <a:t> o </a:t>
            </a:r>
            <a:r>
              <a:rPr lang="en-US" sz="2000" err="1"/>
              <a:t>nazwie</a:t>
            </a:r>
            <a:r>
              <a:rPr lang="en-US" sz="2000"/>
              <a:t> </a:t>
            </a:r>
            <a:r>
              <a:rPr lang="en-US" sz="2000" err="1"/>
              <a:t>eksomida</a:t>
            </a:r>
            <a:r>
              <a:rPr lang="en-US" sz="2000"/>
              <a:t>, </a:t>
            </a:r>
            <a:r>
              <a:rPr lang="en-US" sz="2000" err="1"/>
              <a:t>szczerze</a:t>
            </a:r>
            <a:r>
              <a:rPr lang="en-US" sz="2000"/>
              <a:t> </a:t>
            </a:r>
            <a:r>
              <a:rPr lang="en-US" sz="2000" err="1"/>
              <a:t>powiedziawszy</a:t>
            </a:r>
            <a:r>
              <a:rPr lang="en-US" sz="2000"/>
              <a:t>, </a:t>
            </a:r>
            <a:r>
              <a:rPr lang="en-US" sz="2000" err="1"/>
              <a:t>nieróżniący</a:t>
            </a:r>
            <a:r>
              <a:rPr lang="en-US" sz="2000"/>
              <a:t> </a:t>
            </a:r>
            <a:r>
              <a:rPr lang="en-US" sz="2000" err="1"/>
              <a:t>się</a:t>
            </a:r>
            <a:r>
              <a:rPr lang="en-US" sz="2000"/>
              <a:t> </a:t>
            </a:r>
            <a:r>
              <a:rPr lang="en-US" sz="2000" err="1"/>
              <a:t>zbytnio</a:t>
            </a:r>
            <a:r>
              <a:rPr lang="en-US" sz="2000"/>
              <a:t> </a:t>
            </a:r>
            <a:r>
              <a:rPr lang="en-US" sz="2000" err="1"/>
              <a:t>od</a:t>
            </a:r>
            <a:r>
              <a:rPr lang="en-US" sz="2000"/>
              <a:t> </a:t>
            </a:r>
            <a:r>
              <a:rPr lang="en-US" sz="2000" err="1"/>
              <a:t>chitonu</a:t>
            </a:r>
            <a:r>
              <a:rPr lang="en-US" sz="2000"/>
              <a:t>. </a:t>
            </a:r>
            <a:r>
              <a:rPr lang="en-US" sz="2000" err="1"/>
              <a:t>Mężczyźni</a:t>
            </a:r>
            <a:r>
              <a:rPr lang="en-US" sz="2000"/>
              <a:t> </a:t>
            </a:r>
            <a:r>
              <a:rPr lang="en-US" sz="2000" err="1"/>
              <a:t>greccy</a:t>
            </a:r>
            <a:r>
              <a:rPr lang="en-US" sz="2000"/>
              <a:t> – w </a:t>
            </a:r>
            <a:r>
              <a:rPr lang="en-US" sz="2000" err="1"/>
              <a:t>przeciwieństwie</a:t>
            </a:r>
            <a:r>
              <a:rPr lang="en-US" sz="2000"/>
              <a:t> do </a:t>
            </a:r>
            <a:r>
              <a:rPr lang="en-US" sz="2000" err="1"/>
              <a:t>kobiet</a:t>
            </a:r>
            <a:r>
              <a:rPr lang="en-US" sz="2000"/>
              <a:t> - </a:t>
            </a:r>
            <a:r>
              <a:rPr lang="en-US" sz="2000" err="1"/>
              <a:t>stronili</a:t>
            </a:r>
            <a:r>
              <a:rPr lang="en-US" sz="2000"/>
              <a:t> od </a:t>
            </a:r>
            <a:r>
              <a:rPr lang="en-US" sz="2000" err="1"/>
              <a:t>akcesoriów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dodatków</a:t>
            </a:r>
            <a:r>
              <a:rPr lang="en-US" sz="2000"/>
              <a:t>, </a:t>
            </a:r>
            <a:r>
              <a:rPr lang="en-US" sz="2000" err="1"/>
              <a:t>wyjątek</a:t>
            </a:r>
            <a:r>
              <a:rPr lang="en-US" sz="2000"/>
              <a:t> </a:t>
            </a:r>
            <a:r>
              <a:rPr lang="en-US" sz="2000" err="1"/>
              <a:t>stanowiło</a:t>
            </a:r>
            <a:r>
              <a:rPr lang="en-US" sz="2000"/>
              <a:t> </a:t>
            </a:r>
            <a:r>
              <a:rPr lang="en-US" sz="2000" err="1"/>
              <a:t>nakrycie</a:t>
            </a:r>
            <a:r>
              <a:rPr lang="en-US" sz="2000"/>
              <a:t> </a:t>
            </a:r>
            <a:r>
              <a:rPr lang="en-US" sz="2000" err="1"/>
              <a:t>głowy</a:t>
            </a:r>
            <a:r>
              <a:rPr lang="en-US" sz="2000"/>
              <a:t>. </a:t>
            </a:r>
            <a:r>
              <a:rPr lang="en-US" sz="2000" err="1"/>
              <a:t>Filcowa</a:t>
            </a:r>
            <a:r>
              <a:rPr lang="en-US" sz="2000"/>
              <a:t> </a:t>
            </a:r>
            <a:r>
              <a:rPr lang="en-US" sz="2000" err="1"/>
              <a:t>stożkowata</a:t>
            </a:r>
            <a:r>
              <a:rPr lang="en-US" sz="2000"/>
              <a:t> </a:t>
            </a:r>
            <a:r>
              <a:rPr lang="en-US" sz="2000" err="1"/>
              <a:t>czapeczka</a:t>
            </a:r>
            <a:r>
              <a:rPr lang="en-US" sz="2000"/>
              <a:t> o </a:t>
            </a:r>
            <a:r>
              <a:rPr lang="en-US" sz="2000" err="1"/>
              <a:t>nazwie</a:t>
            </a:r>
            <a:r>
              <a:rPr lang="en-US" sz="2000"/>
              <a:t> </a:t>
            </a:r>
            <a:r>
              <a:rPr lang="en-US" sz="2000" err="1"/>
              <a:t>pilos</a:t>
            </a:r>
            <a:r>
              <a:rPr lang="en-US" sz="2000"/>
              <a:t> </a:t>
            </a:r>
            <a:r>
              <a:rPr lang="en-US" sz="2000" err="1"/>
              <a:t>używana</a:t>
            </a:r>
            <a:r>
              <a:rPr lang="en-US" sz="2000"/>
              <a:t> </a:t>
            </a:r>
            <a:r>
              <a:rPr lang="en-US" sz="2000" err="1"/>
              <a:t>była</a:t>
            </a:r>
            <a:r>
              <a:rPr lang="en-US" sz="2000"/>
              <a:t> </a:t>
            </a:r>
            <a:r>
              <a:rPr lang="en-US" sz="2000" err="1"/>
              <a:t>przez</a:t>
            </a:r>
            <a:r>
              <a:rPr lang="en-US" sz="2000"/>
              <a:t> </a:t>
            </a:r>
            <a:r>
              <a:rPr lang="en-US" sz="2000" err="1"/>
              <a:t>robotników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marynarzy</a:t>
            </a:r>
            <a:r>
              <a:rPr lang="en-US" sz="2000"/>
              <a:t>, za to </a:t>
            </a:r>
            <a:r>
              <a:rPr lang="en-US" sz="2000" err="1"/>
              <a:t>petatos</a:t>
            </a:r>
            <a:r>
              <a:rPr lang="en-US" sz="2000"/>
              <a:t> </a:t>
            </a:r>
            <a:r>
              <a:rPr lang="en-US" sz="2000" err="1"/>
              <a:t>służył</a:t>
            </a:r>
            <a:r>
              <a:rPr lang="en-US" sz="2000"/>
              <a:t> </a:t>
            </a:r>
            <a:r>
              <a:rPr lang="en-US" sz="2000" err="1"/>
              <a:t>jako</a:t>
            </a:r>
            <a:r>
              <a:rPr lang="en-US" sz="2000"/>
              <a:t> </a:t>
            </a:r>
            <a:r>
              <a:rPr lang="en-US" sz="2000" err="1"/>
              <a:t>ochrona</a:t>
            </a:r>
            <a:r>
              <a:rPr lang="en-US" sz="2000"/>
              <a:t> </a:t>
            </a:r>
            <a:r>
              <a:rPr lang="en-US" sz="2000" err="1"/>
              <a:t>głowy</a:t>
            </a:r>
            <a:r>
              <a:rPr lang="en-US" sz="2000"/>
              <a:t> w </a:t>
            </a:r>
            <a:r>
              <a:rPr lang="en-US" sz="2000" err="1"/>
              <a:t>trakcie</a:t>
            </a:r>
            <a:r>
              <a:rPr lang="en-US" sz="2000"/>
              <a:t> </a:t>
            </a:r>
            <a:r>
              <a:rPr lang="en-US" sz="2000" err="1"/>
              <a:t>jazdy</a:t>
            </a:r>
            <a:r>
              <a:rPr lang="en-US" sz="2000"/>
              <a:t> </a:t>
            </a:r>
            <a:r>
              <a:rPr lang="en-US" sz="2000" err="1"/>
              <a:t>konnej</a:t>
            </a:r>
            <a:r>
              <a:rPr lang="en-US" sz="2000"/>
              <a:t>.  </a:t>
            </a:r>
          </a:p>
        </p:txBody>
      </p:sp>
      <p:pic>
        <p:nvPicPr>
          <p:cNvPr id="4" name="Picture 3" descr="Petasos – Wikipedia, wolna encyklopedia">
            <a:extLst>
              <a:ext uri="{FF2B5EF4-FFF2-40B4-BE49-F238E27FC236}">
                <a16:creationId xmlns="" xmlns:a16="http://schemas.microsoft.com/office/drawing/2014/main" id="{2DE26497-B6AB-C7A5-9EE4-12CEB92E1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161" b="30965"/>
          <a:stretch/>
        </p:blipFill>
        <p:spPr>
          <a:xfrm>
            <a:off x="7023141" y="3768893"/>
            <a:ext cx="5213661" cy="3089407"/>
          </a:xfrm>
          <a:prstGeom prst="rect">
            <a:avLst/>
          </a:prstGeom>
        </p:spPr>
      </p:pic>
      <p:pic>
        <p:nvPicPr>
          <p:cNvPr id="3" name="Picture 2" descr="Pilos – Wikipedia, wolna encyklopedia">
            <a:extLst>
              <a:ext uri="{FF2B5EF4-FFF2-40B4-BE49-F238E27FC236}">
                <a16:creationId xmlns="" xmlns:a16="http://schemas.microsoft.com/office/drawing/2014/main" id="{CCC3F028-1C56-4C6C-50C7-30D34D37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205" r="1" b="12853"/>
          <a:stretch/>
        </p:blipFill>
        <p:spPr>
          <a:xfrm>
            <a:off x="6980211" y="-5283"/>
            <a:ext cx="5213661" cy="3100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77D0F8-A906-5CA4-E134-E46D8101E395}"/>
              </a:ext>
            </a:extLst>
          </p:cNvPr>
          <p:cNvSpPr txBox="1"/>
          <p:nvPr/>
        </p:nvSpPr>
        <p:spPr>
          <a:xfrm>
            <a:off x="5284247" y="613356"/>
            <a:ext cx="16209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dirty="0">
                <a:ea typeface="Calibri"/>
                <a:cs typeface="Calibri"/>
              </a:rPr>
              <a:t>Pilos</a:t>
            </a:r>
            <a:endParaRPr lang="en-US" sz="5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0A1E76-C4E7-E184-FFA2-698577ABDBDF}"/>
              </a:ext>
            </a:extLst>
          </p:cNvPr>
          <p:cNvSpPr txBox="1"/>
          <p:nvPr/>
        </p:nvSpPr>
        <p:spPr>
          <a:xfrm>
            <a:off x="4454633" y="5272058"/>
            <a:ext cx="25260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err="1">
                <a:ea typeface="Calibri"/>
                <a:cs typeface="Calibri"/>
              </a:rPr>
              <a:t>Petatos</a:t>
            </a:r>
            <a:endParaRPr lang="en-US" sz="5400" b="1" err="1"/>
          </a:p>
        </p:txBody>
      </p:sp>
    </p:spTree>
    <p:extLst>
      <p:ext uri="{BB962C8B-B14F-4D97-AF65-F5344CB8AC3E}">
        <p14:creationId xmlns="" xmlns:p14="http://schemas.microsoft.com/office/powerpoint/2010/main" val="210737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7307F-789F-3540-BE9B-60C5D936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5400" b="1" err="1">
                <a:ea typeface="Calibri Light"/>
                <a:cs typeface="Calibri Light"/>
              </a:rPr>
              <a:t>Eksomida</a:t>
            </a:r>
            <a:r>
              <a:rPr lang="en-US" sz="3200" dirty="0">
                <a:ea typeface="Calibri Light"/>
                <a:cs typeface="Calibri Light"/>
              </a:rPr>
              <a:t> 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95692-64FF-9927-694E-F0E44C93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29559"/>
            <a:ext cx="6433050" cy="4010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To </a:t>
            </a:r>
            <a:r>
              <a:rPr lang="en-US" sz="2000" dirty="0" err="1">
                <a:ea typeface="+mn-lt"/>
                <a:cs typeface="+mn-lt"/>
              </a:rPr>
              <a:t>wierzchnia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część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garderoby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starożytnej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Grecji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dirty="0" err="1">
                <a:ea typeface="+mn-lt"/>
                <a:cs typeface="+mn-lt"/>
              </a:rPr>
              <a:t>Była</a:t>
            </a:r>
            <a:r>
              <a:rPr lang="en-US" sz="2000" dirty="0">
                <a:ea typeface="+mn-lt"/>
                <a:cs typeface="+mn-lt"/>
              </a:rPr>
              <a:t> to </a:t>
            </a:r>
            <a:r>
              <a:rPr lang="en-US" sz="2000" dirty="0" err="1">
                <a:ea typeface="+mn-lt"/>
                <a:cs typeface="+mn-lt"/>
              </a:rPr>
              <a:t>jedna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dirty="0" err="1">
                <a:ea typeface="+mn-lt"/>
                <a:cs typeface="+mn-lt"/>
              </a:rPr>
              <a:t>koszul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greckich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zapinana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lewym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ramieniu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pozostawiająca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prawą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część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klatki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piersiowej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odkrytą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2000" dirty="0" err="1" smtClean="0">
                <a:ea typeface="+mn-lt"/>
                <a:cs typeface="+mn-lt"/>
              </a:rPr>
              <a:t>Składał</a:t>
            </a:r>
            <a:r>
              <a:rPr lang="pl-PL" sz="2000" dirty="0" smtClean="0">
                <a:ea typeface="+mn-lt"/>
                <a:cs typeface="+mn-lt"/>
              </a:rPr>
              <a:t>a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dirty="0" err="1">
                <a:ea typeface="+mn-lt"/>
                <a:cs typeface="+mn-lt"/>
              </a:rPr>
              <a:t>dwóch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prostokątnych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skrawków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płótna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innego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materiału</a:t>
            </a:r>
            <a:r>
              <a:rPr lang="en-US" sz="2000" dirty="0">
                <a:ea typeface="+mn-lt"/>
                <a:cs typeface="+mn-lt"/>
              </a:rPr>
              <a:t> , </a:t>
            </a:r>
            <a:r>
              <a:rPr lang="en-US" sz="2000" dirty="0" err="1">
                <a:ea typeface="+mn-lt"/>
                <a:cs typeface="+mn-lt"/>
              </a:rPr>
              <a:t>które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zszyto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kształt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cylindra</a:t>
            </a:r>
            <a:r>
              <a:rPr lang="en-US" sz="2000" dirty="0">
                <a:ea typeface="+mn-lt"/>
                <a:cs typeface="+mn-lt"/>
              </a:rPr>
              <a:t> z </a:t>
            </a:r>
            <a:r>
              <a:rPr lang="en-US" sz="2000" dirty="0" err="1">
                <a:ea typeface="+mn-lt"/>
                <a:cs typeface="+mn-lt"/>
              </a:rPr>
              <a:t>otworami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głowę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ramiona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dirty="0" err="1">
                <a:ea typeface="+mn-lt"/>
                <a:cs typeface="+mn-lt"/>
              </a:rPr>
              <a:t>Nosili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pl-PL" sz="2000" dirty="0" smtClean="0">
                <a:ea typeface="+mn-lt"/>
                <a:cs typeface="+mn-lt"/>
              </a:rPr>
              <a:t>ją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niewolnicy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wolni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obywatele</a:t>
            </a:r>
            <a:r>
              <a:rPr lang="pl-PL" sz="2000" dirty="0" smtClean="0">
                <a:ea typeface="+mn-lt"/>
                <a:cs typeface="+mn-lt"/>
              </a:rPr>
              <a:t>      </a:t>
            </a:r>
            <a:r>
              <a:rPr lang="en-US" sz="2000" dirty="0" err="1" smtClean="0">
                <a:ea typeface="+mn-lt"/>
                <a:cs typeface="+mn-lt"/>
              </a:rPr>
              <a:t>i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żołnierze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wykonujący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ciężką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pracę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jeżdżący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konno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uprawiający</a:t>
            </a:r>
            <a:r>
              <a:rPr lang="en-US" sz="2000" dirty="0">
                <a:ea typeface="+mn-lt"/>
                <a:cs typeface="+mn-lt"/>
              </a:rPr>
              <a:t> sport. </a:t>
            </a:r>
            <a:endParaRPr lang="en-US" sz="2000" dirty="0"/>
          </a:p>
        </p:txBody>
      </p:sp>
      <p:pic>
        <p:nvPicPr>
          <p:cNvPr id="4" name="Picture 3" descr="Eksomidė – Vikipedija">
            <a:extLst>
              <a:ext uri="{FF2B5EF4-FFF2-40B4-BE49-F238E27FC236}">
                <a16:creationId xmlns="" xmlns:a16="http://schemas.microsoft.com/office/drawing/2014/main" id="{873EAAFA-241B-7FA9-1D12-82008728B3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2766" y="-1132"/>
            <a:ext cx="4376578" cy="6861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41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5B029C-0FA6-3965-F189-E77EE996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89" y="1342180"/>
            <a:ext cx="4843762" cy="1208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err="1"/>
              <a:t>Dodatki</a:t>
            </a:r>
            <a:r>
              <a:rPr lang="en-US" sz="5400" b="1" dirty="0"/>
              <a:t> </a:t>
            </a:r>
            <a:endParaRPr lang="en-US" sz="540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B94DAE4-91DC-8BB0-3F9D-5BB73BCC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389" y="2551176"/>
            <a:ext cx="4843762" cy="3602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Jednym</a:t>
            </a:r>
            <a:r>
              <a:rPr lang="en-US" sz="2000" dirty="0"/>
              <a:t> z </a:t>
            </a:r>
            <a:r>
              <a:rPr lang="en-US" sz="2000" dirty="0" err="1"/>
              <a:t>nieodłącznych</a:t>
            </a:r>
            <a:r>
              <a:rPr lang="en-US" sz="2000" dirty="0"/>
              <a:t> </a:t>
            </a:r>
            <a:r>
              <a:rPr lang="en-US" sz="2000" dirty="0" err="1"/>
              <a:t>dodatków</a:t>
            </a:r>
            <a:r>
              <a:rPr lang="en-US" sz="2000" dirty="0"/>
              <a:t> </a:t>
            </a:r>
            <a:r>
              <a:rPr lang="en-US" sz="2000" dirty="0" err="1"/>
              <a:t>przy</a:t>
            </a:r>
            <a:r>
              <a:rPr lang="en-US" sz="2000" dirty="0"/>
              <a:t> </a:t>
            </a:r>
            <a:r>
              <a:rPr lang="en-US" sz="2000" dirty="0" err="1"/>
              <a:t>figurkach</a:t>
            </a:r>
            <a:r>
              <a:rPr lang="en-US" sz="2000" dirty="0"/>
              <a:t> </a:t>
            </a:r>
            <a:r>
              <a:rPr lang="en-US" sz="2000" dirty="0" err="1"/>
              <a:t>kobiet</a:t>
            </a:r>
            <a:r>
              <a:rPr lang="en-US" sz="2000" dirty="0"/>
              <a:t> jest </a:t>
            </a:r>
            <a:r>
              <a:rPr lang="en-US" sz="2000" dirty="0" err="1"/>
              <a:t>wachlarz</a:t>
            </a:r>
            <a:r>
              <a:rPr lang="en-US" sz="2000" dirty="0"/>
              <a:t> </a:t>
            </a:r>
            <a:r>
              <a:rPr lang="en-US" sz="2000" dirty="0" err="1"/>
              <a:t>ułatwiający</a:t>
            </a:r>
            <a:r>
              <a:rPr lang="en-US" sz="2000" dirty="0"/>
              <a:t> </a:t>
            </a:r>
            <a:r>
              <a:rPr lang="en-US" sz="2000" dirty="0" err="1"/>
              <a:t>określanie</a:t>
            </a:r>
            <a:r>
              <a:rPr lang="en-US" sz="2000" dirty="0"/>
              <a:t> </a:t>
            </a:r>
            <a:r>
              <a:rPr lang="en-US" sz="2000" dirty="0" err="1"/>
              <a:t>gestów</a:t>
            </a:r>
            <a:r>
              <a:rPr lang="en-US" sz="2000" dirty="0"/>
              <a:t>. Wachlarz ten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najczęściej</a:t>
            </a:r>
            <a:r>
              <a:rPr lang="en-US" sz="2000" dirty="0"/>
              <a:t> w </a:t>
            </a:r>
            <a:r>
              <a:rPr lang="en-US" sz="2000" dirty="0" err="1"/>
              <a:t>kształcie</a:t>
            </a:r>
            <a:r>
              <a:rPr lang="en-US" sz="2000" dirty="0"/>
              <a:t> </a:t>
            </a:r>
            <a:r>
              <a:rPr lang="en-US" sz="2000" dirty="0" err="1"/>
              <a:t>serca</a:t>
            </a:r>
            <a:r>
              <a:rPr lang="en-US" sz="2000" dirty="0"/>
              <a:t> z </a:t>
            </a:r>
            <a:r>
              <a:rPr lang="en-US" sz="2000" dirty="0" err="1"/>
              <a:t>wysuszonego</a:t>
            </a:r>
            <a:r>
              <a:rPr lang="en-US" sz="2000" dirty="0"/>
              <a:t> </a:t>
            </a:r>
            <a:r>
              <a:rPr lang="en-US" sz="2000" dirty="0" err="1"/>
              <a:t>liścia</a:t>
            </a:r>
            <a:r>
              <a:rPr lang="en-US" sz="2000" dirty="0"/>
              <a:t>, </a:t>
            </a:r>
            <a:r>
              <a:rPr lang="en-US" sz="2000" dirty="0" err="1"/>
              <a:t>który</a:t>
            </a:r>
            <a:r>
              <a:rPr lang="en-US" sz="2000" dirty="0"/>
              <a:t> </a:t>
            </a:r>
            <a:r>
              <a:rPr lang="en-US" sz="2000" dirty="0" err="1"/>
              <a:t>musiał</a:t>
            </a:r>
            <a:r>
              <a:rPr lang="en-US" sz="2000" dirty="0"/>
              <a:t> </a:t>
            </a:r>
            <a:r>
              <a:rPr lang="en-US" sz="2000" dirty="0" err="1"/>
              <a:t>być</a:t>
            </a:r>
            <a:r>
              <a:rPr lang="en-US" sz="2000" dirty="0"/>
              <a:t> </a:t>
            </a:r>
            <a:r>
              <a:rPr lang="en-US" sz="2000" dirty="0" err="1"/>
              <a:t>odpowiednio</a:t>
            </a:r>
            <a:r>
              <a:rPr lang="en-US" sz="2000" dirty="0"/>
              <a:t> </a:t>
            </a:r>
            <a:r>
              <a:rPr lang="en-US" sz="2000" dirty="0" err="1"/>
              <a:t>spreparowany</a:t>
            </a:r>
            <a:r>
              <a:rPr lang="en-US" sz="2000" dirty="0"/>
              <a:t>, aby </a:t>
            </a:r>
            <a:r>
              <a:rPr lang="en-US" sz="2000" dirty="0" err="1"/>
              <a:t>osadzić</a:t>
            </a:r>
            <a:r>
              <a:rPr lang="en-US" sz="2000" dirty="0"/>
              <a:t> go w </a:t>
            </a:r>
            <a:r>
              <a:rPr lang="en-US" sz="2000" dirty="0" err="1"/>
              <a:t>sztywnej</a:t>
            </a:r>
            <a:r>
              <a:rPr lang="en-US" sz="2000" dirty="0"/>
              <a:t> </a:t>
            </a:r>
            <a:r>
              <a:rPr lang="en-US" sz="2000" dirty="0" err="1"/>
              <a:t>rękojeści</a:t>
            </a:r>
            <a:r>
              <a:rPr lang="en-US" sz="2000" dirty="0"/>
              <a:t>. </a:t>
            </a:r>
            <a:r>
              <a:rPr lang="en-US" sz="2000" dirty="0" err="1"/>
              <a:t>Dobrym</a:t>
            </a:r>
            <a:r>
              <a:rPr lang="en-US" sz="2000" dirty="0"/>
              <a:t> </a:t>
            </a:r>
            <a:r>
              <a:rPr lang="en-US" sz="2000" dirty="0" err="1"/>
              <a:t>materiałem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tego</a:t>
            </a:r>
            <a:r>
              <a:rPr lang="en-US" sz="2000" dirty="0"/>
              <a:t> </a:t>
            </a:r>
            <a:r>
              <a:rPr lang="en-US" sz="2000" dirty="0" err="1"/>
              <a:t>typu</a:t>
            </a:r>
            <a:r>
              <a:rPr lang="en-US" sz="2000" dirty="0"/>
              <a:t> </a:t>
            </a:r>
            <a:r>
              <a:rPr lang="en-US" sz="2000" dirty="0" err="1"/>
              <a:t>wachlarz</a:t>
            </a:r>
            <a:r>
              <a:rPr lang="en-US" sz="2000" dirty="0"/>
              <a:t> </a:t>
            </a:r>
            <a:r>
              <a:rPr lang="en-US" sz="2000" dirty="0" err="1"/>
              <a:t>były</a:t>
            </a:r>
            <a:r>
              <a:rPr lang="en-US" sz="2000" dirty="0"/>
              <a:t> </a:t>
            </a:r>
            <a:r>
              <a:rPr lang="en-US" sz="2000" dirty="0" err="1"/>
              <a:t>liście</a:t>
            </a:r>
            <a:r>
              <a:rPr lang="en-US" sz="2000" dirty="0"/>
              <a:t> </a:t>
            </a:r>
            <a:r>
              <a:rPr lang="en-US" sz="2000" dirty="0" err="1"/>
              <a:t>palmowe</a:t>
            </a:r>
            <a:r>
              <a:rPr lang="en-US" sz="2000" dirty="0"/>
              <a:t> z </a:t>
            </a:r>
            <a:r>
              <a:rPr lang="en-US" sz="2000" dirty="0" err="1"/>
              <a:t>obwódką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 smtClean="0"/>
              <a:t>brzegach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co </a:t>
            </a:r>
            <a:r>
              <a:rPr lang="en-US" sz="2000" dirty="0" err="1"/>
              <a:t>uniemożliwiło</a:t>
            </a:r>
            <a:r>
              <a:rPr lang="en-US" sz="2000" dirty="0"/>
              <a:t> </a:t>
            </a:r>
            <a:r>
              <a:rPr lang="en-US" sz="2000" dirty="0" err="1"/>
              <a:t>rozdwajanie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.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 descr="Historia wachlarzy cz. 1 - ciepły powiew znad Śródziemnomorza - Sztuk Kilka  - biżuteria artystyczna ze srebra.">
            <a:extLst>
              <a:ext uri="{FF2B5EF4-FFF2-40B4-BE49-F238E27FC236}">
                <a16:creationId xmlns="" xmlns:a16="http://schemas.microsoft.com/office/drawing/2014/main" id="{A73CCA28-F7DC-01B5-BEE9-A6B5A6B08F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28737" r="18667" b="3"/>
          <a:stretch/>
        </p:blipFill>
        <p:spPr>
          <a:xfrm>
            <a:off x="6524941" y="1023779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4810442" h="4810442">
                <a:moveTo>
                  <a:pt x="2405221" y="0"/>
                </a:moveTo>
                <a:cubicBezTo>
                  <a:pt x="3733588" y="0"/>
                  <a:pt x="4810442" y="1076854"/>
                  <a:pt x="4810442" y="2405221"/>
                </a:cubicBezTo>
                <a:cubicBezTo>
                  <a:pt x="4810442" y="3733588"/>
                  <a:pt x="3733588" y="4810442"/>
                  <a:pt x="2405221" y="4810442"/>
                </a:cubicBezTo>
                <a:cubicBezTo>
                  <a:pt x="1076854" y="4810442"/>
                  <a:pt x="0" y="3733588"/>
                  <a:pt x="0" y="2405221"/>
                </a:cubicBezTo>
                <a:cubicBezTo>
                  <a:pt x="0" y="1076854"/>
                  <a:pt x="1076854" y="0"/>
                  <a:pt x="24052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01107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B162D7-BD7D-7CA1-71AA-9A298971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83785"/>
            <a:ext cx="3895246" cy="3538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Kolejnym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dodatkiem</a:t>
            </a:r>
            <a:r>
              <a:rPr lang="en-US" sz="2000" dirty="0">
                <a:cs typeface="Calibri" panose="020F0502020204030204"/>
              </a:rPr>
              <a:t>, bez </a:t>
            </a:r>
            <a:r>
              <a:rPr lang="en-US" sz="2000" dirty="0" err="1">
                <a:cs typeface="Calibri" panose="020F0502020204030204"/>
              </a:rPr>
              <a:t>którego</a:t>
            </a:r>
            <a:r>
              <a:rPr lang="en-US" sz="2000" dirty="0">
                <a:cs typeface="Calibri" panose="020F0502020204030204"/>
              </a:rPr>
              <a:t>   </a:t>
            </a:r>
            <a:r>
              <a:rPr lang="en-US" sz="2000" dirty="0" err="1">
                <a:cs typeface="Calibri" panose="020F0502020204030204"/>
              </a:rPr>
              <a:t>ówczesne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kobiety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nie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 smtClean="0">
                <a:cs typeface="Calibri" panose="020F0502020204030204"/>
              </a:rPr>
              <a:t>wyobrażały</a:t>
            </a:r>
            <a:r>
              <a:rPr lang="pl-PL" sz="2000" dirty="0" smtClean="0">
                <a:cs typeface="Calibri" panose="020F0502020204030204"/>
              </a:rPr>
              <a:t> </a:t>
            </a:r>
            <a:r>
              <a:rPr lang="en-US" sz="2000" dirty="0" err="1" smtClean="0">
                <a:cs typeface="Calibri" panose="020F0502020204030204"/>
              </a:rPr>
              <a:t>sobie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 smtClean="0">
                <a:cs typeface="Calibri" panose="020F0502020204030204"/>
              </a:rPr>
              <a:t>życia</a:t>
            </a:r>
            <a:r>
              <a:rPr lang="pl-PL" sz="2000" dirty="0" smtClean="0">
                <a:cs typeface="Calibri" panose="020F0502020204030204"/>
              </a:rPr>
              <a:t>, </a:t>
            </a:r>
            <a:r>
              <a:rPr lang="en-US" sz="2000" dirty="0" smtClean="0">
                <a:cs typeface="Calibri" panose="020F0502020204030204"/>
              </a:rPr>
              <a:t>jest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kapelusz</a:t>
            </a:r>
            <a:r>
              <a:rPr lang="en-US" sz="2000" dirty="0">
                <a:cs typeface="Calibri" panose="020F0502020204030204"/>
              </a:rPr>
              <a:t>. </a:t>
            </a:r>
            <a:endParaRPr lang="pl-PL" sz="2000" dirty="0" smtClean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 err="1" smtClean="0">
                <a:cs typeface="Calibri" panose="020F0502020204030204"/>
              </a:rPr>
              <a:t>Był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ustawiany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na</a:t>
            </a:r>
            <a:r>
              <a:rPr lang="en-US" sz="2000" dirty="0">
                <a:cs typeface="Calibri" panose="020F0502020204030204"/>
              </a:rPr>
              <a:t>  </a:t>
            </a:r>
            <a:r>
              <a:rPr lang="en-US" sz="2000" dirty="0" err="1">
                <a:cs typeface="Calibri" panose="020F0502020204030204"/>
              </a:rPr>
              <a:t>fryzurze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smtClean="0">
                <a:cs typeface="Calibri" panose="020F0502020204030204"/>
              </a:rPr>
              <a:t>pod</a:t>
            </a:r>
            <a:r>
              <a:rPr lang="pl-PL" sz="2000" dirty="0" smtClean="0">
                <a:cs typeface="Calibri" panose="020F0502020204030204"/>
              </a:rPr>
              <a:t> ukosem, z </a:t>
            </a:r>
            <a:r>
              <a:rPr lang="pl-PL" sz="2000" smtClean="0">
                <a:cs typeface="Calibri" panose="020F0502020204030204"/>
              </a:rPr>
              <a:t>płaskim </a:t>
            </a:r>
            <a:r>
              <a:rPr lang="pl-PL" sz="2000" smtClean="0">
                <a:cs typeface="Calibri" panose="020F0502020204030204"/>
              </a:rPr>
              <a:t>rondem                </a:t>
            </a:r>
            <a:r>
              <a:rPr lang="pl-PL" sz="2000" dirty="0" smtClean="0">
                <a:cs typeface="Calibri" panose="020F0502020204030204"/>
              </a:rPr>
              <a:t>i wzniesieniem na samym środku.        </a:t>
            </a:r>
            <a:r>
              <a:rPr lang="en-US" sz="2000" dirty="0" err="1" smtClean="0">
                <a:cs typeface="Calibri" panose="020F0502020204030204"/>
              </a:rPr>
              <a:t>Kapelusze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były</a:t>
            </a:r>
            <a:r>
              <a:rPr lang="en-US" sz="2000" dirty="0">
                <a:cs typeface="Calibri" panose="020F0502020204030204"/>
              </a:rPr>
              <a:t>  </a:t>
            </a:r>
            <a:r>
              <a:rPr lang="en-US" sz="2000" dirty="0" err="1">
                <a:cs typeface="Calibri" panose="020F0502020204030204"/>
              </a:rPr>
              <a:t>dostępne</a:t>
            </a:r>
            <a:r>
              <a:rPr lang="en-US" sz="2000" dirty="0">
                <a:cs typeface="Calibri" panose="020F0502020204030204"/>
              </a:rPr>
              <a:t> w </a:t>
            </a:r>
            <a:r>
              <a:rPr lang="en-US" sz="2000" dirty="0" err="1">
                <a:cs typeface="Calibri" panose="020F0502020204030204"/>
              </a:rPr>
              <a:t>trzech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pl-PL" sz="2000" dirty="0" smtClean="0">
                <a:cs typeface="Calibri" panose="020F0502020204030204"/>
              </a:rPr>
              <a:t> </a:t>
            </a:r>
            <a:r>
              <a:rPr lang="en-US" sz="2000" dirty="0" err="1" smtClean="0">
                <a:cs typeface="Calibri" panose="020F0502020204030204"/>
              </a:rPr>
              <a:t>kolorach</a:t>
            </a:r>
            <a:r>
              <a:rPr lang="en-US" sz="2000" dirty="0">
                <a:cs typeface="Calibri" panose="020F0502020204030204"/>
              </a:rPr>
              <a:t>:  </a:t>
            </a:r>
            <a:r>
              <a:rPr lang="en-US" sz="2000" dirty="0" err="1">
                <a:cs typeface="Calibri" panose="020F0502020204030204"/>
              </a:rPr>
              <a:t>czerwonym</a:t>
            </a:r>
            <a:r>
              <a:rPr lang="en-US" sz="2000" dirty="0">
                <a:cs typeface="Calibri" panose="020F0502020204030204"/>
              </a:rPr>
              <a:t>, </a:t>
            </a:r>
            <a:r>
              <a:rPr lang="en-US" sz="2000" dirty="0" err="1" smtClean="0">
                <a:cs typeface="Calibri" panose="020F0502020204030204"/>
              </a:rPr>
              <a:t>niebieskim</a:t>
            </a:r>
            <a:r>
              <a:rPr lang="pl-PL" sz="2000" dirty="0" smtClean="0">
                <a:cs typeface="Calibri" panose="020F0502020204030204"/>
              </a:rPr>
              <a:t>   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lub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złotym</a:t>
            </a:r>
            <a:r>
              <a:rPr lang="en-US" sz="2000" dirty="0">
                <a:cs typeface="Calibri" panose="020F0502020204030204"/>
              </a:rPr>
              <a:t>.</a:t>
            </a:r>
          </a:p>
        </p:txBody>
      </p:sp>
      <p:pic>
        <p:nvPicPr>
          <p:cNvPr id="5" name="Picture 4" descr="Życie religijne kobiet w Atenach okresu klasycznego | HISTORIA.org.pl -  historia, kultura, muzea, matura, rekonstrukcje i recenzje historyczne">
            <a:extLst>
              <a:ext uri="{FF2B5EF4-FFF2-40B4-BE49-F238E27FC236}">
                <a16:creationId xmlns="" xmlns:a16="http://schemas.microsoft.com/office/drawing/2014/main" id="{72FB9961-92F4-07F5-28F1-F2B9A92847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54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95689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52BEC0E-22F8-46D0-9632-375DB541B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BA24E-03DA-2D06-86EE-B6F23308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cs typeface="Calibri Light"/>
              </a:rPr>
              <a:t>Fibula</a:t>
            </a:r>
            <a:endParaRPr lang="en-US" sz="5400" b="1" dirty="0"/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BA5F3A-6146-845F-213A-772D32BC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4641234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Fibula to </a:t>
            </a:r>
            <a:r>
              <a:rPr lang="en-US" sz="2000" dirty="0" err="1">
                <a:ea typeface="+mn-lt"/>
                <a:cs typeface="+mn-lt"/>
              </a:rPr>
              <a:t>ozdobna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metalowa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zapinka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spinania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szat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Funkcją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kształtem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 err="1">
                <a:ea typeface="+mn-lt"/>
                <a:cs typeface="+mn-lt"/>
              </a:rPr>
              <a:t>zbliżona</a:t>
            </a:r>
            <a:r>
              <a:rPr lang="en-US" sz="2000" b="1" dirty="0">
                <a:ea typeface="+mn-lt"/>
                <a:cs typeface="+mn-lt"/>
              </a:rPr>
              <a:t> do </a:t>
            </a:r>
            <a:r>
              <a:rPr lang="en-US" sz="2000" b="1" dirty="0" err="1">
                <a:ea typeface="+mn-lt"/>
                <a:cs typeface="+mn-lt"/>
              </a:rPr>
              <a:t>współczesnej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agrafki</a:t>
            </a:r>
            <a:r>
              <a:rPr lang="en-US" sz="2000" dirty="0">
                <a:ea typeface="+mn-lt"/>
                <a:cs typeface="+mn-lt"/>
              </a:rPr>
              <a:t>. W </a:t>
            </a:r>
            <a:r>
              <a:rPr lang="en-US" sz="2000" dirty="0" err="1">
                <a:ea typeface="+mn-lt"/>
                <a:cs typeface="+mn-lt"/>
              </a:rPr>
              <a:t>szczególności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chętnie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wręczano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ją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prezencie</a:t>
            </a:r>
            <a:r>
              <a:rPr lang="en-US" sz="2000" dirty="0">
                <a:ea typeface="+mn-lt"/>
                <a:cs typeface="+mn-lt"/>
              </a:rPr>
              <a:t>, o </a:t>
            </a:r>
            <a:r>
              <a:rPr lang="en-US" sz="2000" dirty="0" err="1">
                <a:ea typeface="+mn-lt"/>
                <a:cs typeface="+mn-lt"/>
              </a:rPr>
              <a:t>czym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świadczą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umieszczane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niej</a:t>
            </a:r>
            <a:r>
              <a:rPr lang="pl-PL" sz="2000" dirty="0" smtClean="0">
                <a:ea typeface="+mn-lt"/>
                <a:cs typeface="+mn-lt"/>
              </a:rPr>
              <a:t>   </a:t>
            </a:r>
            <a:r>
              <a:rPr lang="en-US" sz="2000" dirty="0" err="1" smtClean="0">
                <a:ea typeface="+mn-lt"/>
                <a:cs typeface="+mn-lt"/>
              </a:rPr>
              <a:t>inskrypcje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dirty="0" err="1">
                <a:ea typeface="+mn-lt"/>
                <a:cs typeface="+mn-lt"/>
              </a:rPr>
              <a:t>Czasami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używano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dwóch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fibul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spinania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ramionach</a:t>
            </a:r>
            <a:r>
              <a:rPr lang="en-US" sz="2000" dirty="0">
                <a:ea typeface="+mn-lt"/>
                <a:cs typeface="+mn-lt"/>
              </a:rPr>
              <a:t>, ale </a:t>
            </a:r>
            <a:r>
              <a:rPr lang="en-US" sz="2000" dirty="0" err="1">
                <a:ea typeface="+mn-lt"/>
                <a:cs typeface="+mn-lt"/>
              </a:rPr>
              <a:t>zdarzały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także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całe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ciągi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fibul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umożliwiających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eleganckie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draperie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zastępujące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prosty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szew</a:t>
            </a:r>
            <a:r>
              <a:rPr lang="en-US" sz="2000" dirty="0">
                <a:ea typeface="+mn-lt"/>
                <a:cs typeface="+mn-lt"/>
              </a:rPr>
              <a:t>.</a:t>
            </a:r>
          </a:p>
        </p:txBody>
      </p:sp>
      <p:pic>
        <p:nvPicPr>
          <p:cNvPr id="5" name="Picture 4" descr="Fibula – nieodłączny element stroju - Muzeum Archeologiczne w Krakowie">
            <a:extLst>
              <a:ext uri="{FF2B5EF4-FFF2-40B4-BE49-F238E27FC236}">
                <a16:creationId xmlns="" xmlns:a16="http://schemas.microsoft.com/office/drawing/2014/main" id="{A60F1FDC-13A1-A2FB-AD62-68E3087217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6383" y="4654"/>
            <a:ext cx="4667358" cy="3534742"/>
          </a:xfrm>
          <a:prstGeom prst="rect">
            <a:avLst/>
          </a:prstGeom>
        </p:spPr>
      </p:pic>
      <p:pic>
        <p:nvPicPr>
          <p:cNvPr id="4" name="Picture 3" descr="Fibula — starożytna historia agrafki">
            <a:extLst>
              <a:ext uri="{FF2B5EF4-FFF2-40B4-BE49-F238E27FC236}">
                <a16:creationId xmlns="" xmlns:a16="http://schemas.microsoft.com/office/drawing/2014/main" id="{4D9ACD7A-9306-2D96-C4FA-A7A78422F6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881" y="3774393"/>
            <a:ext cx="4653845" cy="3079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61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94842B0-684D-44CC-B4BC-D13331CFD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82ADBF-207B-E075-9C8B-2DAEF546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 b="1" dirty="0"/>
              <a:t>Biżuteria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4C2A3DC3-F495-4B99-9FF3-3FB30D632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0E288C-DA98-0B12-3DFA-30419A3F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Nie posiadamy wystarczająco dużo przykładów na to, jak dokładnie wyglądała biżuteria z okresu klasycznego, wynika to najprawdopodobniej z faktu, że Grecy nie mieli w zwyczaju umieszczać ozdób w grobowcach. W okresie hellenistycznym większość ozdób minionego okresu została przetopionych, a kruszce wykorzystano do nowych wyrobów jubilerskich. </a:t>
            </a:r>
            <a:r>
              <a:rPr lang="pl-PL" sz="2000" dirty="0"/>
              <a:t> 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pl-PL" sz="2000" dirty="0">
              <a:cs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C240A9D-1DA8-36A8-2116-C6AF015D0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00" r="16866" b="-1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7325ABF-3B07-8899-97E1-5A373F65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2" r="2" b="2503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92803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3E4A7B-EE0E-D504-C3EA-5AB994626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07" y="1263289"/>
            <a:ext cx="4865967" cy="48908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ea typeface="+mn-lt"/>
                <a:cs typeface="+mn-lt"/>
              </a:rPr>
              <a:t>W okresie hellenistycznym Greczynki często zakładały bransolety w kształcie węża, a uszy, szyje i palce ozdabiały finezyjnymi kolczykami, naszyjnikami oraz pierścionkami (artystyczny kunszt wyrobników jubilerskich zachwyca po dziś dzień). 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000">
                <a:cs typeface="Calibri" panose="020F0502020204030204"/>
              </a:rPr>
              <a:t>Kolczyki greckie były tworzone z małej tarczy i krótkich zwisających wisiorków graniastych, z wierzchołkiem ku dołowi. Kolejne motywy, które z czasem były bardzo dobrze przyjęte, to wisiorki z postaciami z rozłożonymi skrzydłami i ptakami. Jeśli chodzi o naszyjniki to składały się one z licznych wisiorków na łańcuszkach lub taśm ze złotego druciku.</a:t>
            </a:r>
            <a:endParaRPr lang="en-US" sz="200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3A590F-EB27-D32E-7E06-16E0D9909E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354" y="819527"/>
            <a:ext cx="6847427" cy="53278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1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56B0B7-5EC8-503E-BD57-867AC811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err="1">
                <a:latin typeface="+mj-lt"/>
                <a:ea typeface="+mj-ea"/>
                <a:cs typeface="+mj-cs"/>
              </a:rPr>
              <a:t>Afrodyta</a:t>
            </a:r>
            <a:endParaRPr lang="en-US" sz="5400" b="1" kern="1200" err="1">
              <a:latin typeface="+mj-lt"/>
              <a:cs typeface="Calibri Ligh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4E5B68D-31E3-C005-CF04-8491E35BE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028" y="1702161"/>
            <a:ext cx="5779066" cy="46089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W </a:t>
            </a:r>
            <a:r>
              <a:rPr lang="en-US" sz="2000" dirty="0" err="1"/>
              <a:t>mitologii</a:t>
            </a:r>
            <a:r>
              <a:rPr lang="en-US" sz="2000" dirty="0"/>
              <a:t> </a:t>
            </a:r>
            <a:r>
              <a:rPr lang="en-US" sz="2000" dirty="0" err="1"/>
              <a:t>greckiej</a:t>
            </a:r>
            <a:r>
              <a:rPr lang="en-US" sz="2000" dirty="0"/>
              <a:t> </a:t>
            </a:r>
            <a:r>
              <a:rPr lang="en-US" sz="2000" dirty="0" err="1"/>
              <a:t>bogini</a:t>
            </a:r>
            <a:r>
              <a:rPr lang="en-US" sz="2000" dirty="0"/>
              <a:t> </a:t>
            </a:r>
            <a:r>
              <a:rPr lang="en-US" sz="2000" dirty="0" err="1"/>
              <a:t>miłości</a:t>
            </a:r>
            <a:r>
              <a:rPr lang="en-US" sz="2000" dirty="0"/>
              <a:t>, </a:t>
            </a:r>
            <a:r>
              <a:rPr lang="en-US" sz="2000" dirty="0" err="1"/>
              <a:t>piękna</a:t>
            </a:r>
            <a:r>
              <a:rPr lang="en-US" sz="2000" dirty="0"/>
              <a:t>, </a:t>
            </a:r>
            <a:r>
              <a:rPr lang="en-US" sz="2000" dirty="0" err="1"/>
              <a:t>kwiatów</a:t>
            </a:r>
            <a:r>
              <a:rPr lang="en-US" sz="2000" dirty="0"/>
              <a:t>, </a:t>
            </a:r>
            <a:r>
              <a:rPr lang="en-US" sz="2000" dirty="0" err="1"/>
              <a:t>pożądania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płodności</a:t>
            </a:r>
            <a:r>
              <a:rPr lang="en-US" sz="2000" dirty="0"/>
              <a:t>. </a:t>
            </a:r>
            <a:r>
              <a:rPr lang="en-US" sz="2000" dirty="0" err="1"/>
              <a:t>Najbardziej</a:t>
            </a:r>
            <a:r>
              <a:rPr lang="en-US" sz="2000" dirty="0"/>
              <a:t> </a:t>
            </a:r>
            <a:r>
              <a:rPr lang="en-US" sz="2000" dirty="0" err="1"/>
              <a:t>urodziwa</a:t>
            </a:r>
            <a:r>
              <a:rPr lang="en-US" sz="2000" dirty="0"/>
              <a:t> z </a:t>
            </a:r>
            <a:r>
              <a:rPr lang="en-US" sz="2000" dirty="0" err="1"/>
              <a:t>bogiń</a:t>
            </a:r>
            <a:r>
              <a:rPr lang="en-US" sz="2000" dirty="0"/>
              <a:t> </a:t>
            </a:r>
            <a:r>
              <a:rPr lang="en-US" sz="2000" dirty="0" err="1"/>
              <a:t>antycznych</a:t>
            </a:r>
            <a:r>
              <a:rPr lang="en-US" sz="2000" dirty="0"/>
              <a:t> </a:t>
            </a:r>
            <a:r>
              <a:rPr lang="en-US" sz="2000" dirty="0" err="1"/>
              <a:t>mitów</a:t>
            </a:r>
            <a:r>
              <a:rPr lang="en-US" sz="2000" dirty="0"/>
              <a:t>. 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atrybutami</a:t>
            </a:r>
            <a:r>
              <a:rPr lang="en-US" sz="2000" dirty="0"/>
              <a:t> </a:t>
            </a:r>
            <a:r>
              <a:rPr lang="en-US" sz="2000" dirty="0" err="1"/>
              <a:t>były</a:t>
            </a:r>
            <a:r>
              <a:rPr lang="en-US" sz="2000" dirty="0"/>
              <a:t>: </a:t>
            </a:r>
            <a:r>
              <a:rPr lang="en-US" sz="2000" dirty="0" err="1"/>
              <a:t>rydwan</a:t>
            </a:r>
            <a:r>
              <a:rPr lang="en-US" sz="2000" dirty="0"/>
              <a:t> </a:t>
            </a:r>
            <a:r>
              <a:rPr lang="en-US" sz="2000" dirty="0" err="1"/>
              <a:t>zaprzężony</a:t>
            </a:r>
            <a:r>
              <a:rPr lang="en-US" sz="2000" dirty="0"/>
              <a:t> w </a:t>
            </a:r>
            <a:r>
              <a:rPr lang="en-US" sz="2000" dirty="0" err="1"/>
              <a:t>gołębie</a:t>
            </a:r>
            <a:r>
              <a:rPr lang="en-US" sz="2000" dirty="0"/>
              <a:t>, </a:t>
            </a:r>
            <a:r>
              <a:rPr lang="en-US" sz="2000" dirty="0" err="1"/>
              <a:t>róża</a:t>
            </a:r>
            <a:r>
              <a:rPr lang="en-US" sz="2000" dirty="0"/>
              <a:t>, </a:t>
            </a:r>
            <a:r>
              <a:rPr lang="en-US" sz="2000" dirty="0" err="1"/>
              <a:t>jabłko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mirt</a:t>
            </a:r>
            <a:r>
              <a:rPr lang="en-US" sz="2000" dirty="0"/>
              <a:t>. </a:t>
            </a:r>
            <a:r>
              <a:rPr lang="en-US" sz="2000" dirty="0" err="1"/>
              <a:t>Czczona</a:t>
            </a:r>
            <a:r>
              <a:rPr lang="en-US" sz="2000" dirty="0"/>
              <a:t> </a:t>
            </a:r>
            <a:r>
              <a:rPr lang="en-US" sz="2000" dirty="0" err="1"/>
              <a:t>była</a:t>
            </a:r>
            <a:r>
              <a:rPr lang="en-US" sz="2000" dirty="0"/>
              <a:t> </a:t>
            </a:r>
            <a:r>
              <a:rPr lang="en-US" sz="2000" dirty="0" err="1"/>
              <a:t>zwłaszcza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kobiety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widziały</a:t>
            </a:r>
            <a:r>
              <a:rPr lang="en-US" sz="2000" dirty="0"/>
              <a:t> w </a:t>
            </a:r>
            <a:r>
              <a:rPr lang="en-US" sz="2000" dirty="0" err="1"/>
              <a:t>niej</a:t>
            </a:r>
            <a:r>
              <a:rPr lang="en-US" sz="2000" dirty="0"/>
              <a:t> </a:t>
            </a:r>
            <a:r>
              <a:rPr lang="en-US" sz="2000" dirty="0" err="1"/>
              <a:t>patronkę</a:t>
            </a:r>
            <a:r>
              <a:rPr lang="en-US" sz="2000" dirty="0"/>
              <a:t> </a:t>
            </a:r>
            <a:r>
              <a:rPr lang="en-US" sz="2000" dirty="0" err="1"/>
              <a:t>małżeństwa</a:t>
            </a:r>
            <a:r>
              <a:rPr lang="en-US" sz="2000" dirty="0"/>
              <a:t>. Ze </a:t>
            </a:r>
            <a:r>
              <a:rPr lang="en-US" sz="2000" dirty="0" err="1"/>
              <a:t>względu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związek</a:t>
            </a:r>
            <a:r>
              <a:rPr lang="en-US" sz="2000" dirty="0"/>
              <a:t> z </a:t>
            </a:r>
            <a:r>
              <a:rPr lang="en-US" sz="2000" dirty="0" err="1"/>
              <a:t>morzem</a:t>
            </a:r>
            <a:r>
              <a:rPr lang="en-US" sz="2000" dirty="0"/>
              <a:t> </a:t>
            </a:r>
            <a:r>
              <a:rPr lang="en-US" sz="2000" dirty="0" err="1"/>
              <a:t>była</a:t>
            </a:r>
            <a:r>
              <a:rPr lang="en-US" sz="2000" dirty="0"/>
              <a:t> </a:t>
            </a:r>
            <a:r>
              <a:rPr lang="en-US" sz="2000" dirty="0" err="1"/>
              <a:t>czczona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żeglarzy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w </a:t>
            </a:r>
            <a:r>
              <a:rPr lang="en-US" sz="2000" dirty="0" err="1"/>
              <a:t>miastach</a:t>
            </a:r>
            <a:r>
              <a:rPr lang="en-US" sz="2000" dirty="0"/>
              <a:t> </a:t>
            </a:r>
            <a:r>
              <a:rPr lang="en-US" sz="2000" dirty="0" err="1"/>
              <a:t>portowych</a:t>
            </a:r>
            <a:r>
              <a:rPr lang="en-US" sz="2000" dirty="0"/>
              <a:t>. 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 err="1"/>
              <a:t>Starożytni</a:t>
            </a:r>
            <a:r>
              <a:rPr lang="en-US" sz="2000" dirty="0"/>
              <a:t> </a:t>
            </a:r>
            <a:r>
              <a:rPr lang="en-US" sz="2000" dirty="0" err="1"/>
              <a:t>nadawali</a:t>
            </a:r>
            <a:r>
              <a:rPr lang="en-US" sz="2000" dirty="0"/>
              <a:t> </a:t>
            </a:r>
            <a:r>
              <a:rPr lang="en-US" sz="2000" dirty="0" err="1"/>
              <a:t>Afrodycie</a:t>
            </a:r>
            <a:r>
              <a:rPr lang="en-US" sz="2000" dirty="0"/>
              <a:t> </a:t>
            </a:r>
            <a:r>
              <a:rPr lang="en-US" sz="2000" dirty="0" err="1"/>
              <a:t>różne</a:t>
            </a:r>
            <a:r>
              <a:rPr lang="en-US" sz="2000" dirty="0"/>
              <a:t> </a:t>
            </a:r>
            <a:r>
              <a:rPr lang="en-US" sz="2000" dirty="0" err="1"/>
              <a:t>przydomki</a:t>
            </a:r>
            <a:r>
              <a:rPr lang="en-US" sz="2000" dirty="0"/>
              <a:t>: </a:t>
            </a:r>
            <a:r>
              <a:rPr lang="en-US" sz="2000" dirty="0" err="1"/>
              <a:t>Afrogeneja</a:t>
            </a:r>
            <a:r>
              <a:rPr lang="en-US" sz="2000" dirty="0"/>
              <a:t> – </a:t>
            </a:r>
            <a:r>
              <a:rPr lang="en-US" sz="2000" dirty="0" err="1"/>
              <a:t>zrodzona</a:t>
            </a:r>
            <a:r>
              <a:rPr lang="en-US" sz="2000" dirty="0"/>
              <a:t> z </a:t>
            </a:r>
            <a:r>
              <a:rPr lang="en-US" sz="2000" dirty="0" err="1"/>
              <a:t>piany</a:t>
            </a:r>
            <a:r>
              <a:rPr lang="en-US" sz="2000" dirty="0"/>
              <a:t> </a:t>
            </a:r>
            <a:r>
              <a:rPr lang="en-US" sz="2000" dirty="0" err="1"/>
              <a:t>morskiej</a:t>
            </a:r>
            <a:r>
              <a:rPr lang="en-US" sz="2000" dirty="0"/>
              <a:t>, </a:t>
            </a:r>
            <a:r>
              <a:rPr lang="en-US" sz="2000" dirty="0" err="1"/>
              <a:t>Anadyomene</a:t>
            </a:r>
            <a:r>
              <a:rPr lang="en-US" sz="2000" dirty="0"/>
              <a:t> (</a:t>
            </a:r>
            <a:r>
              <a:rPr lang="en-US" sz="2000" dirty="0" err="1"/>
              <a:t>Ἀν</a:t>
            </a:r>
            <a:r>
              <a:rPr lang="en-US" sz="2000" dirty="0"/>
              <a:t>α</a:t>
            </a:r>
            <a:r>
              <a:rPr lang="en-US" sz="2000" dirty="0" err="1"/>
              <a:t>δυομένη</a:t>
            </a:r>
            <a:r>
              <a:rPr lang="en-US" sz="2000" dirty="0"/>
              <a:t>) – </a:t>
            </a:r>
            <a:r>
              <a:rPr lang="en-US" sz="2000" dirty="0" err="1"/>
              <a:t>wynurzająca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z </a:t>
            </a:r>
            <a:r>
              <a:rPr lang="en-US" sz="2000" dirty="0" err="1"/>
              <a:t>fal</a:t>
            </a:r>
            <a:r>
              <a:rPr lang="en-US" sz="2000" dirty="0"/>
              <a:t> </a:t>
            </a:r>
            <a:r>
              <a:rPr lang="en-US" sz="2000" dirty="0" err="1"/>
              <a:t>morskich</a:t>
            </a:r>
            <a:r>
              <a:rPr lang="en-US" sz="2000" dirty="0"/>
              <a:t>, </a:t>
            </a:r>
            <a:r>
              <a:rPr lang="en-US" sz="2000" dirty="0" err="1"/>
              <a:t>Cypryda</a:t>
            </a:r>
            <a:r>
              <a:rPr lang="en-US" sz="2000" dirty="0"/>
              <a:t> (</a:t>
            </a:r>
            <a:r>
              <a:rPr lang="en-US" sz="2000" dirty="0" err="1"/>
              <a:t>Kipryda</a:t>
            </a:r>
            <a:r>
              <a:rPr lang="en-US" sz="2000" dirty="0"/>
              <a:t>) – od </a:t>
            </a:r>
            <a:r>
              <a:rPr lang="en-US" sz="2000" dirty="0" err="1"/>
              <a:t>Cypru</a:t>
            </a:r>
            <a:r>
              <a:rPr lang="en-US" sz="2000" dirty="0"/>
              <a:t>; </a:t>
            </a:r>
            <a:r>
              <a:rPr lang="en-US" sz="2000" dirty="0" err="1"/>
              <a:t>Afrodyta</a:t>
            </a:r>
            <a:r>
              <a:rPr lang="en-US" sz="2000" dirty="0"/>
              <a:t> Acidalia, Cytherea (</a:t>
            </a:r>
            <a:r>
              <a:rPr lang="en-US" sz="2000" dirty="0" err="1"/>
              <a:t>Κυθήρει</a:t>
            </a:r>
            <a:r>
              <a:rPr lang="en-US" sz="2000" dirty="0"/>
              <a:t>α), Despina (</a:t>
            </a:r>
            <a:r>
              <a:rPr lang="en-US" sz="2000" dirty="0" err="1"/>
              <a:t>Δέσ</a:t>
            </a:r>
            <a:r>
              <a:rPr lang="en-US" sz="2000" dirty="0"/>
              <a:t>π</a:t>
            </a:r>
            <a:r>
              <a:rPr lang="en-US" sz="2000" dirty="0" err="1"/>
              <a:t>οιν</a:t>
            </a:r>
            <a:r>
              <a:rPr lang="en-US" sz="2000" dirty="0"/>
              <a:t>α), Kypris (</a:t>
            </a:r>
            <a:r>
              <a:rPr lang="en-US" sz="2000" dirty="0" err="1"/>
              <a:t>Κύ</a:t>
            </a:r>
            <a:r>
              <a:rPr lang="en-US" sz="2000" dirty="0"/>
              <a:t>π</a:t>
            </a:r>
            <a:r>
              <a:rPr lang="en-US" sz="2000" dirty="0" err="1"/>
              <a:t>ρις</a:t>
            </a:r>
            <a:r>
              <a:rPr lang="en-US" sz="2000" dirty="0"/>
              <a:t>), </a:t>
            </a:r>
            <a:r>
              <a:rPr lang="en-US" sz="2000" dirty="0" err="1"/>
              <a:t>Epitragidia</a:t>
            </a:r>
            <a:r>
              <a:rPr lang="en-US" sz="2000" dirty="0"/>
              <a:t>, Skotia (</a:t>
            </a:r>
            <a:r>
              <a:rPr lang="en-US" sz="2000" dirty="0" err="1"/>
              <a:t>Σκοτί</a:t>
            </a:r>
            <a:r>
              <a:rPr lang="en-US" sz="2000" dirty="0"/>
              <a:t>α), Basilis (Βα</a:t>
            </a:r>
            <a:r>
              <a:rPr lang="en-US" sz="2000" dirty="0" err="1"/>
              <a:t>σιλίς</a:t>
            </a:r>
            <a:r>
              <a:rPr lang="en-US" sz="2000" dirty="0"/>
              <a:t>), </a:t>
            </a:r>
            <a:r>
              <a:rPr lang="en-US" sz="2000" dirty="0" err="1"/>
              <a:t>Persephaessa</a:t>
            </a:r>
            <a:r>
              <a:rPr lang="en-US" sz="2000" dirty="0"/>
              <a:t> (</a:t>
            </a:r>
            <a:r>
              <a:rPr lang="en-US" sz="2000" dirty="0" err="1"/>
              <a:t>Περσεφάεσσ</a:t>
            </a:r>
            <a:r>
              <a:rPr lang="en-US" sz="2000" dirty="0"/>
              <a:t>α), </a:t>
            </a:r>
            <a:r>
              <a:rPr lang="en-US" sz="2000" dirty="0" err="1"/>
              <a:t>Pandemos</a:t>
            </a:r>
            <a:r>
              <a:rPr lang="en-US" sz="2000" dirty="0"/>
              <a:t> (</a:t>
            </a:r>
            <a:r>
              <a:rPr lang="en-US" sz="2000" dirty="0" err="1"/>
              <a:t>Πάνδημος</a:t>
            </a:r>
            <a:r>
              <a:rPr lang="en-US" sz="2000" dirty="0"/>
              <a:t>), Urania, </a:t>
            </a:r>
            <a:r>
              <a:rPr lang="en-US" sz="2000" dirty="0" err="1"/>
              <a:t>Apatura</a:t>
            </a:r>
            <a:r>
              <a:rPr lang="en-US" sz="2000" dirty="0"/>
              <a:t> </a:t>
            </a:r>
            <a:r>
              <a:rPr lang="en-US" sz="2000" dirty="0" err="1"/>
              <a:t>itp</a:t>
            </a:r>
            <a:r>
              <a:rPr lang="en-US" sz="2000" dirty="0"/>
              <a:t>. 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40D9C151-D237-FD93-5256-A9B44C2DC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19" r="4971" b="1"/>
          <a:stretch/>
        </p:blipFill>
        <p:spPr>
          <a:xfrm>
            <a:off x="7729541" y="2556011"/>
            <a:ext cx="4462459" cy="430198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1" name="Arc 50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="" xmlns:a16="http://schemas.microsoft.com/office/drawing/2014/main" id="{BABBE5FD-C485-EEAE-7E7B-BE600652DE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" r="1655" b="2"/>
          <a:stretch/>
        </p:blipFill>
        <p:spPr>
          <a:xfrm>
            <a:off x="6154283" y="-53661"/>
            <a:ext cx="3927142" cy="335134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1339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9D47016-023F-44BD-981C-50E7A10A6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75146-4121-57FB-F1DC-7165A9C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682" y="4277932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5400" b="1" err="1">
                <a:cs typeface="Calibri Light"/>
              </a:rPr>
              <a:t>Fryzury</a:t>
            </a:r>
            <a:endParaRPr lang="en-US" sz="5400" b="1" err="1"/>
          </a:p>
        </p:txBody>
      </p:sp>
      <p:sp>
        <p:nvSpPr>
          <p:cNvPr id="15" name="sketchy line">
            <a:extLst>
              <a:ext uri="{FF2B5EF4-FFF2-40B4-BE49-F238E27FC236}">
                <a16:creationId xmlns="" xmlns:a16="http://schemas.microsoft.com/office/drawing/2014/main" id="{6D8B37B0-0682-433E-BC8D-498C04ABD9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F159A9-BF74-68B4-7B44-A0092E84C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200">
              <a:latin typeface="Calibri"/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5" name="Picture 4" descr="Fryzury w stylu greckim | Wszystko dla zdrowia i urody, porady kulinarne  Uroda i Zdrowie - serwis nie tylko dla kobiet!">
            <a:extLst>
              <a:ext uri="{FF2B5EF4-FFF2-40B4-BE49-F238E27FC236}">
                <a16:creationId xmlns="" xmlns:a16="http://schemas.microsoft.com/office/drawing/2014/main" id="{E79A44AF-49AF-653E-8D83-7FF5C7FCE6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" y="4422"/>
            <a:ext cx="4960440" cy="6855724"/>
          </a:xfrm>
          <a:prstGeom prst="rect">
            <a:avLst/>
          </a:prstGeom>
        </p:spPr>
      </p:pic>
      <p:pic>
        <p:nvPicPr>
          <p:cNvPr id="4" name="Picture 3" descr="Fryzury w stylu greckim | Wszystko dla zdrowia i urody, porady kulinarne  Uroda i Zdrowie - serwis nie tylko dla kobiet!">
            <a:extLst>
              <a:ext uri="{FF2B5EF4-FFF2-40B4-BE49-F238E27FC236}">
                <a16:creationId xmlns="" xmlns:a16="http://schemas.microsoft.com/office/drawing/2014/main" id="{2005C1E0-E0AA-1E4A-4851-28C55E20B7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8834" y="2945"/>
            <a:ext cx="6755999" cy="3617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2138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394842B0-684D-44CC-B4BC-D13331CFD2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7B1FA4-E878-1946-F890-B7AE4560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 err="1">
                <a:cs typeface="Calibri Light"/>
              </a:rPr>
              <a:t>Obuwie</a:t>
            </a:r>
            <a:r>
              <a:rPr lang="en-US" sz="6600" dirty="0">
                <a:cs typeface="Calibri Light"/>
              </a:rPr>
              <a:t> </a:t>
            </a:r>
            <a:endParaRPr lang="en-US" sz="6600" dirty="0"/>
          </a:p>
        </p:txBody>
      </p:sp>
      <p:sp>
        <p:nvSpPr>
          <p:cNvPr id="30" name="sketch line">
            <a:extLst>
              <a:ext uri="{FF2B5EF4-FFF2-40B4-BE49-F238E27FC236}">
                <a16:creationId xmlns="" xmlns:a16="http://schemas.microsoft.com/office/drawing/2014/main" id="{4C2A3DC3-F495-4B99-9FF3-3FB30D632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19CA72-88A7-8C7C-8B31-843DBA93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75041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>
                <a:latin typeface="Calibri"/>
                <a:cs typeface="Arial"/>
              </a:rPr>
              <a:t>Obuwie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greckie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szczyciło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się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znakomitym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wykonaniem</a:t>
            </a:r>
            <a:r>
              <a:rPr lang="en-US" sz="2000" dirty="0">
                <a:latin typeface="Calibri"/>
                <a:cs typeface="Arial"/>
              </a:rPr>
              <a:t>. W </a:t>
            </a:r>
            <a:r>
              <a:rPr lang="en-US" sz="2000" err="1">
                <a:latin typeface="Calibri"/>
                <a:cs typeface="Arial"/>
              </a:rPr>
              <a:t>epoce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klasycznej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wprowadzono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wycinankę</a:t>
            </a:r>
            <a:r>
              <a:rPr lang="en-US" sz="2000" dirty="0">
                <a:latin typeface="Calibri"/>
                <a:cs typeface="Arial"/>
              </a:rPr>
              <a:t> ze </a:t>
            </a:r>
            <a:r>
              <a:rPr lang="en-US" sz="2000" err="1">
                <a:latin typeface="Calibri"/>
                <a:cs typeface="Arial"/>
              </a:rPr>
              <a:t>skóry</a:t>
            </a:r>
            <a:r>
              <a:rPr lang="en-US" sz="2000" dirty="0">
                <a:latin typeface="Calibri"/>
                <a:cs typeface="Arial"/>
              </a:rPr>
              <a:t>, a </a:t>
            </a:r>
            <a:r>
              <a:rPr lang="en-US" sz="2000" err="1">
                <a:latin typeface="Calibri"/>
                <a:cs typeface="Arial"/>
              </a:rPr>
              <a:t>nie</a:t>
            </a:r>
            <a:r>
              <a:rPr lang="en-US" sz="2000" dirty="0">
                <a:latin typeface="Calibri"/>
                <a:cs typeface="Arial"/>
              </a:rPr>
              <a:t> jak </a:t>
            </a:r>
            <a:r>
              <a:rPr lang="en-US" sz="2000" err="1">
                <a:latin typeface="Calibri"/>
                <a:cs typeface="Arial"/>
              </a:rPr>
              <a:t>dawniej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pętli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skóry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przymocowanych</a:t>
            </a:r>
            <a:r>
              <a:rPr lang="en-US" sz="2000" dirty="0">
                <a:latin typeface="Calibri"/>
                <a:cs typeface="Arial"/>
              </a:rPr>
              <a:t> do </a:t>
            </a:r>
            <a:r>
              <a:rPr lang="en-US" sz="2000" err="1">
                <a:latin typeface="Calibri"/>
                <a:cs typeface="Arial"/>
              </a:rPr>
              <a:t>brzegów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sandałów</a:t>
            </a:r>
            <a:r>
              <a:rPr lang="en-US" sz="2000" dirty="0">
                <a:latin typeface="Calibri"/>
                <a:cs typeface="Arial"/>
              </a:rPr>
              <a:t>. Jest </a:t>
            </a:r>
            <a:r>
              <a:rPr lang="en-US" sz="2000" err="1">
                <a:latin typeface="Calibri"/>
                <a:cs typeface="Arial"/>
              </a:rPr>
              <a:t>mowa</a:t>
            </a:r>
            <a:r>
              <a:rPr lang="en-US" sz="2000" dirty="0">
                <a:latin typeface="Calibri"/>
                <a:cs typeface="Arial"/>
              </a:rPr>
              <a:t> o </a:t>
            </a:r>
            <a:r>
              <a:rPr lang="en-US" sz="2000" err="1">
                <a:latin typeface="Calibri"/>
                <a:cs typeface="Arial"/>
              </a:rPr>
              <a:t>sandałach</a:t>
            </a:r>
            <a:r>
              <a:rPr lang="en-US" sz="2000" dirty="0">
                <a:latin typeface="Calibri"/>
                <a:cs typeface="Arial"/>
              </a:rPr>
              <a:t>, </a:t>
            </a:r>
            <a:r>
              <a:rPr lang="en-US" sz="2000" err="1">
                <a:latin typeface="Calibri"/>
                <a:cs typeface="Arial"/>
              </a:rPr>
              <a:t>przy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których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powstała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też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wydłużona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podkładka</a:t>
            </a:r>
            <a:r>
              <a:rPr lang="en-US" sz="2000" dirty="0">
                <a:latin typeface="Calibri"/>
                <a:cs typeface="Arial"/>
              </a:rPr>
              <a:t> ze </a:t>
            </a:r>
            <a:r>
              <a:rPr lang="en-US" sz="2000" err="1">
                <a:latin typeface="Calibri"/>
                <a:cs typeface="Arial"/>
              </a:rPr>
              <a:t>skóry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na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przodzie</a:t>
            </a:r>
            <a:r>
              <a:rPr lang="en-US" sz="2000" dirty="0">
                <a:latin typeface="Calibri"/>
                <a:cs typeface="Arial"/>
              </a:rPr>
              <a:t>. Na </a:t>
            </a:r>
            <a:r>
              <a:rPr lang="en-US" sz="2000" err="1">
                <a:latin typeface="Calibri"/>
                <a:cs typeface="Arial"/>
              </a:rPr>
              <a:t>wzór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asyryjskich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sandałów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wprowadzono</a:t>
            </a:r>
            <a:r>
              <a:rPr lang="en-US" sz="2000" dirty="0">
                <a:latin typeface="Calibri"/>
                <a:cs typeface="Arial"/>
              </a:rPr>
              <a:t> do </a:t>
            </a:r>
            <a:r>
              <a:rPr lang="en-US" sz="2000" err="1">
                <a:latin typeface="Calibri"/>
                <a:cs typeface="Arial"/>
              </a:rPr>
              <a:t>mody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męskiej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takie</a:t>
            </a:r>
            <a:r>
              <a:rPr lang="en-US" sz="2000" dirty="0">
                <a:latin typeface="Calibri"/>
                <a:cs typeface="Arial"/>
              </a:rPr>
              <a:t>, </a:t>
            </a:r>
            <a:r>
              <a:rPr lang="en-US" sz="2000" err="1">
                <a:latin typeface="Calibri"/>
                <a:cs typeface="Arial"/>
              </a:rPr>
              <a:t>gdzie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stopa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była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bardziej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chroniona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przez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napiętek</a:t>
            </a:r>
            <a:r>
              <a:rPr lang="en-US" sz="2000" dirty="0">
                <a:latin typeface="Calibri"/>
                <a:cs typeface="Arial"/>
              </a:rPr>
              <a:t>, </a:t>
            </a:r>
            <a:r>
              <a:rPr lang="en-US" sz="2000" err="1">
                <a:latin typeface="Calibri"/>
                <a:cs typeface="Arial"/>
              </a:rPr>
              <a:t>palce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pozostawały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odkryte</a:t>
            </a:r>
            <a:r>
              <a:rPr lang="en-US" sz="2000" dirty="0">
                <a:latin typeface="Calibri"/>
                <a:cs typeface="Arial"/>
              </a:rPr>
              <a:t>, a </a:t>
            </a:r>
            <a:r>
              <a:rPr lang="en-US" sz="2000" err="1">
                <a:latin typeface="Calibri"/>
                <a:cs typeface="Arial"/>
              </a:rPr>
              <a:t>kostka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chroniona</a:t>
            </a:r>
            <a:r>
              <a:rPr lang="en-US" sz="2000" dirty="0">
                <a:latin typeface="Calibri"/>
                <a:cs typeface="Arial"/>
              </a:rPr>
              <a:t>. Ten </a:t>
            </a:r>
            <a:r>
              <a:rPr lang="en-US" sz="2000" err="1">
                <a:latin typeface="Calibri"/>
                <a:cs typeface="Arial"/>
              </a:rPr>
              <a:t>rodzaj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obuwia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idealnie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służył</a:t>
            </a:r>
            <a:r>
              <a:rPr lang="en-US" sz="2000" dirty="0">
                <a:latin typeface="Calibri"/>
                <a:cs typeface="Arial"/>
              </a:rPr>
              <a:t> do </a:t>
            </a:r>
            <a:r>
              <a:rPr lang="en-US" sz="2000" err="1">
                <a:latin typeface="Calibri"/>
                <a:cs typeface="Arial"/>
              </a:rPr>
              <a:t>wędrowania</a:t>
            </a:r>
            <a:r>
              <a:rPr lang="en-US" sz="2000" dirty="0">
                <a:latin typeface="Calibri"/>
                <a:cs typeface="Arial"/>
              </a:rPr>
              <a:t>, </a:t>
            </a:r>
            <a:r>
              <a:rPr lang="en-US" sz="2000" err="1">
                <a:latin typeface="Calibri"/>
                <a:cs typeface="Arial"/>
              </a:rPr>
              <a:t>jednak</a:t>
            </a:r>
            <a:r>
              <a:rPr lang="en-US" sz="2000" dirty="0">
                <a:latin typeface="Calibri"/>
                <a:cs typeface="Arial"/>
              </a:rPr>
              <a:t> do </a:t>
            </a:r>
            <a:r>
              <a:rPr lang="en-US" sz="2000" err="1">
                <a:latin typeface="Calibri"/>
                <a:cs typeface="Arial"/>
              </a:rPr>
              <a:t>jazdy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konnej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grecy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mieli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buty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sięgające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kolan</a:t>
            </a:r>
            <a:r>
              <a:rPr lang="en-US" sz="2000" dirty="0">
                <a:latin typeface="Calibri"/>
                <a:cs typeface="Arial"/>
              </a:rPr>
              <a:t>. </a:t>
            </a:r>
            <a:r>
              <a:rPr lang="en-US" sz="2000" err="1">
                <a:latin typeface="Calibri"/>
                <a:cs typeface="Arial"/>
              </a:rPr>
              <a:t>Cholewy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tych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butów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były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wyłożone</a:t>
            </a:r>
            <a:r>
              <a:rPr lang="en-US" sz="2000" dirty="0">
                <a:latin typeface="Calibri"/>
                <a:cs typeface="Arial"/>
              </a:rPr>
              <a:t> </a:t>
            </a:r>
            <a:r>
              <a:rPr lang="en-US" sz="2000" err="1">
                <a:latin typeface="Calibri"/>
                <a:cs typeface="Arial"/>
              </a:rPr>
              <a:t>futrem</a:t>
            </a:r>
            <a:r>
              <a:rPr lang="en-US" sz="2000" dirty="0">
                <a:latin typeface="Calibri"/>
                <a:cs typeface="Arial"/>
              </a:rPr>
              <a:t>. </a:t>
            </a:r>
            <a:endParaRPr lang="en-US" sz="2200">
              <a:latin typeface="Calibri"/>
              <a:cs typeface="Arial"/>
            </a:endParaRP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4" name="Picture 3" descr="buty w starożytnej Grecji | król jest nagi">
            <a:extLst>
              <a:ext uri="{FF2B5EF4-FFF2-40B4-BE49-F238E27FC236}">
                <a16:creationId xmlns="" xmlns:a16="http://schemas.microsoft.com/office/drawing/2014/main" id="{5AA464D7-0F16-FE4D-2B2F-789362B81A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426" b="-3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Picture 4" descr="Moda grecka">
            <a:extLst>
              <a:ext uri="{FF2B5EF4-FFF2-40B4-BE49-F238E27FC236}">
                <a16:creationId xmlns="" xmlns:a16="http://schemas.microsoft.com/office/drawing/2014/main" id="{1FB1B738-4657-3344-DD7B-0F99D29D7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584" r="1" b="8633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28687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C3487-CBBF-2FA6-3323-5709DC5F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b="1" err="1">
                <a:cs typeface="Calibri Light"/>
              </a:rPr>
              <a:t>Obuwie</a:t>
            </a:r>
            <a:endParaRPr lang="en-US" sz="5400" b="1" err="1"/>
          </a:p>
        </p:txBody>
      </p:sp>
      <p:sp>
        <p:nvSpPr>
          <p:cNvPr id="17" name="sketch line">
            <a:extLst>
              <a:ext uri="{FF2B5EF4-FFF2-40B4-BE49-F238E27FC236}">
                <a16:creationId xmlns=""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91EE72-97BB-A577-8A5A-3905E908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75" y="3873666"/>
            <a:ext cx="11494436" cy="26678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000" dirty="0">
                <a:cs typeface="Calibri" panose="020F0502020204030204"/>
              </a:rPr>
              <a:t>    </a:t>
            </a:r>
            <a:r>
              <a:rPr lang="en-US" sz="2000" dirty="0" err="1">
                <a:cs typeface="Calibri" panose="020F0502020204030204"/>
              </a:rPr>
              <a:t>Następnie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pojawiły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się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buty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sznurowane</a:t>
            </a:r>
            <a:r>
              <a:rPr lang="en-US" sz="2000" dirty="0">
                <a:cs typeface="Calibri" panose="020F0502020204030204"/>
              </a:rPr>
              <a:t>, </a:t>
            </a:r>
            <a:r>
              <a:rPr lang="en-US" sz="2000" dirty="0" err="1">
                <a:cs typeface="Calibri" panose="020F0502020204030204"/>
              </a:rPr>
              <a:t>sięgające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połowy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łydki</a:t>
            </a:r>
            <a:r>
              <a:rPr lang="en-US" sz="2000" dirty="0">
                <a:cs typeface="Calibri" panose="020F0502020204030204"/>
              </a:rPr>
              <a:t>. </a:t>
            </a:r>
            <a:r>
              <a:rPr lang="en-US" sz="2000" dirty="0" err="1">
                <a:cs typeface="Calibri" panose="020F0502020204030204"/>
              </a:rPr>
              <a:t>Były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rozcięte</a:t>
            </a:r>
            <a:r>
              <a:rPr lang="en-US" sz="2000" dirty="0">
                <a:cs typeface="Calibri" panose="020F0502020204030204"/>
              </a:rPr>
              <a:t> z </a:t>
            </a:r>
            <a:r>
              <a:rPr lang="en-US" sz="2000" dirty="0" err="1">
                <a:cs typeface="Calibri" panose="020F0502020204030204"/>
              </a:rPr>
              <a:t>przodu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opatrzone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dziurkami</a:t>
            </a:r>
            <a:r>
              <a:rPr lang="en-US" sz="2000" dirty="0">
                <a:cs typeface="Calibri" panose="020F0502020204030204"/>
              </a:rPr>
              <a:t>, </a:t>
            </a:r>
            <a:r>
              <a:rPr lang="en-US" sz="2000" dirty="0" err="1">
                <a:cs typeface="Calibri" panose="020F0502020204030204"/>
              </a:rPr>
              <a:t>przez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które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przechodziły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rzemyki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ściągające</a:t>
            </a:r>
            <a:r>
              <a:rPr lang="en-US" sz="2000" dirty="0">
                <a:cs typeface="Calibri" panose="020F0502020204030204"/>
              </a:rPr>
              <a:t> je </a:t>
            </a:r>
            <a:r>
              <a:rPr lang="en-US" sz="2000" dirty="0" err="1">
                <a:cs typeface="Calibri" panose="020F0502020204030204"/>
              </a:rPr>
              <a:t>razem</a:t>
            </a:r>
            <a:r>
              <a:rPr lang="en-US" sz="2000" dirty="0">
                <a:cs typeface="Calibri" panose="020F0502020204030204"/>
              </a:rPr>
              <a:t>. W </a:t>
            </a:r>
            <a:r>
              <a:rPr lang="en-US" sz="2000" dirty="0" err="1">
                <a:cs typeface="Calibri" panose="020F0502020204030204"/>
              </a:rPr>
              <a:t>końcu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pojawiły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się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również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wszystkim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dobrze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znane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koturny</a:t>
            </a:r>
            <a:r>
              <a:rPr lang="en-US" sz="2000" dirty="0">
                <a:cs typeface="Calibri" panose="020F0502020204030204"/>
              </a:rPr>
              <a:t>. </a:t>
            </a:r>
            <a:r>
              <a:rPr lang="en-US" sz="2000" dirty="0" err="1">
                <a:cs typeface="Calibri" panose="020F0502020204030204"/>
              </a:rPr>
              <a:t>Był</a:t>
            </a:r>
            <a:r>
              <a:rPr lang="en-US" sz="2000" dirty="0">
                <a:cs typeface="Calibri" panose="020F0502020204030204"/>
              </a:rPr>
              <a:t> to </a:t>
            </a:r>
            <a:r>
              <a:rPr lang="en-US" sz="2000" dirty="0" err="1">
                <a:cs typeface="Calibri" panose="020F0502020204030204"/>
              </a:rPr>
              <a:t>szeroki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półbucik</a:t>
            </a:r>
            <a:r>
              <a:rPr lang="en-US" sz="2000" dirty="0">
                <a:cs typeface="Calibri" panose="020F0502020204030204"/>
              </a:rPr>
              <a:t> z </a:t>
            </a:r>
            <a:r>
              <a:rPr lang="en-US" sz="2000" dirty="0" err="1">
                <a:cs typeface="Calibri" panose="020F0502020204030204"/>
              </a:rPr>
              <a:t>podgiętym</a:t>
            </a:r>
            <a:r>
              <a:rPr lang="en-US" sz="2000" dirty="0">
                <a:cs typeface="Calibri" panose="020F0502020204030204"/>
              </a:rPr>
              <a:t> do </a:t>
            </a:r>
            <a:r>
              <a:rPr lang="en-US" sz="2000" dirty="0" err="1">
                <a:cs typeface="Calibri" panose="020F0502020204030204"/>
              </a:rPr>
              <a:t>góry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końcem</a:t>
            </a:r>
            <a:r>
              <a:rPr lang="en-US" sz="2000" dirty="0">
                <a:cs typeface="Calibri" panose="020F0502020204030204"/>
              </a:rPr>
              <a:t>. Ten </a:t>
            </a:r>
            <a:r>
              <a:rPr lang="en-US" sz="2000" dirty="0" err="1">
                <a:cs typeface="Calibri" panose="020F0502020204030204"/>
              </a:rPr>
              <a:t>rodzaj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obuwia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używany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był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przez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kobiety</a:t>
            </a:r>
            <a:r>
              <a:rPr lang="en-US" sz="2000" dirty="0">
                <a:cs typeface="Calibri" panose="020F0502020204030204"/>
              </a:rPr>
              <a:t> w </a:t>
            </a:r>
            <a:r>
              <a:rPr lang="en-US" sz="2000" dirty="0" err="1">
                <a:cs typeface="Calibri" panose="020F0502020204030204"/>
              </a:rPr>
              <a:t>domu</a:t>
            </a:r>
            <a:r>
              <a:rPr lang="en-US" sz="2000" dirty="0">
                <a:cs typeface="Calibri" panose="020F0502020204030204"/>
              </a:rPr>
              <a:t>. W </a:t>
            </a:r>
            <a:r>
              <a:rPr lang="en-US" sz="2000" dirty="0" err="1">
                <a:cs typeface="Calibri" panose="020F0502020204030204"/>
              </a:rPr>
              <a:t>koturnach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męskich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górna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część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cholewki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była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odwinięta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zdobiona</a:t>
            </a:r>
            <a:r>
              <a:rPr lang="en-US" sz="2000" dirty="0">
                <a:cs typeface="Calibri" panose="020F0502020204030204"/>
              </a:rPr>
              <a:t>. </a:t>
            </a:r>
            <a:r>
              <a:rPr lang="en-US" sz="2000" dirty="0" err="1">
                <a:cs typeface="Calibri" panose="020F0502020204030204"/>
              </a:rPr>
              <a:t>Nadawały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się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również</a:t>
            </a:r>
            <a:r>
              <a:rPr lang="en-US" sz="2000" dirty="0">
                <a:cs typeface="Calibri" panose="020F0502020204030204"/>
              </a:rPr>
              <a:t> do </a:t>
            </a:r>
            <a:r>
              <a:rPr lang="en-US" sz="2000" dirty="0" err="1">
                <a:cs typeface="Calibri" panose="020F0502020204030204"/>
              </a:rPr>
              <a:t>polowania</a:t>
            </a:r>
            <a:r>
              <a:rPr lang="en-US" sz="2000" dirty="0">
                <a:cs typeface="Calibri" panose="020F0502020204030204"/>
              </a:rPr>
              <a:t>  </a:t>
            </a:r>
            <a:r>
              <a:rPr lang="en-US" sz="2000" dirty="0" err="1">
                <a:cs typeface="Calibri" panose="020F0502020204030204"/>
              </a:rPr>
              <a:t>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jazdy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konnej</a:t>
            </a:r>
            <a:r>
              <a:rPr lang="en-US" sz="2000" dirty="0">
                <a:cs typeface="Calibri" panose="020F0502020204030204"/>
              </a:rPr>
              <a:t>. </a:t>
            </a:r>
            <a:r>
              <a:rPr lang="en-US" sz="2000" dirty="0" err="1">
                <a:cs typeface="Calibri" panose="020F0502020204030204"/>
              </a:rPr>
              <a:t>Jednak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najprostsze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zapewne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najtańsze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obuwie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było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noszone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przez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chłopów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i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nosiło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nazwę</a:t>
            </a:r>
            <a:r>
              <a:rPr lang="en-US" sz="2000" dirty="0">
                <a:cs typeface="Calibri" panose="020F0502020204030204"/>
              </a:rPr>
              <a:t>  </a:t>
            </a:r>
            <a:r>
              <a:rPr lang="en-US" sz="2000" dirty="0" err="1">
                <a:cs typeface="Calibri" panose="020F0502020204030204"/>
              </a:rPr>
              <a:t>karbatiny</a:t>
            </a:r>
            <a:r>
              <a:rPr lang="en-US" sz="2000" dirty="0">
                <a:cs typeface="Calibri" panose="020F0502020204030204"/>
              </a:rPr>
              <a:t>. Z </a:t>
            </a:r>
            <a:r>
              <a:rPr lang="en-US" sz="2000" dirty="0" err="1">
                <a:cs typeface="Calibri" panose="020F0502020204030204"/>
              </a:rPr>
              <a:t>mokrej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skóry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krowiej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formowano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kształt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stopy</a:t>
            </a:r>
            <a:r>
              <a:rPr lang="en-US" sz="2000" dirty="0">
                <a:cs typeface="Calibri" panose="020F0502020204030204"/>
              </a:rPr>
              <a:t>. Tak </a:t>
            </a:r>
            <a:r>
              <a:rPr lang="en-US" sz="2000" dirty="0" err="1">
                <a:cs typeface="Calibri" panose="020F0502020204030204"/>
              </a:rPr>
              <a:t>zrobiona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podeszwa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była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ściągana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skórzanym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paskiem</a:t>
            </a:r>
            <a:r>
              <a:rPr lang="en-US" sz="2000" dirty="0">
                <a:cs typeface="Calibri" panose="020F0502020204030204"/>
              </a:rPr>
              <a:t>, </a:t>
            </a:r>
            <a:r>
              <a:rPr lang="en-US" sz="2000" dirty="0" err="1">
                <a:cs typeface="Calibri" panose="020F0502020204030204"/>
              </a:rPr>
              <a:t>którym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obwiązywano</a:t>
            </a:r>
            <a:r>
              <a:rPr lang="en-US" sz="2000" dirty="0">
                <a:cs typeface="Calibri" panose="020F0502020204030204"/>
              </a:rPr>
              <a:t> </a:t>
            </a:r>
            <a:r>
              <a:rPr lang="en-US" sz="2000" dirty="0" err="1">
                <a:cs typeface="Calibri" panose="020F0502020204030204"/>
              </a:rPr>
              <a:t>kostkę</a:t>
            </a:r>
            <a:r>
              <a:rPr lang="en-US" sz="2000" dirty="0">
                <a:cs typeface="Calibri" panose="020F0502020204030204"/>
              </a:rPr>
              <a:t>.</a:t>
            </a:r>
            <a:endParaRPr lang="en-US" sz="2000" dirty="0"/>
          </a:p>
          <a:p>
            <a:pPr marL="0" indent="0">
              <a:buNone/>
            </a:pPr>
            <a:endParaRPr lang="en-US" sz="1500">
              <a:cs typeface="Calibri" panose="020F0502020204030204"/>
            </a:endParaRPr>
          </a:p>
        </p:txBody>
      </p:sp>
      <p:pic>
        <p:nvPicPr>
          <p:cNvPr id="4" name="Picture 3" descr="Moda grecka">
            <a:extLst>
              <a:ext uri="{FF2B5EF4-FFF2-40B4-BE49-F238E27FC236}">
                <a16:creationId xmlns="" xmlns:a16="http://schemas.microsoft.com/office/drawing/2014/main" id="{721364FF-EAD6-B3D3-51B2-85BC70830F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59" y="-64072"/>
            <a:ext cx="5458968" cy="4066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94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ECEAAF-05BA-4D99-7DB8-94FA6239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err="1"/>
              <a:t>Sandały</a:t>
            </a:r>
            <a:r>
              <a:rPr lang="en-US" sz="5400" b="1" dirty="0"/>
              <a:t> 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C22776E-ACC2-9FB4-AC3E-A47F6BFC94E8}"/>
              </a:ext>
            </a:extLst>
          </p:cNvPr>
          <p:cNvSpPr txBox="1"/>
          <p:nvPr/>
        </p:nvSpPr>
        <p:spPr>
          <a:xfrm>
            <a:off x="644680" y="2765422"/>
            <a:ext cx="4833869" cy="3771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Nie </a:t>
            </a:r>
            <a:r>
              <a:rPr lang="en-US" sz="2000" err="1"/>
              <a:t>będzie</a:t>
            </a:r>
            <a:r>
              <a:rPr lang="en-US" sz="2000" dirty="0"/>
              <a:t> </a:t>
            </a:r>
            <a:r>
              <a:rPr lang="en-US" sz="2000" err="1"/>
              <a:t>zaskoczeniem</a:t>
            </a:r>
            <a:r>
              <a:rPr lang="en-US" sz="2000" dirty="0"/>
              <a:t> </a:t>
            </a:r>
            <a:r>
              <a:rPr lang="en-US" sz="2000" err="1"/>
              <a:t>fakt</a:t>
            </a:r>
            <a:r>
              <a:rPr lang="en-US" sz="2000" dirty="0"/>
              <a:t>, </a:t>
            </a:r>
            <a:r>
              <a:rPr lang="en-US" sz="2000" err="1"/>
              <a:t>że</a:t>
            </a:r>
            <a:r>
              <a:rPr lang="en-US" sz="2000" dirty="0"/>
              <a:t> </a:t>
            </a:r>
            <a:r>
              <a:rPr lang="en-US" sz="2000" err="1"/>
              <a:t>najpopularniejszym</a:t>
            </a:r>
            <a:r>
              <a:rPr lang="en-US" sz="2000" dirty="0"/>
              <a:t> </a:t>
            </a:r>
            <a:r>
              <a:rPr lang="en-US" sz="2000" err="1"/>
              <a:t>obuwiem</a:t>
            </a:r>
            <a:r>
              <a:rPr lang="en-US" sz="2000" dirty="0"/>
              <a:t> w </a:t>
            </a:r>
            <a:r>
              <a:rPr lang="en-US" sz="2000" err="1"/>
              <a:t>starożytnej</a:t>
            </a:r>
            <a:r>
              <a:rPr lang="en-US" sz="2000" dirty="0"/>
              <a:t> </a:t>
            </a:r>
            <a:r>
              <a:rPr lang="en-US" sz="2000" err="1"/>
              <a:t>Grecji</a:t>
            </a:r>
            <a:r>
              <a:rPr lang="en-US" sz="2000" dirty="0"/>
              <a:t> </a:t>
            </a:r>
            <a:r>
              <a:rPr lang="en-US" sz="2000" err="1"/>
              <a:t>były</a:t>
            </a:r>
            <a:r>
              <a:rPr lang="en-US" sz="2000" dirty="0"/>
              <a:t> </a:t>
            </a:r>
            <a:r>
              <a:rPr lang="en-US" sz="2000" err="1"/>
              <a:t>sandały</a:t>
            </a:r>
            <a:r>
              <a:rPr lang="en-US" sz="2000" dirty="0"/>
              <a:t>, a Grecy </a:t>
            </a:r>
            <a:r>
              <a:rPr lang="en-US" sz="2000" err="1"/>
              <a:t>przykładali</a:t>
            </a:r>
            <a:r>
              <a:rPr lang="en-US" sz="2000" dirty="0"/>
              <a:t> do ich </a:t>
            </a:r>
            <a:r>
              <a:rPr lang="en-US" sz="2000" err="1"/>
              <a:t>wykonania</a:t>
            </a:r>
            <a:r>
              <a:rPr lang="en-US" sz="2000" dirty="0"/>
              <a:t> </a:t>
            </a:r>
            <a:r>
              <a:rPr lang="en-US" sz="2000" err="1"/>
              <a:t>olbrzymią</a:t>
            </a:r>
            <a:r>
              <a:rPr lang="en-US" sz="2000" dirty="0"/>
              <a:t> </a:t>
            </a:r>
            <a:r>
              <a:rPr lang="en-US" sz="2000" err="1"/>
              <a:t>wagę</a:t>
            </a:r>
            <a:r>
              <a:rPr lang="en-US" sz="2000" dirty="0"/>
              <a:t>. </a:t>
            </a:r>
            <a:r>
              <a:rPr lang="en-US" sz="2000" err="1"/>
              <a:t>Podczas</a:t>
            </a:r>
            <a:r>
              <a:rPr lang="en-US" sz="2000" dirty="0"/>
              <a:t> </a:t>
            </a:r>
            <a:r>
              <a:rPr lang="en-US" sz="2000" err="1"/>
              <a:t>podróży</a:t>
            </a:r>
            <a:r>
              <a:rPr lang="en-US" sz="2000" dirty="0"/>
              <a:t>, </a:t>
            </a:r>
            <a:r>
              <a:rPr lang="en-US" sz="2000" err="1"/>
              <a:t>jazdy</a:t>
            </a:r>
            <a:r>
              <a:rPr lang="en-US" sz="2000" dirty="0"/>
              <a:t> </a:t>
            </a:r>
            <a:r>
              <a:rPr lang="en-US" sz="2000" err="1"/>
              <a:t>konnej</a:t>
            </a:r>
            <a:r>
              <a:rPr lang="en-US" sz="2000" dirty="0"/>
              <a:t> </a:t>
            </a:r>
            <a:r>
              <a:rPr lang="en-US" sz="2000" err="1"/>
              <a:t>oraz</a:t>
            </a:r>
            <a:r>
              <a:rPr lang="en-US" sz="2000" dirty="0"/>
              <a:t> </a:t>
            </a:r>
            <a:r>
              <a:rPr lang="en-US" sz="2000" err="1"/>
              <a:t>walki</a:t>
            </a:r>
            <a:r>
              <a:rPr lang="en-US" sz="2000" dirty="0"/>
              <a:t> </a:t>
            </a:r>
            <a:r>
              <a:rPr lang="en-US" sz="2000" err="1"/>
              <a:t>używano</a:t>
            </a:r>
            <a:r>
              <a:rPr lang="en-US" sz="2000" dirty="0"/>
              <a:t> </a:t>
            </a:r>
            <a:r>
              <a:rPr lang="en-US" sz="2000" err="1"/>
              <a:t>obuwia</a:t>
            </a:r>
            <a:r>
              <a:rPr lang="en-US" sz="2000" dirty="0"/>
              <a:t> do </a:t>
            </a:r>
            <a:r>
              <a:rPr lang="en-US" sz="2000" err="1"/>
              <a:t>kolan</a:t>
            </a:r>
            <a:r>
              <a:rPr lang="en-US" sz="2000" dirty="0"/>
              <a:t> – </a:t>
            </a:r>
            <a:r>
              <a:rPr lang="en-US" sz="2000" err="1"/>
              <a:t>buty</a:t>
            </a:r>
            <a:r>
              <a:rPr lang="en-US" sz="2000" dirty="0"/>
              <a:t> </a:t>
            </a:r>
            <a:r>
              <a:rPr lang="en-US" sz="2000" err="1"/>
              <a:t>były</a:t>
            </a:r>
            <a:r>
              <a:rPr lang="en-US" sz="2000" dirty="0"/>
              <a:t> </a:t>
            </a:r>
            <a:r>
              <a:rPr lang="en-US" sz="2000" err="1"/>
              <a:t>rozcięte</a:t>
            </a:r>
            <a:r>
              <a:rPr lang="en-US" sz="2000" dirty="0"/>
              <a:t> z </a:t>
            </a:r>
            <a:r>
              <a:rPr lang="en-US" sz="2000" err="1"/>
              <a:t>przodu</a:t>
            </a:r>
            <a:r>
              <a:rPr lang="en-US" sz="2000" dirty="0"/>
              <a:t> </a:t>
            </a:r>
            <a:r>
              <a:rPr lang="en-US" sz="2000" err="1"/>
              <a:t>i</a:t>
            </a:r>
            <a:r>
              <a:rPr lang="en-US" sz="2000" dirty="0"/>
              <a:t> </a:t>
            </a:r>
            <a:r>
              <a:rPr lang="en-US" sz="2000" err="1"/>
              <a:t>opatrzone</a:t>
            </a:r>
            <a:r>
              <a:rPr lang="en-US" sz="2000" dirty="0"/>
              <a:t> </a:t>
            </a:r>
            <a:r>
              <a:rPr lang="en-US" sz="2000" err="1"/>
              <a:t>dziurkami</a:t>
            </a:r>
            <a:r>
              <a:rPr lang="en-US" sz="2000" dirty="0"/>
              <a:t>, </a:t>
            </a:r>
            <a:r>
              <a:rPr lang="en-US" sz="2000" err="1"/>
              <a:t>przez</a:t>
            </a:r>
            <a:r>
              <a:rPr lang="en-US" sz="2000" dirty="0"/>
              <a:t> </a:t>
            </a:r>
            <a:r>
              <a:rPr lang="en-US" sz="2000" err="1"/>
              <a:t>które</a:t>
            </a:r>
            <a:r>
              <a:rPr lang="en-US" sz="2000" dirty="0"/>
              <a:t> </a:t>
            </a:r>
            <a:r>
              <a:rPr lang="en-US" sz="2000" err="1"/>
              <a:t>przechodziły</a:t>
            </a:r>
            <a:r>
              <a:rPr lang="en-US" sz="2000" dirty="0"/>
              <a:t> </a:t>
            </a:r>
            <a:r>
              <a:rPr lang="en-US" sz="2000" err="1"/>
              <a:t>rzemyki</a:t>
            </a:r>
            <a:r>
              <a:rPr lang="en-US" sz="2000" dirty="0"/>
              <a:t> </a:t>
            </a:r>
            <a:r>
              <a:rPr lang="en-US" sz="2000" err="1"/>
              <a:t>ściągające</a:t>
            </a:r>
            <a:r>
              <a:rPr lang="en-US" sz="2000" dirty="0"/>
              <a:t> je </a:t>
            </a:r>
            <a:r>
              <a:rPr lang="en-US" sz="2000" err="1"/>
              <a:t>razem</a:t>
            </a:r>
            <a:r>
              <a:rPr lang="en-US" sz="2000" dirty="0"/>
              <a:t>. </a:t>
            </a:r>
            <a:r>
              <a:rPr lang="en-US" sz="2000" err="1"/>
              <a:t>Później</a:t>
            </a:r>
            <a:r>
              <a:rPr lang="en-US" sz="2000" dirty="0"/>
              <a:t> </a:t>
            </a:r>
            <a:r>
              <a:rPr lang="en-US" sz="2000" err="1"/>
              <a:t>pojawiły</a:t>
            </a:r>
            <a:r>
              <a:rPr lang="en-US" sz="2000" dirty="0"/>
              <a:t> </a:t>
            </a:r>
            <a:r>
              <a:rPr lang="en-US" sz="2000" err="1"/>
              <a:t>się</a:t>
            </a:r>
            <a:r>
              <a:rPr lang="en-US" sz="2000" dirty="0"/>
              <a:t> </a:t>
            </a:r>
            <a:r>
              <a:rPr lang="en-US" sz="2000" err="1"/>
              <a:t>również</a:t>
            </a:r>
            <a:r>
              <a:rPr lang="en-US" sz="2000" dirty="0"/>
              <a:t> </a:t>
            </a:r>
            <a:r>
              <a:rPr lang="en-US" sz="2000" err="1"/>
              <a:t>wszystkim</a:t>
            </a:r>
            <a:r>
              <a:rPr lang="en-US" sz="2000" dirty="0"/>
              <a:t> </a:t>
            </a:r>
            <a:r>
              <a:rPr lang="en-US" sz="2000" err="1"/>
              <a:t>dobrze</a:t>
            </a:r>
            <a:r>
              <a:rPr lang="en-US" sz="2000" dirty="0"/>
              <a:t> </a:t>
            </a:r>
            <a:r>
              <a:rPr lang="en-US" sz="2000" err="1"/>
              <a:t>znane</a:t>
            </a:r>
            <a:r>
              <a:rPr lang="en-US" sz="2000" dirty="0"/>
              <a:t> </a:t>
            </a:r>
            <a:r>
              <a:rPr lang="en-US" sz="2000" err="1"/>
              <a:t>koturny</a:t>
            </a:r>
            <a:r>
              <a:rPr lang="en-US" sz="2000" dirty="0"/>
              <a:t> - </a:t>
            </a:r>
            <a:r>
              <a:rPr lang="en-US" sz="2000" err="1"/>
              <a:t>szeroki</a:t>
            </a:r>
            <a:r>
              <a:rPr lang="en-US" sz="2000" dirty="0"/>
              <a:t> </a:t>
            </a:r>
            <a:r>
              <a:rPr lang="en-US" sz="2000" err="1"/>
              <a:t>półbucik</a:t>
            </a:r>
            <a:r>
              <a:rPr lang="en-US" sz="2000" dirty="0"/>
              <a:t> z </a:t>
            </a:r>
            <a:r>
              <a:rPr lang="en-US" sz="2000" err="1"/>
              <a:t>podgiętym</a:t>
            </a:r>
            <a:r>
              <a:rPr lang="en-US" sz="2000" dirty="0"/>
              <a:t> do </a:t>
            </a:r>
            <a:r>
              <a:rPr lang="en-US" sz="2000" err="1"/>
              <a:t>góry</a:t>
            </a:r>
            <a:r>
              <a:rPr lang="en-US" sz="2000" dirty="0"/>
              <a:t> </a:t>
            </a:r>
            <a:r>
              <a:rPr lang="en-US" sz="2000" err="1"/>
              <a:t>końcem</a:t>
            </a:r>
            <a:r>
              <a:rPr lang="en-US" sz="2000" dirty="0"/>
              <a:t>. Ten </a:t>
            </a:r>
            <a:r>
              <a:rPr lang="en-US" sz="2000" err="1"/>
              <a:t>rodzaj</a:t>
            </a:r>
            <a:r>
              <a:rPr lang="en-US" sz="2000" dirty="0"/>
              <a:t> </a:t>
            </a:r>
            <a:r>
              <a:rPr lang="en-US" sz="2000" err="1"/>
              <a:t>obuwia</a:t>
            </a:r>
            <a:r>
              <a:rPr lang="en-US" sz="2000" dirty="0"/>
              <a:t> </a:t>
            </a:r>
            <a:r>
              <a:rPr lang="en-US" sz="2000" err="1"/>
              <a:t>był</a:t>
            </a:r>
            <a:r>
              <a:rPr lang="en-US" sz="2000" dirty="0"/>
              <a:t> </a:t>
            </a:r>
            <a:r>
              <a:rPr lang="en-US" sz="2000" err="1"/>
              <a:t>również</a:t>
            </a:r>
            <a:r>
              <a:rPr lang="en-US" sz="2000" dirty="0"/>
              <a:t> </a:t>
            </a:r>
            <a:r>
              <a:rPr lang="en-US" sz="2000" err="1"/>
              <a:t>używany</a:t>
            </a:r>
            <a:r>
              <a:rPr lang="en-US" sz="2000" dirty="0"/>
              <a:t> </a:t>
            </a:r>
            <a:r>
              <a:rPr lang="en-US" sz="2000" err="1"/>
              <a:t>przez</a:t>
            </a:r>
            <a:r>
              <a:rPr lang="en-US" sz="2000" dirty="0"/>
              <a:t> </a:t>
            </a:r>
            <a:r>
              <a:rPr lang="en-US" sz="2000" err="1"/>
              <a:t>kobiety</a:t>
            </a:r>
            <a:r>
              <a:rPr lang="en-US" sz="2000" dirty="0"/>
              <a:t> w </a:t>
            </a:r>
            <a:r>
              <a:rPr lang="en-US" sz="2000" err="1"/>
              <a:t>domu</a:t>
            </a:r>
            <a:r>
              <a:rPr lang="en-US" sz="2000" dirty="0"/>
              <a:t>.  </a:t>
            </a:r>
            <a:endParaRPr lang="en-US" sz="2000">
              <a:effectLst/>
              <a:cs typeface="Calibri" panose="020F050202020403020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3BD27EF-F135-581B-DC3C-39FF3489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38" r="-2" b="76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9196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1881" y="856343"/>
            <a:ext cx="897987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5400" b="1" dirty="0"/>
              <a:t>Źródła :</a:t>
            </a:r>
          </a:p>
          <a:p>
            <a:r>
              <a:rPr lang="pl-PL" dirty="0">
                <a:hlinkClick r:id="rId2"/>
              </a:rPr>
              <a:t>https://www.podkop.com/2015/03/13/ubiory-w-starozytnej-grecji/</a:t>
            </a:r>
            <a:endParaRPr lang="pl-PL" dirty="0"/>
          </a:p>
          <a:p>
            <a:r>
              <a:rPr lang="pl-PL" dirty="0">
                <a:hlinkClick r:id="rId3"/>
              </a:rPr>
              <a:t>https://nauka.poinformowani.pl/artykul/32036-moda-w-stylu-aten-czyli-co-nosili-starozytni-grecy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https://pl.wikipedia.org/wiki/Afrodyta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https://pl.wikipedia.org/wiki/Adonis_(mitologia)</a:t>
            </a:r>
            <a:endParaRPr lang="pl-PL" dirty="0"/>
          </a:p>
          <a:p>
            <a:r>
              <a:rPr lang="pl-PL" dirty="0">
                <a:hlinkClick r:id="rId6"/>
              </a:rPr>
              <a:t>https://historia.org.pl/2014/03/31/moda-w-starozytnej-grecji-w-epoce-klasycznej/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7"/>
              </a:rPr>
              <a:t>https://urodaizdrowie.pl/moda-starozytnej-grecji/</a:t>
            </a:r>
            <a:endParaRPr lang="pl-PL" dirty="0"/>
          </a:p>
          <a:p>
            <a:r>
              <a:rPr lang="pl-PL" dirty="0">
                <a:hlinkClick r:id="rId8"/>
              </a:rPr>
              <a:t>https://sciaga.pl/tekst/59183-60-ubior_w_starozytnej_grecji</a:t>
            </a:r>
            <a:endParaRPr lang="pl-PL" dirty="0"/>
          </a:p>
          <a:p>
            <a:r>
              <a:rPr lang="pl-PL" dirty="0">
                <a:ea typeface="+mn-lt"/>
                <a:cs typeface="+mn-lt"/>
                <a:hlinkClick r:id="rId9"/>
              </a:rPr>
              <a:t>https://www.slideshare.net/ewunia1/ubir-w-staroytnej-grecji</a:t>
            </a:r>
            <a:endParaRPr lang="pl-PL">
              <a:cs typeface="Calibri" panose="020F0502020204030204"/>
            </a:endParaRPr>
          </a:p>
          <a:p>
            <a:r>
              <a:rPr lang="pl-PL" dirty="0">
                <a:ea typeface="+mn-lt"/>
                <a:cs typeface="+mn-lt"/>
                <a:hlinkClick r:id="rId10"/>
              </a:rPr>
              <a:t>https://murkydesign.pl/5-pojec-mody-damskiej-starozytnej-grecji/</a:t>
            </a:r>
            <a:endParaRPr lang="pl-PL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F8109B-8789-7D23-BE37-6C203C5EBC1D}"/>
              </a:ext>
            </a:extLst>
          </p:cNvPr>
          <p:cNvSpPr txBox="1"/>
          <p:nvPr/>
        </p:nvSpPr>
        <p:spPr>
          <a:xfrm>
            <a:off x="8381999" y="5059136"/>
            <a:ext cx="33772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Julia Kofman </a:t>
            </a:r>
          </a:p>
          <a:p>
            <a:r>
              <a:rPr lang="en-US" sz="2800" b="1" err="1">
                <a:cs typeface="Calibri"/>
              </a:rPr>
              <a:t>Klasa</a:t>
            </a:r>
            <a:r>
              <a:rPr lang="en-US" sz="2800" b="1" dirty="0">
                <a:cs typeface="Calibri"/>
              </a:rPr>
              <a:t> 1B3</a:t>
            </a:r>
          </a:p>
        </p:txBody>
      </p:sp>
    </p:spTree>
    <p:extLst>
      <p:ext uri="{BB962C8B-B14F-4D97-AF65-F5344CB8AC3E}">
        <p14:creationId xmlns="" xmlns:p14="http://schemas.microsoft.com/office/powerpoint/2010/main" val="23428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E79C93-A280-396B-55B5-9C6E9263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latin typeface="+mj-lt"/>
                <a:ea typeface="+mj-ea"/>
                <a:cs typeface="+mj-cs"/>
              </a:rPr>
              <a:t>Adonis</a:t>
            </a:r>
            <a:r>
              <a:rPr lang="en-US" sz="5400" dirty="0"/>
              <a:t> </a:t>
            </a:r>
            <a:endParaRPr lang="en-US" sz="4400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0C2C4A8-9C2C-EE23-8C89-3C56F69C1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765" y="2093934"/>
            <a:ext cx="5693206" cy="44586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Postać</a:t>
            </a:r>
            <a:r>
              <a:rPr lang="en-US" sz="2000" dirty="0"/>
              <a:t> </a:t>
            </a:r>
            <a:r>
              <a:rPr lang="en-US" sz="2000" dirty="0" err="1"/>
              <a:t>mitologii</a:t>
            </a:r>
            <a:r>
              <a:rPr lang="en-US" sz="2000" dirty="0"/>
              <a:t> </a:t>
            </a:r>
            <a:r>
              <a:rPr lang="en-US" sz="2000" dirty="0" err="1"/>
              <a:t>greckiej</a:t>
            </a:r>
            <a:r>
              <a:rPr lang="en-US" sz="2000" dirty="0"/>
              <a:t>, w </a:t>
            </a:r>
            <a:r>
              <a:rPr lang="en-US" sz="2000" dirty="0" err="1"/>
              <a:t>starożytności</a:t>
            </a:r>
            <a:r>
              <a:rPr lang="en-US" sz="2000" dirty="0"/>
              <a:t> </a:t>
            </a:r>
            <a:r>
              <a:rPr lang="en-US" sz="2000" dirty="0" err="1"/>
              <a:t>podmiot</a:t>
            </a:r>
            <a:r>
              <a:rPr lang="en-US" sz="2000" dirty="0"/>
              <a:t> </a:t>
            </a:r>
            <a:r>
              <a:rPr lang="en-US" sz="2000" dirty="0" err="1"/>
              <a:t>czci</a:t>
            </a:r>
            <a:r>
              <a:rPr lang="en-US" sz="2000" dirty="0"/>
              <a:t> </a:t>
            </a:r>
            <a:r>
              <a:rPr lang="en-US" sz="2000" dirty="0" err="1"/>
              <a:t>boskiej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kultu</a:t>
            </a:r>
            <a:r>
              <a:rPr lang="en-US" sz="2000" dirty="0"/>
              <a:t> </a:t>
            </a:r>
            <a:r>
              <a:rPr lang="en-US" sz="2000" dirty="0" err="1"/>
              <a:t>religijnego</a:t>
            </a:r>
            <a:r>
              <a:rPr lang="en-US" sz="2000" dirty="0"/>
              <a:t>, </a:t>
            </a:r>
            <a:r>
              <a:rPr lang="en-US" sz="2000" dirty="0" err="1"/>
              <a:t>piękny</a:t>
            </a:r>
            <a:r>
              <a:rPr lang="en-US" sz="2000" dirty="0"/>
              <a:t> </a:t>
            </a:r>
            <a:r>
              <a:rPr lang="en-US" sz="2000" dirty="0" err="1"/>
              <a:t>młodzieniec</a:t>
            </a:r>
            <a:r>
              <a:rPr lang="en-US" sz="2000" dirty="0"/>
              <a:t>, </a:t>
            </a:r>
            <a:r>
              <a:rPr lang="en-US" sz="2000" dirty="0" err="1"/>
              <a:t>ulubieniec</a:t>
            </a:r>
            <a:r>
              <a:rPr lang="en-US" sz="2000" dirty="0"/>
              <a:t> </a:t>
            </a:r>
            <a:r>
              <a:rPr lang="en-US" sz="2000" dirty="0" err="1"/>
              <a:t>Afrodyty</a:t>
            </a:r>
            <a:r>
              <a:rPr lang="en-US" sz="2000" dirty="0"/>
              <a:t>. </a:t>
            </a:r>
            <a:r>
              <a:rPr lang="en-US" sz="2000" dirty="0" err="1"/>
              <a:t>Według</a:t>
            </a:r>
            <a:r>
              <a:rPr lang="en-US" sz="2000" dirty="0"/>
              <a:t> </a:t>
            </a:r>
            <a:r>
              <a:rPr lang="en-US" sz="2000" dirty="0" err="1"/>
              <a:t>Hezjoda</a:t>
            </a:r>
            <a:r>
              <a:rPr lang="en-US" sz="2000" dirty="0"/>
              <a:t>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synem</a:t>
            </a:r>
            <a:r>
              <a:rPr lang="en-US" sz="2000" dirty="0"/>
              <a:t> </a:t>
            </a:r>
            <a:r>
              <a:rPr lang="en-US" sz="2000" dirty="0" err="1"/>
              <a:t>Fojniksa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Alfesibei</a:t>
            </a:r>
            <a:r>
              <a:rPr lang="en-US" sz="2000" dirty="0"/>
              <a:t>. W </a:t>
            </a:r>
            <a:r>
              <a:rPr lang="en-US" sz="2000" dirty="0" err="1"/>
              <a:t>późniejszych</a:t>
            </a:r>
            <a:r>
              <a:rPr lang="en-US" sz="2000" dirty="0"/>
              <a:t> </a:t>
            </a:r>
            <a:r>
              <a:rPr lang="en-US" sz="2000" dirty="0" err="1"/>
              <a:t>źródłach</a:t>
            </a:r>
            <a:r>
              <a:rPr lang="en-US" sz="2000" dirty="0"/>
              <a:t> </a:t>
            </a:r>
            <a:r>
              <a:rPr lang="en-US" sz="2000" dirty="0" err="1"/>
              <a:t>często</a:t>
            </a:r>
            <a:r>
              <a:rPr lang="en-US" sz="2000" dirty="0"/>
              <a:t> </a:t>
            </a:r>
            <a:r>
              <a:rPr lang="en-US" sz="2000" dirty="0" err="1"/>
              <a:t>pojawiała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informacja</a:t>
            </a:r>
            <a:r>
              <a:rPr lang="en-US" sz="2000" dirty="0"/>
              <a:t>, </a:t>
            </a:r>
            <a:r>
              <a:rPr lang="en-US" sz="2000" dirty="0" err="1"/>
              <a:t>że</a:t>
            </a:r>
            <a:r>
              <a:rPr lang="en-US" sz="2000" dirty="0"/>
              <a:t>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synem</a:t>
            </a:r>
            <a:r>
              <a:rPr lang="en-US" sz="2000" dirty="0"/>
              <a:t> </a:t>
            </a:r>
            <a:r>
              <a:rPr lang="en-US" sz="2000" dirty="0" err="1"/>
              <a:t>Myrry</a:t>
            </a:r>
            <a:r>
              <a:rPr lang="en-US" sz="2000" dirty="0"/>
              <a:t> z </a:t>
            </a:r>
            <a:r>
              <a:rPr lang="en-US" sz="2000" dirty="0" err="1"/>
              <a:t>jej</a:t>
            </a:r>
            <a:r>
              <a:rPr lang="en-US" sz="2000" dirty="0"/>
              <a:t> </a:t>
            </a:r>
            <a:r>
              <a:rPr lang="en-US" sz="2000" dirty="0" err="1"/>
              <a:t>kazirodczego</a:t>
            </a:r>
            <a:r>
              <a:rPr lang="en-US" sz="2000" dirty="0"/>
              <a:t> </a:t>
            </a:r>
            <a:r>
              <a:rPr lang="en-US" sz="2000" dirty="0" err="1"/>
              <a:t>związku</a:t>
            </a:r>
            <a:r>
              <a:rPr lang="en-US" sz="2000" dirty="0"/>
              <a:t> z </a:t>
            </a:r>
            <a:r>
              <a:rPr lang="en-US" sz="2000" dirty="0" err="1"/>
              <a:t>Kinyrasem</a:t>
            </a:r>
            <a:r>
              <a:rPr lang="en-US" sz="2000" dirty="0"/>
              <a:t>, </a:t>
            </a:r>
            <a:r>
              <a:rPr lang="en-US" sz="2000" dirty="0" err="1"/>
              <a:t>bądź</a:t>
            </a:r>
            <a:r>
              <a:rPr lang="en-US" sz="2000" dirty="0"/>
              <a:t> </a:t>
            </a:r>
            <a:r>
              <a:rPr lang="en-US" sz="2000" dirty="0" err="1"/>
              <a:t>Tejasem</a:t>
            </a:r>
            <a:r>
              <a:rPr lang="en-US" sz="2000" dirty="0"/>
              <a:t>. 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,,Po </a:t>
            </a:r>
            <a:r>
              <a:rPr lang="en-US" sz="2000" dirty="0" err="1"/>
              <a:t>dziesięciu</a:t>
            </a:r>
            <a:r>
              <a:rPr lang="en-US" sz="2000" dirty="0"/>
              <a:t> </a:t>
            </a:r>
            <a:r>
              <a:rPr lang="en-US" sz="2000" dirty="0" err="1"/>
              <a:t>miesiącach</a:t>
            </a:r>
            <a:r>
              <a:rPr lang="en-US" sz="2000" dirty="0"/>
              <a:t> kora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drzewie</a:t>
            </a:r>
            <a:r>
              <a:rPr lang="en-US" sz="2000" dirty="0"/>
              <a:t> </a:t>
            </a:r>
            <a:r>
              <a:rPr lang="en-US" sz="2000" dirty="0" err="1"/>
              <a:t>mirtowym</a:t>
            </a:r>
            <a:r>
              <a:rPr lang="en-US" sz="2000" dirty="0"/>
              <a:t> </a:t>
            </a:r>
            <a:r>
              <a:rPr lang="en-US" sz="2000" dirty="0" err="1"/>
              <a:t>podniosła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pękła</a:t>
            </a:r>
            <a:r>
              <a:rPr lang="en-US" sz="2000" dirty="0"/>
              <a:t>. Z </a:t>
            </a:r>
            <a:r>
              <a:rPr lang="en-US" sz="2000" dirty="0" err="1"/>
              <a:t>rośliny</a:t>
            </a:r>
            <a:r>
              <a:rPr lang="en-US" sz="2000" dirty="0"/>
              <a:t> </a:t>
            </a:r>
            <a:r>
              <a:rPr lang="en-US" sz="2000" dirty="0" err="1"/>
              <a:t>wypadło</a:t>
            </a:r>
            <a:r>
              <a:rPr lang="en-US" sz="2000" dirty="0"/>
              <a:t> </a:t>
            </a:r>
            <a:r>
              <a:rPr lang="en-US" sz="2000" dirty="0" err="1"/>
              <a:t>niemowlę</a:t>
            </a:r>
            <a:r>
              <a:rPr lang="en-US" sz="2000" dirty="0"/>
              <a:t> </a:t>
            </a:r>
            <a:r>
              <a:rPr lang="en-US" sz="2000" dirty="0" err="1"/>
              <a:t>cudnej</a:t>
            </a:r>
            <a:r>
              <a:rPr lang="en-US" sz="2000" dirty="0"/>
              <a:t> </a:t>
            </a:r>
            <a:r>
              <a:rPr lang="en-US" sz="2000" dirty="0" err="1"/>
              <a:t>urody</a:t>
            </a:r>
            <a:r>
              <a:rPr lang="en-US" sz="2000" dirty="0"/>
              <a:t>. </a:t>
            </a:r>
            <a:r>
              <a:rPr lang="en-US" sz="2000" dirty="0" err="1"/>
              <a:t>Znalazła</a:t>
            </a:r>
            <a:r>
              <a:rPr lang="en-US" sz="2000" dirty="0"/>
              <a:t> je </a:t>
            </a:r>
            <a:r>
              <a:rPr lang="en-US" sz="2000" dirty="0" err="1"/>
              <a:t>Afrodyta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nazwała</a:t>
            </a:r>
            <a:r>
              <a:rPr lang="en-US" sz="2000" dirty="0"/>
              <a:t> </a:t>
            </a:r>
            <a:r>
              <a:rPr lang="en-US" sz="2000" dirty="0" err="1"/>
              <a:t>Adonisem</a:t>
            </a:r>
            <a:r>
              <a:rPr lang="en-US" sz="2000" dirty="0"/>
              <a:t>. W </a:t>
            </a:r>
            <a:r>
              <a:rPr lang="en-US" sz="2000" dirty="0" err="1"/>
              <a:t>tajemnicy</a:t>
            </a:r>
            <a:r>
              <a:rPr lang="en-US" sz="2000" dirty="0"/>
              <a:t> </a:t>
            </a:r>
            <a:r>
              <a:rPr lang="en-US" sz="2000" dirty="0" err="1"/>
              <a:t>przed</a:t>
            </a:r>
            <a:r>
              <a:rPr lang="en-US" sz="2000" dirty="0"/>
              <a:t> </a:t>
            </a:r>
            <a:r>
              <a:rPr lang="en-US" sz="2000" dirty="0" err="1"/>
              <a:t>wszystkimi</a:t>
            </a:r>
            <a:r>
              <a:rPr lang="en-US" sz="2000" dirty="0"/>
              <a:t> </a:t>
            </a:r>
            <a:r>
              <a:rPr lang="en-US" sz="2000" dirty="0" err="1"/>
              <a:t>powierzyła</a:t>
            </a:r>
            <a:r>
              <a:rPr lang="en-US" sz="2000" dirty="0"/>
              <a:t> go w </a:t>
            </a:r>
            <a:r>
              <a:rPr lang="en-US" sz="2000" dirty="0" err="1"/>
              <a:t>opiece</a:t>
            </a:r>
            <a:r>
              <a:rPr lang="en-US" sz="2000" dirty="0"/>
              <a:t> </a:t>
            </a:r>
            <a:r>
              <a:rPr lang="en-US" sz="2000" dirty="0" err="1"/>
              <a:t>Persefonie</a:t>
            </a:r>
            <a:r>
              <a:rPr lang="en-US" sz="2000" dirty="0"/>
              <a:t>. </a:t>
            </a:r>
            <a:r>
              <a:rPr lang="en-US" sz="2000" dirty="0" err="1"/>
              <a:t>Gdy</a:t>
            </a:r>
            <a:r>
              <a:rPr lang="en-US" sz="2000" dirty="0"/>
              <a:t> </a:t>
            </a:r>
            <a:r>
              <a:rPr lang="en-US" sz="2000" dirty="0" err="1"/>
              <a:t>wyrósł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pięknego</a:t>
            </a:r>
            <a:r>
              <a:rPr lang="en-US" sz="2000" dirty="0"/>
              <a:t> </a:t>
            </a:r>
            <a:r>
              <a:rPr lang="en-US" sz="2000" dirty="0" err="1"/>
              <a:t>młodzieńca</a:t>
            </a:r>
            <a:r>
              <a:rPr lang="en-US" sz="2000" dirty="0"/>
              <a:t>, </a:t>
            </a:r>
            <a:r>
              <a:rPr lang="en-US" sz="2000" dirty="0" err="1"/>
              <a:t>Afrodyta</a:t>
            </a:r>
            <a:r>
              <a:rPr lang="en-US" sz="2000" dirty="0"/>
              <a:t> </a:t>
            </a:r>
            <a:r>
              <a:rPr lang="en-US" sz="2000" dirty="0" err="1"/>
              <a:t>chciała</a:t>
            </a:r>
            <a:r>
              <a:rPr lang="en-US" sz="2000" dirty="0"/>
              <a:t> go </a:t>
            </a:r>
            <a:r>
              <a:rPr lang="en-US" sz="2000" dirty="0" err="1"/>
              <a:t>odzyskać</a:t>
            </a:r>
            <a:r>
              <a:rPr lang="en-US" sz="2000" dirty="0"/>
              <a:t>, </a:t>
            </a:r>
            <a:r>
              <a:rPr lang="en-US" sz="2000" dirty="0" err="1"/>
              <a:t>lecz</a:t>
            </a:r>
            <a:r>
              <a:rPr lang="en-US" sz="2000" dirty="0"/>
              <a:t> </a:t>
            </a:r>
            <a:r>
              <a:rPr lang="en-US" sz="2000" dirty="0" err="1"/>
              <a:t>Persefona</a:t>
            </a:r>
            <a:r>
              <a:rPr lang="en-US" sz="2000" dirty="0"/>
              <a:t> </a:t>
            </a:r>
            <a:r>
              <a:rPr lang="en-US" sz="2000" dirty="0" err="1"/>
              <a:t>również</a:t>
            </a:r>
            <a:r>
              <a:rPr lang="en-US" sz="2000" dirty="0"/>
              <a:t> </a:t>
            </a:r>
            <a:r>
              <a:rPr lang="en-US" sz="2000" dirty="0" err="1"/>
              <a:t>zakochała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w </a:t>
            </a:r>
            <a:r>
              <a:rPr lang="en-US" sz="2000" dirty="0" err="1"/>
              <a:t>Adonisie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zwrócić</a:t>
            </a:r>
            <a:r>
              <a:rPr lang="en-US" sz="2000" dirty="0"/>
              <a:t> go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chciała</a:t>
            </a:r>
            <a:r>
              <a:rPr lang="en-US" sz="2000" dirty="0" smtClean="0"/>
              <a:t>'‘</a:t>
            </a:r>
            <a:r>
              <a:rPr lang="pl-PL" sz="2000" dirty="0" smtClean="0"/>
              <a:t>.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donis, Encyklopedia PWN: źródło wiarygodnej i rzetelnej wiedzy">
            <a:extLst>
              <a:ext uri="{FF2B5EF4-FFF2-40B4-BE49-F238E27FC236}">
                <a16:creationId xmlns="" xmlns:a16="http://schemas.microsoft.com/office/drawing/2014/main" id="{4AEF2245-08BC-C8BA-671E-23A23623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024" r="2" b="31501"/>
          <a:stretch/>
        </p:blipFill>
        <p:spPr>
          <a:xfrm>
            <a:off x="7772471" y="2609673"/>
            <a:ext cx="4419529" cy="424832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="" xmlns:a16="http://schemas.microsoft.com/office/drawing/2014/main" id="{6533495D-4FDF-293A-6443-83BADD0813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11" b="-2"/>
          <a:stretch/>
        </p:blipFill>
        <p:spPr>
          <a:xfrm>
            <a:off x="6336734" y="1"/>
            <a:ext cx="4088128" cy="3394275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6727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6D117-05CC-C011-13CA-A3D96FF9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20" y="164384"/>
            <a:ext cx="5431108" cy="1935376"/>
          </a:xfrm>
        </p:spPr>
        <p:txBody>
          <a:bodyPr anchor="b">
            <a:normAutofit/>
          </a:bodyPr>
          <a:lstStyle/>
          <a:p>
            <a:r>
              <a:rPr lang="en-US" sz="5400" b="1"/>
              <a:t>Adonis i Afrodyta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D15291-B6C0-6DD5-30C8-341F2307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59" y="2765576"/>
            <a:ext cx="4597757" cy="40933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Uroda</a:t>
            </a:r>
            <a:r>
              <a:rPr lang="en-US" sz="2000" dirty="0">
                <a:ea typeface="+mn-lt"/>
                <a:cs typeface="+mn-lt"/>
              </a:rPr>
              <a:t> Adonisa </a:t>
            </a:r>
            <a:r>
              <a:rPr lang="en-US" sz="2000" dirty="0" err="1">
                <a:ea typeface="+mn-lt"/>
                <a:cs typeface="+mn-lt"/>
              </a:rPr>
              <a:t>oczarowała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samą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boginię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piękna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 dirty="0" err="1">
                <a:ea typeface="+mn-lt"/>
                <a:cs typeface="+mn-lt"/>
              </a:rPr>
              <a:t>Afrodytę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Pomimo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wcześniej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ukarała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matkę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zakochała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w </a:t>
            </a:r>
            <a:r>
              <a:rPr lang="en-US" sz="2000" dirty="0" err="1">
                <a:ea typeface="+mn-lt"/>
                <a:cs typeface="+mn-lt"/>
              </a:rPr>
              <a:t>młodzieńcu</a:t>
            </a:r>
            <a:r>
              <a:rPr lang="en-US" sz="2000" dirty="0">
                <a:ea typeface="+mn-lt"/>
                <a:cs typeface="+mn-lt"/>
              </a:rPr>
              <a:t> bez </a:t>
            </a:r>
            <a:r>
              <a:rPr lang="en-US" sz="2000" dirty="0" err="1">
                <a:ea typeface="+mn-lt"/>
                <a:cs typeface="+mn-lt"/>
              </a:rPr>
              <a:t>pamięci</a:t>
            </a:r>
            <a:r>
              <a:rPr lang="en-US" sz="2000" dirty="0">
                <a:ea typeface="+mn-lt"/>
                <a:cs typeface="+mn-lt"/>
              </a:rPr>
              <a:t>. Adonis </a:t>
            </a:r>
            <a:r>
              <a:rPr lang="en-US" sz="2000" dirty="0" err="1">
                <a:ea typeface="+mn-lt"/>
                <a:cs typeface="+mn-lt"/>
              </a:rPr>
              <a:t>często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spędzał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polowaniach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przemierzając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lasy</a:t>
            </a:r>
            <a:r>
              <a:rPr lang="en-US" sz="2000" dirty="0">
                <a:ea typeface="+mn-lt"/>
                <a:cs typeface="+mn-lt"/>
              </a:rPr>
              <a:t> w </a:t>
            </a:r>
            <a:r>
              <a:rPr lang="en-US" sz="2000" dirty="0" err="1">
                <a:ea typeface="+mn-lt"/>
                <a:cs typeface="+mn-lt"/>
              </a:rPr>
              <a:t>poszukiwaniu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zwierzyny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Bogini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często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opuszczała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swoje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świątynie</a:t>
            </a:r>
            <a:r>
              <a:rPr lang="en-US" sz="2000" dirty="0">
                <a:ea typeface="+mn-lt"/>
                <a:cs typeface="+mn-lt"/>
              </a:rPr>
              <a:t>, by </a:t>
            </a:r>
            <a:r>
              <a:rPr lang="en-US" sz="2000" dirty="0" err="1">
                <a:ea typeface="+mn-lt"/>
                <a:cs typeface="+mn-lt"/>
              </a:rPr>
              <a:t>towarzyszyć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ukochanemu</a:t>
            </a:r>
            <a:r>
              <a:rPr lang="en-US" sz="2000" dirty="0">
                <a:ea typeface="+mn-lt"/>
                <a:cs typeface="+mn-lt"/>
              </a:rPr>
              <a:t> w </a:t>
            </a:r>
            <a:r>
              <a:rPr lang="en-US" sz="2000" dirty="0" err="1">
                <a:ea typeface="+mn-lt"/>
                <a:cs typeface="+mn-lt"/>
              </a:rPr>
              <a:t>łowach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Chciała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spędzać</a:t>
            </a:r>
            <a:r>
              <a:rPr lang="en-US" sz="2000" dirty="0">
                <a:ea typeface="+mn-lt"/>
                <a:cs typeface="+mn-lt"/>
              </a:rPr>
              <a:t> z nim jak </a:t>
            </a:r>
            <a:r>
              <a:rPr lang="en-US" sz="2000" dirty="0" err="1">
                <a:ea typeface="+mn-lt"/>
                <a:cs typeface="+mn-lt"/>
              </a:rPr>
              <a:t>najwięcej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czasu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chociaż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bieganie</a:t>
            </a:r>
            <a:r>
              <a:rPr lang="en-US" sz="2000" dirty="0">
                <a:ea typeface="+mn-lt"/>
                <a:cs typeface="+mn-lt"/>
              </a:rPr>
              <a:t> po </a:t>
            </a:r>
            <a:r>
              <a:rPr lang="en-US" sz="2000" dirty="0" err="1">
                <a:ea typeface="+mn-lt"/>
                <a:cs typeface="+mn-lt"/>
              </a:rPr>
              <a:t>lasach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należało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jej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ulubionych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zajęć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Miłość</a:t>
            </a:r>
            <a:r>
              <a:rPr lang="en-US" sz="2000" dirty="0">
                <a:ea typeface="+mn-lt"/>
                <a:cs typeface="+mn-lt"/>
              </a:rPr>
              <a:t> Adonisa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Afrodyty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bardzo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częstym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tematem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dzieł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sztuki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 err="1">
                <a:ea typeface="+mn-lt"/>
                <a:cs typeface="+mn-lt"/>
              </a:rPr>
              <a:t>malarstwa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rzeźbiarstwa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oper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dzieł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literackich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B97B5E-C4DB-E265-D89B-8EE9C1FB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605" r="1216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14584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C237B-6FCB-BB70-10BB-1A11B515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63" y="399525"/>
            <a:ext cx="11243900" cy="994387"/>
          </a:xfrm>
        </p:spPr>
        <p:txBody>
          <a:bodyPr anchor="b">
            <a:normAutofit/>
          </a:bodyPr>
          <a:lstStyle/>
          <a:p>
            <a:r>
              <a:rPr lang="en-US" sz="5400" b="1">
                <a:cs typeface="Calibri Light"/>
              </a:rPr>
              <a:t>Moda</a:t>
            </a:r>
            <a:endParaRPr lang="en-US" sz="5400" b="1"/>
          </a:p>
        </p:txBody>
      </p:sp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16A491-6D7D-A5E7-0B7D-FD574DA0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26" y="2124978"/>
            <a:ext cx="5060764" cy="4591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Podsystem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komunikacyjny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charakterystyczny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danej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epoki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struktury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macierzystej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który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reguluje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wewnętrzne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zewnętrzne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przejawy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ekspresji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członków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danej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zbiorowości</a:t>
            </a:r>
            <a:r>
              <a:rPr lang="en-US" sz="2000" dirty="0">
                <a:ea typeface="+mn-lt"/>
                <a:cs typeface="+mn-lt"/>
              </a:rPr>
              <a:t>. Ze </a:t>
            </a:r>
            <a:r>
              <a:rPr lang="en-US" sz="2000" dirty="0" err="1">
                <a:ea typeface="+mn-lt"/>
                <a:cs typeface="+mn-lt"/>
              </a:rPr>
              <a:t>względu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presję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grupy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dirty="0" err="1">
                <a:ea typeface="+mn-lt"/>
                <a:cs typeface="+mn-lt"/>
              </a:rPr>
              <a:t>narzucana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jednostkom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które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bezrefleksyjnie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powielają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Może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mieć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wpływ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identyfikację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 smtClean="0">
                <a:ea typeface="+mn-lt"/>
                <a:cs typeface="+mn-lt"/>
              </a:rPr>
              <a:t>jednostek</a:t>
            </a:r>
            <a:r>
              <a:rPr lang="pl-PL" sz="2000" dirty="0" smtClean="0">
                <a:ea typeface="+mn-lt"/>
                <a:cs typeface="+mn-lt"/>
              </a:rPr>
              <a:t> 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en-US" sz="2000" dirty="0" smtClean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</a:rPr>
              <a:t>z </a:t>
            </a:r>
            <a:r>
              <a:rPr lang="en-US" sz="2000" dirty="0" err="1">
                <a:ea typeface="+mn-lt"/>
                <a:cs typeface="+mn-lt"/>
              </a:rPr>
              <a:t>grupą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bądź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mimikrę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tych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którzy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chcieliby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zwiększyć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swój</a:t>
            </a:r>
            <a:r>
              <a:rPr lang="en-US" sz="2000" dirty="0">
                <a:ea typeface="+mn-lt"/>
                <a:cs typeface="+mn-lt"/>
              </a:rPr>
              <a:t> status </a:t>
            </a:r>
            <a:r>
              <a:rPr lang="en-US" sz="2000" dirty="0" err="1">
                <a:ea typeface="+mn-lt"/>
                <a:cs typeface="+mn-lt"/>
              </a:rPr>
              <a:t>społeczny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naśladowanie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osób</a:t>
            </a:r>
            <a:r>
              <a:rPr lang="en-US" sz="2000" dirty="0">
                <a:ea typeface="+mn-lt"/>
                <a:cs typeface="+mn-lt"/>
              </a:rPr>
              <a:t> „</a:t>
            </a:r>
            <a:r>
              <a:rPr lang="en-US" sz="2000" dirty="0" err="1">
                <a:ea typeface="+mn-lt"/>
                <a:cs typeface="+mn-lt"/>
              </a:rPr>
              <a:t>modnych</a:t>
            </a:r>
            <a:r>
              <a:rPr lang="en-US" sz="2000" dirty="0">
                <a:ea typeface="+mn-lt"/>
                <a:cs typeface="+mn-lt"/>
              </a:rPr>
              <a:t>”. W </a:t>
            </a:r>
            <a:r>
              <a:rPr lang="en-US" sz="2000" dirty="0" err="1">
                <a:ea typeface="+mn-lt"/>
                <a:cs typeface="+mn-lt"/>
              </a:rPr>
              <a:t>węższym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znaczeniu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odnosi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sztuki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działalności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designerskiej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także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projektowania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ubioru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/>
            </a:endParaRPr>
          </a:p>
        </p:txBody>
      </p:sp>
      <p:pic>
        <p:nvPicPr>
          <p:cNvPr id="10" name="Picture 9" descr="Pokaz Chanel Cruise 2018 skandal o plagiat | Viva.pl">
            <a:extLst>
              <a:ext uri="{FF2B5EF4-FFF2-40B4-BE49-F238E27FC236}">
                <a16:creationId xmlns="" xmlns:a16="http://schemas.microsoft.com/office/drawing/2014/main" id="{F5D3ABAE-3013-2B9B-5769-67D40A6E7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078" y="2843813"/>
            <a:ext cx="6810776" cy="4014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77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7521" y="3281966"/>
            <a:ext cx="5868968" cy="31593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000" dirty="0"/>
              <a:t>Ubiory w starożytnej Grecji były wyjątkowo mało skomplikowane.</a:t>
            </a:r>
            <a:br>
              <a:rPr lang="pl-PL" sz="2000" dirty="0"/>
            </a:br>
            <a:r>
              <a:rPr lang="pl-PL" sz="2000" dirty="0"/>
              <a:t>W zasadzie był to zawsze mniejszy lub większy prostokąt tkaniny, omotany wkoło ciała na przeróżne sposoby.</a:t>
            </a:r>
            <a:br>
              <a:rPr lang="pl-PL" sz="2000" dirty="0"/>
            </a:br>
            <a:r>
              <a:rPr lang="pl-PL" sz="2000" dirty="0"/>
              <a:t>Nie zawsze jednak mieszkańcy Grecji preferowali ubrania zrobione z czegoś na kształt prześcieradła.</a:t>
            </a:r>
            <a:br>
              <a:rPr lang="pl-PL" sz="2000" dirty="0"/>
            </a:br>
            <a:r>
              <a:rPr lang="pl-PL" sz="2000" dirty="0"/>
              <a:t>W czasach bohaterów Iliady, gdy Agamemnon był wielkim władcą a na Krecie stały piękne pałace, ludzie ubierali się całkiem inaczej.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9" y="0"/>
            <a:ext cx="5517662" cy="683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CF4632-1408-F8E1-00ED-2123F8AE4BA9}"/>
              </a:ext>
            </a:extLst>
          </p:cNvPr>
          <p:cNvSpPr txBox="1"/>
          <p:nvPr/>
        </p:nvSpPr>
        <p:spPr>
          <a:xfrm>
            <a:off x="643943" y="882739"/>
            <a:ext cx="515154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>
                <a:ea typeface="+mn-lt"/>
                <a:cs typeface="+mn-lt"/>
              </a:rPr>
              <a:t>Informacje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temat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starożytnej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greckiej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czerpiemy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przede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wszystkim</a:t>
            </a:r>
            <a:r>
              <a:rPr lang="en-US" sz="2000" dirty="0">
                <a:ea typeface="+mn-lt"/>
                <a:cs typeface="+mn-lt"/>
              </a:rPr>
              <a:t> z </a:t>
            </a:r>
            <a:r>
              <a:rPr lang="en-US" sz="2000" err="1">
                <a:ea typeface="+mn-lt"/>
                <a:cs typeface="+mn-lt"/>
              </a:rPr>
              <a:t>malowideł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wykonanych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naczyniach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oraz</a:t>
            </a:r>
            <a:r>
              <a:rPr lang="en-US" sz="2000" dirty="0">
                <a:ea typeface="+mn-lt"/>
                <a:cs typeface="+mn-lt"/>
              </a:rPr>
              <a:t> z </a:t>
            </a:r>
            <a:r>
              <a:rPr lang="en-US" sz="2000" err="1">
                <a:ea typeface="+mn-lt"/>
                <a:cs typeface="+mn-lt"/>
              </a:rPr>
              <a:t>wykopalisk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archeologicznych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wokół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basenu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Morza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Czarnego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czyli</a:t>
            </a:r>
            <a:r>
              <a:rPr lang="en-US" sz="2000" dirty="0">
                <a:ea typeface="+mn-lt"/>
                <a:cs typeface="+mn-lt"/>
              </a:rPr>
              <a:t> tam, </a:t>
            </a:r>
            <a:r>
              <a:rPr lang="en-US" sz="2000" err="1">
                <a:ea typeface="+mn-lt"/>
                <a:cs typeface="+mn-lt"/>
              </a:rPr>
              <a:t>gdzie</a:t>
            </a:r>
            <a:r>
              <a:rPr lang="en-US" sz="2000" dirty="0">
                <a:ea typeface="+mn-lt"/>
                <a:cs typeface="+mn-lt"/>
              </a:rPr>
              <a:t> Grecy </a:t>
            </a:r>
            <a:r>
              <a:rPr lang="en-US" sz="2000" err="1">
                <a:ea typeface="+mn-lt"/>
                <a:cs typeface="+mn-lt"/>
              </a:rPr>
              <a:t>posiadali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swoje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liczne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kolonie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dirty="0">
                <a:solidFill>
                  <a:srgbClr val="696969"/>
                </a:solidFill>
                <a:ea typeface="+mn-lt"/>
                <a:cs typeface="+mn-lt"/>
              </a:rPr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552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9CCE8A2E-61E7-4667-90A8-34285A8C4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1C938212-FA12-4FF1-87C8-ACDE99D06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9822931-51F5-2D82-74A2-D722F7AAB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3" y="-3107"/>
            <a:ext cx="5367485" cy="40443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FC79915-2A89-63A5-D796-E04277CA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61" y="-3108"/>
            <a:ext cx="4734273" cy="35399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83A62A8-2092-9E7F-EF6D-0DA3EFB6E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2" y="2247813"/>
            <a:ext cx="2834640" cy="21075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0CB26F14-FB64-8B36-E1CE-E2612CEA7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38" y="2208608"/>
            <a:ext cx="3285400" cy="215375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69F152D-E540-4B48-BA11-2ADF043C61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75169A1-5D5B-2606-9C18-9180DFE74FC6}"/>
              </a:ext>
            </a:extLst>
          </p:cNvPr>
          <p:cNvSpPr txBox="1"/>
          <p:nvPr/>
        </p:nvSpPr>
        <p:spPr>
          <a:xfrm>
            <a:off x="672233" y="4440602"/>
            <a:ext cx="11099479" cy="1839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effectLst/>
              </a:rPr>
              <a:t>Podstawowymi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ubiorami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greckimi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 smtClean="0">
                <a:effectLst/>
              </a:rPr>
              <a:t>były</a:t>
            </a:r>
            <a:r>
              <a:rPr lang="pl-PL" sz="2800" b="1" dirty="0" smtClean="0">
                <a:effectLst/>
              </a:rPr>
              <a:t>: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>
                <a:effectLst/>
              </a:rPr>
              <a:t>chiton </a:t>
            </a:r>
            <a:r>
              <a:rPr lang="en-US" sz="2800" b="1" dirty="0" err="1">
                <a:effectLst/>
              </a:rPr>
              <a:t>i</a:t>
            </a:r>
            <a:r>
              <a:rPr lang="en-US" sz="2800" b="1" dirty="0">
                <a:effectLst/>
              </a:rPr>
              <a:t> peplos.</a:t>
            </a:r>
            <a:r>
              <a:rPr lang="en-US" sz="2800" b="1" dirty="0"/>
              <a:t> </a:t>
            </a:r>
            <a:endParaRPr lang="en-US" sz="28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07730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F35B0B-3A69-7470-FF09-BE769F0A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ea typeface="Calibri Light"/>
                <a:cs typeface="Calibri Light"/>
              </a:rPr>
              <a:t>Peplos</a:t>
            </a:r>
            <a:endParaRPr lang="en-US" sz="54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D27BA2-8139-1D98-E4BF-EF58B095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454585"/>
            <a:ext cx="7582028" cy="391417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W starożytnej Grecji od okresu archaicznego do ok. 480 p.n.e. był to podstawowy ubiór kobiecy wkładany wprost na ciało, który dopiero pod koniec VI wieku p.n.e. zaczęto zastępować modnym wschodnim chitonem. 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Peplos był zazwyczaj wełniany i miał swoje doryckie korzenie.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Był strojem kobiecym. To jeden duży, prostokątny kawałek materiału, składany w połowie, spinany na ramionach, przewiązany w pasie. Czasem część górnego materiału wywijano przed złożeniem. Jeden bok pozostawał zwykle nie zszyty. Co bardziej wstydliwe Greczynki zszywały go jednak na wysokości uda.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B6CF83-65A6-5790-6C7B-77D5B1B192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3699" y="-979"/>
            <a:ext cx="3465161" cy="6861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81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D8A161-E7AF-F325-5AC7-FBE5870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5400" b="1" dirty="0">
                <a:ea typeface="Calibri Light"/>
                <a:cs typeface="Calibri Light"/>
              </a:rPr>
              <a:t>Chiton</a:t>
            </a:r>
            <a:endParaRPr lang="en-US" sz="5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C23E3B9-5ABF-58B3-E2B0-E9A5DAA90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1FAED0-30E0-ECA8-4132-C082401F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31" y="2679965"/>
            <a:ext cx="7238590" cy="4397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err="1">
                <a:ea typeface="+mn-lt"/>
                <a:cs typeface="+mn-lt"/>
              </a:rPr>
              <a:t>Składała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err="1">
                <a:ea typeface="+mn-lt"/>
                <a:cs typeface="+mn-lt"/>
              </a:rPr>
              <a:t>dwóch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prostokątnych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kawałków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materiału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zszytych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dłuższymi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bokami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err="1">
                <a:ea typeface="+mn-lt"/>
                <a:cs typeface="+mn-lt"/>
              </a:rPr>
              <a:t>wysokości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ramion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spinanych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ramionach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fibulami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guzikami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Wkładano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bezpośrednio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ciało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zdejmowano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err="1">
                <a:ea typeface="+mn-lt"/>
                <a:cs typeface="+mn-lt"/>
              </a:rPr>
              <a:t>snu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err="1">
                <a:ea typeface="+mn-lt"/>
                <a:cs typeface="+mn-lt"/>
              </a:rPr>
              <a:t>rozpinając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tylko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pasek</a:t>
            </a:r>
            <a:r>
              <a:rPr lang="en-US" sz="2000" dirty="0">
                <a:ea typeface="+mn-lt"/>
                <a:cs typeface="+mn-lt"/>
              </a:rPr>
              <a:t>); </a:t>
            </a:r>
            <a:r>
              <a:rPr lang="en-US" sz="2000" err="1">
                <a:ea typeface="+mn-lt"/>
                <a:cs typeface="+mn-lt"/>
              </a:rPr>
              <a:t>dzieci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nosiły</a:t>
            </a:r>
            <a:r>
              <a:rPr lang="en-US" sz="2000" dirty="0">
                <a:ea typeface="+mn-lt"/>
                <a:cs typeface="+mn-lt"/>
              </a:rPr>
              <a:t> bez </a:t>
            </a:r>
            <a:r>
              <a:rPr lang="en-US" sz="2000" err="1">
                <a:ea typeface="+mn-lt"/>
                <a:cs typeface="+mn-lt"/>
              </a:rPr>
              <a:t>przepasania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Lżejszą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odmianę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zwano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chitonionem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Chiton </a:t>
            </a:r>
            <a:r>
              <a:rPr lang="en-US" sz="2000" err="1">
                <a:ea typeface="+mn-lt"/>
                <a:cs typeface="+mn-lt"/>
              </a:rPr>
              <a:t>miał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dwie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wersje</a:t>
            </a:r>
            <a:r>
              <a:rPr lang="en-US" sz="2000" dirty="0">
                <a:ea typeface="+mn-lt"/>
                <a:cs typeface="+mn-lt"/>
              </a:rPr>
              <a:t> – z </a:t>
            </a:r>
            <a:r>
              <a:rPr lang="en-US" sz="2000" err="1">
                <a:ea typeface="+mn-lt"/>
                <a:cs typeface="+mn-lt"/>
              </a:rPr>
              <a:t>długimi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rękawami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oraz</a:t>
            </a:r>
            <a:r>
              <a:rPr lang="en-US" sz="2000" dirty="0">
                <a:ea typeface="+mn-lt"/>
                <a:cs typeface="+mn-lt"/>
              </a:rPr>
              <a:t> bez </a:t>
            </a:r>
            <a:r>
              <a:rPr lang="en-US" sz="2000" err="1">
                <a:ea typeface="+mn-lt"/>
                <a:cs typeface="+mn-lt"/>
              </a:rPr>
              <a:t>rękawów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Wełniana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koszula</a:t>
            </a:r>
            <a:r>
              <a:rPr lang="en-US" sz="2000" dirty="0">
                <a:ea typeface="+mn-lt"/>
                <a:cs typeface="+mn-lt"/>
              </a:rPr>
              <a:t> z </a:t>
            </a:r>
            <a:r>
              <a:rPr lang="en-US" sz="2000" err="1">
                <a:ea typeface="+mn-lt"/>
                <a:cs typeface="+mn-lt"/>
              </a:rPr>
              <a:t>długimi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rękawami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kojarzyła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Grekom</a:t>
            </a:r>
            <a:r>
              <a:rPr lang="en-US" sz="2000" dirty="0">
                <a:ea typeface="+mn-lt"/>
                <a:cs typeface="+mn-lt"/>
              </a:rPr>
              <a:t> z </a:t>
            </a:r>
            <a:r>
              <a:rPr lang="en-US" sz="2000" err="1">
                <a:ea typeface="+mn-lt"/>
                <a:cs typeface="+mn-lt"/>
              </a:rPr>
              <a:t>barbarzyńcami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nosiła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głównie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ludność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wiejska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kobiety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służebne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Miała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jednak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korzystne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zastosowanie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podczas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jazdy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konnej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oraz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zimniejszych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dni</a:t>
            </a:r>
            <a:r>
              <a:rPr lang="en-US" sz="2000" dirty="0">
                <a:ea typeface="+mn-lt"/>
                <a:cs typeface="+mn-lt"/>
              </a:rPr>
              <a:t>. 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endParaRPr lang="en-US" sz="1700"/>
          </a:p>
          <a:p>
            <a:pPr marL="0" indent="0">
              <a:buNone/>
            </a:pPr>
            <a:endParaRPr lang="en-US" sz="1700">
              <a:ea typeface="Calibri"/>
              <a:cs typeface="Calibri"/>
            </a:endParaRPr>
          </a:p>
        </p:txBody>
      </p:sp>
      <p:pic>
        <p:nvPicPr>
          <p:cNvPr id="7" name="Picture 6" descr="A drawing of a person holding a plate&#10;&#10;Description automatically generated">
            <a:extLst>
              <a:ext uri="{FF2B5EF4-FFF2-40B4-BE49-F238E27FC236}">
                <a16:creationId xmlns="" xmlns:a16="http://schemas.microsoft.com/office/drawing/2014/main" id="{B8FF2746-AEC4-2EA7-FBC1-633382D41B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8439" y="-11712"/>
            <a:ext cx="3100580" cy="6872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219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445</Words>
  <Application>Microsoft Office PowerPoint</Application>
  <PresentationFormat>Niestandardowy</PresentationFormat>
  <Paragraphs>69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„Córki Afrodyty i synowie Adonisa czyli moda w starożytnej Grecji’’</vt:lpstr>
      <vt:lpstr>Afrodyta</vt:lpstr>
      <vt:lpstr>Adonis </vt:lpstr>
      <vt:lpstr>Adonis i Afrodyta</vt:lpstr>
      <vt:lpstr>Moda</vt:lpstr>
      <vt:lpstr>Slajd 6</vt:lpstr>
      <vt:lpstr>Slajd 7</vt:lpstr>
      <vt:lpstr>Peplos</vt:lpstr>
      <vt:lpstr>Chiton</vt:lpstr>
      <vt:lpstr>Slajd 10</vt:lpstr>
      <vt:lpstr>Slajd 11</vt:lpstr>
      <vt:lpstr>Slajd 12</vt:lpstr>
      <vt:lpstr>Slajd 13</vt:lpstr>
      <vt:lpstr>Eksomida </vt:lpstr>
      <vt:lpstr>Dodatki </vt:lpstr>
      <vt:lpstr>Slajd 16</vt:lpstr>
      <vt:lpstr>Fibula</vt:lpstr>
      <vt:lpstr>Biżuteria</vt:lpstr>
      <vt:lpstr>Slajd 19</vt:lpstr>
      <vt:lpstr>Fryzury</vt:lpstr>
      <vt:lpstr>Obuwie </vt:lpstr>
      <vt:lpstr>Obuwie</vt:lpstr>
      <vt:lpstr>Sandały </vt:lpstr>
      <vt:lpstr>Slajd 24</vt:lpstr>
    </vt:vector>
  </TitlesOfParts>
  <Company>LO VII Wrocław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„Córki Afrodyty i synowie Adonisa czyli moda w starożytnej Grecji’’</dc:title>
  <dc:creator>student121d</dc:creator>
  <cp:lastModifiedBy>pietr</cp:lastModifiedBy>
  <cp:revision>745</cp:revision>
  <dcterms:created xsi:type="dcterms:W3CDTF">2023-11-17T09:34:49Z</dcterms:created>
  <dcterms:modified xsi:type="dcterms:W3CDTF">2023-12-14T19:38:16Z</dcterms:modified>
</cp:coreProperties>
</file>