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5" r:id="rId4"/>
    <p:sldId id="271" r:id="rId5"/>
    <p:sldId id="272"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60" r:id="rId21"/>
    <p:sldId id="264" r:id="rId22"/>
    <p:sldId id="263" r:id="rId23"/>
    <p:sldId id="266" r:id="rId24"/>
    <p:sldId id="267" r:id="rId25"/>
    <p:sldId id="268" r:id="rId26"/>
    <p:sldId id="269" r:id="rId27"/>
    <p:sldId id="270" r:id="rId28"/>
    <p:sldId id="261" r:id="rId29"/>
    <p:sldId id="26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2" autoAdjust="0"/>
    <p:restoredTop sz="94660"/>
  </p:normalViewPr>
  <p:slideViewPr>
    <p:cSldViewPr snapToGrid="0">
      <p:cViewPr varScale="1">
        <p:scale>
          <a:sx n="73" d="100"/>
          <a:sy n="73" d="100"/>
        </p:scale>
        <p:origin x="6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pl-PL" smtClean="0"/>
              <a:t>Kliknij, aby edytować styl</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11/27/2017</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pl-PL" smtClean="0"/>
              <a:t>Kliknij ikonę, aby dodać obraz</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11/27/2017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pl-PL" smtClean="0"/>
              <a:t>Kliknij, aby edytować styl</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11/27/2017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pl-PL" smtClean="0"/>
              <a:t>Kliknij, aby edytować styl</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11/27/2017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pl-PL" smtClean="0"/>
              <a:t>Kliknij, aby edytować styl</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11/27/2017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pl-PL" smtClean="0"/>
              <a:t>Kliknij, aby edytować styl</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3" name="Date Placeholder 2"/>
          <p:cNvSpPr>
            <a:spLocks noGrp="1"/>
          </p:cNvSpPr>
          <p:nvPr>
            <p:ph type="dt" sz="half" idx="10"/>
          </p:nvPr>
        </p:nvSpPr>
        <p:spPr/>
        <p:txBody>
          <a:bodyPr/>
          <a:lstStyle/>
          <a:p>
            <a:fld id="{48A87A34-81AB-432B-8DAE-1953F412C126}" type="datetimeFigureOut">
              <a:rPr lang="en-US" dirty="0"/>
              <a:t>11/27/2017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pl-PL" smtClean="0"/>
              <a:t>Kliknij, aby edytować styl</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pl-PL" smtClean="0"/>
              <a:t>Kliknij ikonę, aby dodać obraz</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pl-PL" smtClean="0"/>
              <a:t>Kliknij ikonę, aby dodać obraz</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pl-PL" smtClean="0"/>
              <a:t>Kliknij ikonę, aby dodać obraz</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3" name="Date Placeholder 2"/>
          <p:cNvSpPr>
            <a:spLocks noGrp="1"/>
          </p:cNvSpPr>
          <p:nvPr>
            <p:ph type="dt" sz="half" idx="10"/>
          </p:nvPr>
        </p:nvSpPr>
        <p:spPr/>
        <p:txBody>
          <a:bodyPr/>
          <a:lstStyle/>
          <a:p>
            <a:fld id="{48A87A34-81AB-432B-8DAE-1953F412C126}" type="datetimeFigureOut">
              <a:rPr lang="en-US" dirty="0"/>
              <a:t>11/27/2017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ncho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pl-PL" smtClean="0"/>
              <a:t>Kliknij, aby edytować styl</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48A87A34-81AB-432B-8DAE-1953F412C126}" type="datetimeFigureOut">
              <a:rPr lang="en-US" dirty="0"/>
              <a:t>11/27/2017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pl-PL" smtClean="0"/>
              <a:t>Kliknij, aby edytować styl</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141410" y="3073397"/>
            <a:ext cx="4878391" cy="2717801"/>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6172200" y="3073397"/>
            <a:ext cx="4875210" cy="2717801"/>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11/27/2017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11/27/2017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pl-PL" smtClean="0"/>
              <a:t>Kliknij, aby edytować styl</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11/27/2017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48A87A34-81AB-432B-8DAE-1953F412C126}" type="datetimeFigureOut">
              <a:rPr lang="en-US" dirty="0"/>
              <a:t>11/27/2017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11/27/2017</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ransition spd="slow">
    <p:cover/>
  </p:transition>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cotojestkomputer.prv.pl/history.html" TargetMode="External"/><Relationship Id="rId2" Type="http://schemas.openxmlformats.org/officeDocument/2006/relationships/hyperlink" Target="http://technowinki.onet.pl/artykuly/historia-komputerow-osobistych/yrcrw" TargetMode="External"/><Relationship Id="rId1" Type="http://schemas.openxmlformats.org/officeDocument/2006/relationships/slideLayout" Target="../slideLayouts/slideLayout2.xml"/><Relationship Id="rId4" Type="http://schemas.openxmlformats.org/officeDocument/2006/relationships/hyperlink" Target="https://poradnikprzedsiebiorcy.pl/-rodzaje-komputerow-w-pigulc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smtClean="0"/>
              <a:t>Historia rozwoju komputerów</a:t>
            </a:r>
            <a:endParaRPr lang="pl-PL" dirty="0"/>
          </a:p>
        </p:txBody>
      </p:sp>
      <p:sp>
        <p:nvSpPr>
          <p:cNvPr id="3" name="Podtytuł 2"/>
          <p:cNvSpPr>
            <a:spLocks noGrp="1"/>
          </p:cNvSpPr>
          <p:nvPr>
            <p:ph type="subTitle" idx="1"/>
          </p:nvPr>
        </p:nvSpPr>
        <p:spPr/>
        <p:txBody>
          <a:bodyPr/>
          <a:lstStyle/>
          <a:p>
            <a:pPr>
              <a:spcBef>
                <a:spcPts val="0"/>
              </a:spcBef>
            </a:pPr>
            <a:r>
              <a:rPr lang="pl-PL" dirty="0" smtClean="0"/>
              <a:t>Przygotowała </a:t>
            </a:r>
          </a:p>
          <a:p>
            <a:pPr>
              <a:spcBef>
                <a:spcPts val="0"/>
              </a:spcBef>
            </a:pPr>
            <a:r>
              <a:rPr lang="pl-PL" dirty="0" smtClean="0"/>
              <a:t>Marta Gęborys IB2</a:t>
            </a:r>
            <a:endParaRPr lang="pl-PL" dirty="0"/>
          </a:p>
        </p:txBody>
      </p:sp>
    </p:spTree>
    <p:extLst>
      <p:ext uri="{BB962C8B-B14F-4D97-AF65-F5344CB8AC3E}">
        <p14:creationId xmlns:p14="http://schemas.microsoft.com/office/powerpoint/2010/main" val="31838946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ircle(in)">
                                      <p:cBhvr>
                                        <p:cTn id="13"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Konsole stacjonarne i przenośne</a:t>
            </a:r>
            <a:endParaRPr lang="pl-PL" dirty="0"/>
          </a:p>
        </p:txBody>
      </p:sp>
      <p:sp>
        <p:nvSpPr>
          <p:cNvPr id="3" name="Symbol zastępczy zawartości 2"/>
          <p:cNvSpPr>
            <a:spLocks noGrp="1"/>
          </p:cNvSpPr>
          <p:nvPr>
            <p:ph idx="1"/>
          </p:nvPr>
        </p:nvSpPr>
        <p:spPr>
          <a:xfrm>
            <a:off x="793683" y="1888878"/>
            <a:ext cx="6650306" cy="3541714"/>
          </a:xfrm>
        </p:spPr>
        <p:txBody>
          <a:bodyPr>
            <a:normAutofit fontScale="85000" lnSpcReduction="10000"/>
          </a:bodyPr>
          <a:lstStyle/>
          <a:p>
            <a:pPr algn="just"/>
            <a:r>
              <a:rPr lang="pl-PL" dirty="0"/>
              <a:t>To rodzaje komputerów skrojone tylko i wyłącznie pod jeden cel - do grania. Ich budowa oraz oprogramowanie ograniczone są do funkcji uruchamiania gier wideo. Zwykle nie da się ich rozbudowywać ani unowocześniać, przez co dany model (np. wydany niedawno </a:t>
            </a:r>
            <a:r>
              <a:rPr lang="pl-PL" dirty="0" err="1"/>
              <a:t>Playstation</a:t>
            </a:r>
            <a:r>
              <a:rPr lang="pl-PL" dirty="0"/>
              <a:t> 4) po kilku latach od premiery staje się przestarzały i nie dorównuje osiągami standardowemu PC. Konsolę zwykle podłącza się do telewizora lub monitora - wyjątkiem są modele przenośne (np. PS VITA), wyposażone we własne </a:t>
            </a:r>
            <a:r>
              <a:rPr lang="pl-PL" dirty="0" smtClean="0"/>
              <a:t>wyświetlacze.</a:t>
            </a:r>
            <a:endParaRPr lang="pl-PL" dirty="0"/>
          </a:p>
        </p:txBody>
      </p:sp>
      <p:pic>
        <p:nvPicPr>
          <p:cNvPr id="4" name="Obraz 3"/>
          <p:cNvPicPr>
            <a:picLocks noChangeAspect="1"/>
          </p:cNvPicPr>
          <p:nvPr/>
        </p:nvPicPr>
        <p:blipFill>
          <a:blip r:embed="rId2"/>
          <a:stretch>
            <a:fillRect/>
          </a:stretch>
        </p:blipFill>
        <p:spPr>
          <a:xfrm rot="20478718">
            <a:off x="7155825" y="3730077"/>
            <a:ext cx="4709401" cy="2814602"/>
          </a:xfrm>
          <a:prstGeom prst="rect">
            <a:avLst/>
          </a:prstGeom>
        </p:spPr>
      </p:pic>
      <p:pic>
        <p:nvPicPr>
          <p:cNvPr id="5" name="Obraz 4"/>
          <p:cNvPicPr>
            <a:picLocks noChangeAspect="1"/>
          </p:cNvPicPr>
          <p:nvPr/>
        </p:nvPicPr>
        <p:blipFill rotWithShape="1">
          <a:blip r:embed="rId3">
            <a:extLst>
              <a:ext uri="{28A0092B-C50C-407E-A947-70E740481C1C}">
                <a14:useLocalDpi xmlns:a14="http://schemas.microsoft.com/office/drawing/2010/main" val="0"/>
              </a:ext>
            </a:extLst>
          </a:blip>
          <a:srcRect t="16871" r="32699" b="17601"/>
          <a:stretch/>
        </p:blipFill>
        <p:spPr>
          <a:xfrm>
            <a:off x="7443989" y="1571222"/>
            <a:ext cx="2638297" cy="2318198"/>
          </a:xfrm>
          <a:prstGeom prst="rect">
            <a:avLst/>
          </a:prstGeom>
        </p:spPr>
      </p:pic>
    </p:spTree>
    <p:extLst>
      <p:ext uri="{BB962C8B-B14F-4D97-AF65-F5344CB8AC3E}">
        <p14:creationId xmlns:p14="http://schemas.microsoft.com/office/powerpoint/2010/main" val="13113673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Smartfon, smartbook</a:t>
            </a:r>
            <a:endParaRPr lang="pl-PL" dirty="0"/>
          </a:p>
        </p:txBody>
      </p:sp>
      <p:sp>
        <p:nvSpPr>
          <p:cNvPr id="3" name="Symbol zastępczy zawartości 2"/>
          <p:cNvSpPr>
            <a:spLocks noGrp="1"/>
          </p:cNvSpPr>
          <p:nvPr>
            <p:ph idx="1"/>
          </p:nvPr>
        </p:nvSpPr>
        <p:spPr>
          <a:xfrm>
            <a:off x="5035639" y="2121089"/>
            <a:ext cx="6011772" cy="3541714"/>
          </a:xfrm>
        </p:spPr>
        <p:txBody>
          <a:bodyPr>
            <a:normAutofit fontScale="92500" lnSpcReduction="20000"/>
          </a:bodyPr>
          <a:lstStyle/>
          <a:p>
            <a:pPr algn="just"/>
            <a:r>
              <a:rPr lang="pl-PL" dirty="0"/>
              <a:t>Smartfon (ang. smartphone) to dziś najbardziej osobiste urządzenie elektroniczne każdego człowieka. Połączenie telefonu z komputerem, aparatem fotograficznym i kamerą, obsługiwane zwykle dotykowo (to standard od czasu premiery </a:t>
            </a:r>
            <a:r>
              <a:rPr lang="pl-PL" dirty="0" err="1"/>
              <a:t>iPhone’a</a:t>
            </a:r>
            <a:r>
              <a:rPr lang="pl-PL" dirty="0"/>
              <a:t> w 2007 roku). Smartfony szybko podbiły rynek - obecnie produkuje się ich więcej niż standardowych telefonów. Najpopularniejsze systemy operacyjne to Android, Windows Phone oraz </a:t>
            </a:r>
            <a:r>
              <a:rPr lang="pl-PL" dirty="0" smtClean="0"/>
              <a:t>iOS.</a:t>
            </a:r>
            <a:endParaRPr lang="pl-PL" dirty="0"/>
          </a:p>
        </p:txBody>
      </p:sp>
      <p:pic>
        <p:nvPicPr>
          <p:cNvPr id="6" name="Obraz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716" y="1824484"/>
            <a:ext cx="4134923" cy="4134923"/>
          </a:xfrm>
          <a:prstGeom prst="rect">
            <a:avLst/>
          </a:prstGeom>
        </p:spPr>
      </p:pic>
    </p:spTree>
    <p:extLst>
      <p:ext uri="{BB962C8B-B14F-4D97-AF65-F5344CB8AC3E}">
        <p14:creationId xmlns:p14="http://schemas.microsoft.com/office/powerpoint/2010/main" val="22882460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smtClean="0"/>
              <a:t>All-in-one</a:t>
            </a:r>
            <a:endParaRPr lang="pl-PL" dirty="0"/>
          </a:p>
        </p:txBody>
      </p:sp>
      <p:sp>
        <p:nvSpPr>
          <p:cNvPr id="3" name="Symbol zastępczy zawartości 2"/>
          <p:cNvSpPr>
            <a:spLocks noGrp="1"/>
          </p:cNvSpPr>
          <p:nvPr>
            <p:ph idx="1"/>
          </p:nvPr>
        </p:nvSpPr>
        <p:spPr>
          <a:xfrm>
            <a:off x="759854" y="1854558"/>
            <a:ext cx="6439437" cy="3936643"/>
          </a:xfrm>
        </p:spPr>
        <p:txBody>
          <a:bodyPr>
            <a:normAutofit fontScale="85000" lnSpcReduction="10000"/>
          </a:bodyPr>
          <a:lstStyle/>
          <a:p>
            <a:pPr algn="just"/>
            <a:r>
              <a:rPr lang="pl-PL" dirty="0"/>
              <a:t>Specjalny rodzaj komputera typu desktop, w którym wszystkie głównie elementy (to jest jednostka centralna i monitor) są zintegrowane w jednej obudowie. </a:t>
            </a:r>
            <a:r>
              <a:rPr lang="pl-PL" dirty="0" err="1"/>
              <a:t>All</a:t>
            </a:r>
            <a:r>
              <a:rPr lang="pl-PL" dirty="0"/>
              <a:t>-in-one są przez to łatwiejsze do przenoszenia i zajmują dużo mniej miejsca niż standardowe urządzenia. W tym rodzaju komputera od długiego czasu specjalizuje się Apple, który sprzedaje ciągle unowocześniany model </a:t>
            </a:r>
            <a:r>
              <a:rPr lang="pl-PL" dirty="0" err="1"/>
              <a:t>iMac</a:t>
            </a:r>
            <a:r>
              <a:rPr lang="pl-PL" dirty="0"/>
              <a:t>, cechujący się pięknym designem, lekkością i niezłymi osiągami. Komputer </a:t>
            </a:r>
            <a:r>
              <a:rPr lang="pl-PL" dirty="0" err="1"/>
              <a:t>all</a:t>
            </a:r>
            <a:r>
              <a:rPr lang="pl-PL" dirty="0"/>
              <a:t>-in-one produkują także inne firmy - m.in. HP czy LG. Ta ostatnia marka stawia na niedrogie i proste w obsłudze sprzęty z systemem Google </a:t>
            </a:r>
            <a:r>
              <a:rPr lang="pl-PL" dirty="0" err="1"/>
              <a:t>ChromeOS</a:t>
            </a:r>
            <a:r>
              <a:rPr lang="pl-PL" dirty="0" smtClean="0"/>
              <a:t>.</a:t>
            </a:r>
            <a:endParaRPr lang="pl-PL"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6313" y="1854558"/>
            <a:ext cx="5499178" cy="3532855"/>
          </a:xfrm>
          <a:prstGeom prst="rect">
            <a:avLst/>
          </a:prstGeom>
        </p:spPr>
      </p:pic>
    </p:spTree>
    <p:extLst>
      <p:ext uri="{BB962C8B-B14F-4D97-AF65-F5344CB8AC3E}">
        <p14:creationId xmlns:p14="http://schemas.microsoft.com/office/powerpoint/2010/main" val="34335937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41413" y="515487"/>
            <a:ext cx="9905998" cy="1478570"/>
          </a:xfrm>
        </p:spPr>
        <p:txBody>
          <a:bodyPr/>
          <a:lstStyle/>
          <a:p>
            <a:r>
              <a:rPr lang="pl-PL" dirty="0" smtClean="0"/>
              <a:t>Barebone</a:t>
            </a:r>
            <a:endParaRPr lang="pl-PL" dirty="0"/>
          </a:p>
        </p:txBody>
      </p:sp>
      <p:sp>
        <p:nvSpPr>
          <p:cNvPr id="3" name="Symbol zastępczy zawartości 2"/>
          <p:cNvSpPr>
            <a:spLocks noGrp="1"/>
          </p:cNvSpPr>
          <p:nvPr>
            <p:ph idx="1"/>
          </p:nvPr>
        </p:nvSpPr>
        <p:spPr>
          <a:xfrm>
            <a:off x="5434885" y="1674254"/>
            <a:ext cx="5795493" cy="4013916"/>
          </a:xfrm>
        </p:spPr>
        <p:txBody>
          <a:bodyPr>
            <a:normAutofit fontScale="85000" lnSpcReduction="10000"/>
          </a:bodyPr>
          <a:lstStyle/>
          <a:p>
            <a:pPr algn="just"/>
            <a:r>
              <a:rPr lang="pl-PL" dirty="0"/>
              <a:t>Barebone to rodzaj komputera przeznaczonego do ograniczonych zastosowań - służącego przeważnie jako centrum domowej rozrywki. Barebone wyróżnia się przede wszystkim małymi wymiarami - kilkakrotnie mniejszymi od standardowej wielkości desktopa. Tym rodzajem komputerów można z powodzeniem zastąpić kilka urządzeń multimedialnych, takich jak wieża hi-fi czy odtwarzacz DVD/Blue Ray. </a:t>
            </a:r>
            <a:r>
              <a:rPr lang="pl-PL" dirty="0" err="1"/>
              <a:t>Barebone’y</a:t>
            </a:r>
            <a:r>
              <a:rPr lang="pl-PL" dirty="0"/>
              <a:t> zazwyczaj są sprzedawane z pilotem i dedykowanym systemem operacyjnym lub specjalnym </a:t>
            </a:r>
            <a:r>
              <a:rPr lang="pl-PL" dirty="0" smtClean="0"/>
              <a:t>oprogramowaniem.</a:t>
            </a:r>
            <a:endParaRPr lang="pl-PL" dirty="0"/>
          </a:p>
        </p:txBody>
      </p:sp>
      <p:pic>
        <p:nvPicPr>
          <p:cNvPr id="4" name="Obraz 3"/>
          <p:cNvPicPr>
            <a:picLocks noChangeAspect="1"/>
          </p:cNvPicPr>
          <p:nvPr/>
        </p:nvPicPr>
        <p:blipFill>
          <a:blip r:embed="rId2"/>
          <a:stretch>
            <a:fillRect/>
          </a:stretch>
        </p:blipFill>
        <p:spPr>
          <a:xfrm>
            <a:off x="757039" y="1994057"/>
            <a:ext cx="4394511" cy="3307868"/>
          </a:xfrm>
          <a:prstGeom prst="rect">
            <a:avLst/>
          </a:prstGeom>
          <a:effectLst>
            <a:outerShdw blurRad="50800" dist="38100" dir="2700000" algn="tl" rotWithShape="0">
              <a:prstClr val="black">
                <a:alpha val="40000"/>
              </a:prstClr>
            </a:outerShdw>
            <a:softEdge rad="63500"/>
          </a:effectLst>
          <a:scene3d>
            <a:camera prst="orthographicFront"/>
            <a:lightRig rig="threePt" dir="t"/>
          </a:scene3d>
          <a:sp3d>
            <a:bevelT/>
          </a:sp3d>
        </p:spPr>
      </p:pic>
    </p:spTree>
    <p:extLst>
      <p:ext uri="{BB962C8B-B14F-4D97-AF65-F5344CB8AC3E}">
        <p14:creationId xmlns:p14="http://schemas.microsoft.com/office/powerpoint/2010/main" val="34488246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wearable</a:t>
            </a:r>
            <a:endParaRPr lang="pl-PL" dirty="0"/>
          </a:p>
        </p:txBody>
      </p:sp>
      <p:sp>
        <p:nvSpPr>
          <p:cNvPr id="3" name="Symbol zastępczy zawartości 2"/>
          <p:cNvSpPr>
            <a:spLocks noGrp="1"/>
          </p:cNvSpPr>
          <p:nvPr>
            <p:ph idx="1"/>
          </p:nvPr>
        </p:nvSpPr>
        <p:spPr>
          <a:xfrm>
            <a:off x="1141412" y="2249487"/>
            <a:ext cx="6135151" cy="3541714"/>
          </a:xfrm>
        </p:spPr>
        <p:txBody>
          <a:bodyPr>
            <a:normAutofit fontScale="92500" lnSpcReduction="20000"/>
          </a:bodyPr>
          <a:lstStyle/>
          <a:p>
            <a:pPr algn="just"/>
            <a:r>
              <a:rPr lang="pl-PL" dirty="0"/>
              <a:t>Bardzo przyszłościowy rodzaj komputerów - chodzi tu o wyposażone w elektronikę bransoletki, okulary, soczewki, ubrania, zegarki i inne rzeczy, które zakładamy na siebie na co dzień. W mediach od jakiegoś czasu głośno jest na temat Google Glass, multimedialnych okularów od internetowego giganta z </a:t>
            </a:r>
            <a:r>
              <a:rPr lang="pl-PL" dirty="0" err="1"/>
              <a:t>Montain</a:t>
            </a:r>
            <a:r>
              <a:rPr lang="pl-PL" dirty="0"/>
              <a:t> </a:t>
            </a:r>
            <a:r>
              <a:rPr lang="pl-PL" dirty="0" err="1"/>
              <a:t>View</a:t>
            </a:r>
            <a:r>
              <a:rPr lang="pl-PL" dirty="0"/>
              <a:t>. Niedawno też premierę miały sprzęty typu smartwatch, czyli zegarki wyposażone w skomunikowany ze smartfonem </a:t>
            </a:r>
            <a:r>
              <a:rPr lang="pl-PL" dirty="0" smtClean="0"/>
              <a:t>komputer.</a:t>
            </a:r>
            <a:endParaRPr lang="pl-PL" dirty="0"/>
          </a:p>
        </p:txBody>
      </p:sp>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3435" y="1710722"/>
            <a:ext cx="6903118" cy="3595374"/>
          </a:xfrm>
          <a:prstGeom prst="rect">
            <a:avLst/>
          </a:prstGeom>
        </p:spPr>
      </p:pic>
    </p:spTree>
    <p:extLst>
      <p:ext uri="{BB962C8B-B14F-4D97-AF65-F5344CB8AC3E}">
        <p14:creationId xmlns:p14="http://schemas.microsoft.com/office/powerpoint/2010/main" val="21061496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nettop</a:t>
            </a:r>
            <a:endParaRPr lang="pl-PL" dirty="0"/>
          </a:p>
        </p:txBody>
      </p:sp>
      <p:sp>
        <p:nvSpPr>
          <p:cNvPr id="3" name="Symbol zastępczy zawartości 2"/>
          <p:cNvSpPr>
            <a:spLocks noGrp="1"/>
          </p:cNvSpPr>
          <p:nvPr>
            <p:ph idx="1"/>
          </p:nvPr>
        </p:nvSpPr>
        <p:spPr>
          <a:xfrm>
            <a:off x="5743977" y="2249487"/>
            <a:ext cx="5303434" cy="3541714"/>
          </a:xfrm>
        </p:spPr>
        <p:txBody>
          <a:bodyPr>
            <a:normAutofit fontScale="85000" lnSpcReduction="10000"/>
          </a:bodyPr>
          <a:lstStyle/>
          <a:p>
            <a:pPr algn="just"/>
            <a:r>
              <a:rPr lang="pl-PL" dirty="0"/>
              <a:t>Niezbyt wydajny, ale za to kompaktowy i bardzo energooszczędny rodzaj komputera, przeznaczony przede wszystkim do prac biurowych niewymagających dużej mocy obliczeniowej. Dobrze nadaje się do pisania tekstów, tworzenia arkuszy kalkulacyjnych i przeglądania </a:t>
            </a:r>
            <a:r>
              <a:rPr lang="pl-PL" dirty="0" err="1"/>
              <a:t>internetu</a:t>
            </a:r>
            <a:r>
              <a:rPr lang="pl-PL" dirty="0"/>
              <a:t>. Od </a:t>
            </a:r>
            <a:r>
              <a:rPr lang="pl-PL" dirty="0" err="1"/>
              <a:t>all</a:t>
            </a:r>
            <a:r>
              <a:rPr lang="pl-PL" dirty="0"/>
              <a:t>-in-one różni się tym, że jest tylko jednostką centralną - peryferie (w tym monitor) trzeba zapewnić </a:t>
            </a:r>
            <a:r>
              <a:rPr lang="pl-PL" dirty="0" smtClean="0"/>
              <a:t>osobno.</a:t>
            </a:r>
            <a:endParaRPr lang="pl-PL" dirty="0"/>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674" y="1984320"/>
            <a:ext cx="4115548" cy="3806882"/>
          </a:xfrm>
          <a:prstGeom prst="rect">
            <a:avLst/>
          </a:prstGeom>
        </p:spPr>
      </p:pic>
    </p:spTree>
    <p:extLst>
      <p:ext uri="{BB962C8B-B14F-4D97-AF65-F5344CB8AC3E}">
        <p14:creationId xmlns:p14="http://schemas.microsoft.com/office/powerpoint/2010/main" val="34992173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mainframe</a:t>
            </a:r>
            <a:endParaRPr lang="pl-PL" dirty="0"/>
          </a:p>
        </p:txBody>
      </p:sp>
      <p:sp>
        <p:nvSpPr>
          <p:cNvPr id="3" name="Symbol zastępczy zawartości 2"/>
          <p:cNvSpPr>
            <a:spLocks noGrp="1"/>
          </p:cNvSpPr>
          <p:nvPr>
            <p:ph idx="1"/>
          </p:nvPr>
        </p:nvSpPr>
        <p:spPr>
          <a:xfrm>
            <a:off x="1141412" y="2249487"/>
            <a:ext cx="6186667" cy="3541714"/>
          </a:xfrm>
        </p:spPr>
        <p:txBody>
          <a:bodyPr/>
          <a:lstStyle/>
          <a:p>
            <a:pPr algn="just"/>
            <a:r>
              <a:rPr lang="pl-PL" dirty="0"/>
              <a:t>Produkowane głównie przez IBM wydajne zespoły komputerów (wielkości szaf), przeznaczone do profesjonalnych zadań - głównie do przetwarzania dużej ilości danych (np. spis ludności). Ten rodzaj komputera powoli odchodzi do lamusa, wypierany przez serwery i </a:t>
            </a:r>
            <a:r>
              <a:rPr lang="pl-PL" dirty="0" smtClean="0"/>
              <a:t>superkomputery.</a:t>
            </a:r>
            <a:endParaRPr lang="pl-PL" dirty="0"/>
          </a:p>
        </p:txBody>
      </p:sp>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412" y="829350"/>
            <a:ext cx="9587822" cy="4961851"/>
          </a:xfrm>
          <a:prstGeom prst="rect">
            <a:avLst/>
          </a:prstGeom>
          <a:ln>
            <a:noFill/>
          </a:ln>
          <a:effectLst>
            <a:softEdge rad="112500"/>
          </a:effectLst>
        </p:spPr>
      </p:pic>
    </p:spTree>
    <p:extLst>
      <p:ext uri="{BB962C8B-B14F-4D97-AF65-F5344CB8AC3E}">
        <p14:creationId xmlns:p14="http://schemas.microsoft.com/office/powerpoint/2010/main" val="2368588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55" presetClass="exit" presetSubtype="0" fill="hold" grpId="1" nodeType="withEffect">
                                  <p:stCondLst>
                                    <p:cond delay="0"/>
                                  </p:stCondLst>
                                  <p:childTnLst>
                                    <p:anim calcmode="lin" valueType="num">
                                      <p:cBhvr>
                                        <p:cTn id="17" dur="1000"/>
                                        <p:tgtEl>
                                          <p:spTgt spid="2"/>
                                        </p:tgtEl>
                                        <p:attrNameLst>
                                          <p:attrName>ppt_w</p:attrName>
                                        </p:attrNameLst>
                                      </p:cBhvr>
                                      <p:tavLst>
                                        <p:tav tm="0">
                                          <p:val>
                                            <p:strVal val="ppt_w"/>
                                          </p:val>
                                        </p:tav>
                                        <p:tav tm="100000">
                                          <p:val>
                                            <p:strVal val="ppt_w*0.70"/>
                                          </p:val>
                                        </p:tav>
                                      </p:tavLst>
                                    </p:anim>
                                    <p:anim calcmode="lin" valueType="num">
                                      <p:cBhvr>
                                        <p:cTn id="18" dur="1000"/>
                                        <p:tgtEl>
                                          <p:spTgt spid="2"/>
                                        </p:tgtEl>
                                        <p:attrNameLst>
                                          <p:attrName>ppt_h</p:attrName>
                                        </p:attrNameLst>
                                      </p:cBhvr>
                                      <p:tavLst>
                                        <p:tav tm="0">
                                          <p:val>
                                            <p:strVal val="ppt_h"/>
                                          </p:val>
                                        </p:tav>
                                        <p:tav tm="100000">
                                          <p:val>
                                            <p:strVal val="ppt_h"/>
                                          </p:val>
                                        </p:tav>
                                      </p:tavLst>
                                    </p:anim>
                                    <p:animEffect transition="out" filter="fade">
                                      <p:cBhvr>
                                        <p:cTn id="19" dur="1000"/>
                                        <p:tgtEl>
                                          <p:spTgt spid="2"/>
                                        </p:tgtEl>
                                      </p:cBhvr>
                                    </p:animEffect>
                                    <p:set>
                                      <p:cBhvr>
                                        <p:cTn id="20" dur="1" fill="hold">
                                          <p:stCondLst>
                                            <p:cond delay="999"/>
                                          </p:stCondLst>
                                        </p:cTn>
                                        <p:tgtEl>
                                          <p:spTgt spid="2"/>
                                        </p:tgtEl>
                                        <p:attrNameLst>
                                          <p:attrName>style.visibility</p:attrName>
                                        </p:attrNameLst>
                                      </p:cBhvr>
                                      <p:to>
                                        <p:strVal val="hidden"/>
                                      </p:to>
                                    </p:set>
                                  </p:childTnLst>
                                </p:cTn>
                              </p:par>
                              <p:par>
                                <p:cTn id="21" presetID="55" presetClass="exit" presetSubtype="0" fill="hold" grpId="1" nodeType="withEffect">
                                  <p:stCondLst>
                                    <p:cond delay="0"/>
                                  </p:stCondLst>
                                  <p:childTnLst>
                                    <p:anim calcmode="lin" valueType="num">
                                      <p:cBhvr>
                                        <p:cTn id="22" dur="1000"/>
                                        <p:tgtEl>
                                          <p:spTgt spid="3">
                                            <p:txEl>
                                              <p:pRg st="0" end="0"/>
                                            </p:txEl>
                                          </p:spTgt>
                                        </p:tgtEl>
                                        <p:attrNameLst>
                                          <p:attrName>ppt_w</p:attrName>
                                        </p:attrNameLst>
                                      </p:cBhvr>
                                      <p:tavLst>
                                        <p:tav tm="0">
                                          <p:val>
                                            <p:strVal val="ppt_w"/>
                                          </p:val>
                                        </p:tav>
                                        <p:tav tm="100000">
                                          <p:val>
                                            <p:strVal val="ppt_w*0.70"/>
                                          </p:val>
                                        </p:tav>
                                      </p:tavLst>
                                    </p:anim>
                                    <p:anim calcmode="lin" valueType="num">
                                      <p:cBhvr>
                                        <p:cTn id="23" dur="1000"/>
                                        <p:tgtEl>
                                          <p:spTgt spid="3">
                                            <p:txEl>
                                              <p:pRg st="0" end="0"/>
                                            </p:txEl>
                                          </p:spTgt>
                                        </p:tgtEl>
                                        <p:attrNameLst>
                                          <p:attrName>ppt_h</p:attrName>
                                        </p:attrNameLst>
                                      </p:cBhvr>
                                      <p:tavLst>
                                        <p:tav tm="0">
                                          <p:val>
                                            <p:strVal val="ppt_h"/>
                                          </p:val>
                                        </p:tav>
                                        <p:tav tm="100000">
                                          <p:val>
                                            <p:strVal val="ppt_h"/>
                                          </p:val>
                                        </p:tav>
                                      </p:tavLst>
                                    </p:anim>
                                    <p:animEffect transition="out" filter="fade">
                                      <p:cBhvr>
                                        <p:cTn id="24" dur="1000"/>
                                        <p:tgtEl>
                                          <p:spTgt spid="3">
                                            <p:txEl>
                                              <p:pRg st="0" end="0"/>
                                            </p:txEl>
                                          </p:spTgt>
                                        </p:tgtEl>
                                      </p:cBhvr>
                                    </p:animEffect>
                                    <p:set>
                                      <p:cBhvr>
                                        <p:cTn id="25"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serwer</a:t>
            </a:r>
            <a:endParaRPr lang="pl-PL" dirty="0"/>
          </a:p>
        </p:txBody>
      </p:sp>
      <p:sp>
        <p:nvSpPr>
          <p:cNvPr id="3" name="Symbol zastępczy zawartości 2"/>
          <p:cNvSpPr>
            <a:spLocks noGrp="1"/>
          </p:cNvSpPr>
          <p:nvPr>
            <p:ph idx="1"/>
          </p:nvPr>
        </p:nvSpPr>
        <p:spPr>
          <a:xfrm>
            <a:off x="4675031" y="1004552"/>
            <a:ext cx="6372380" cy="5422006"/>
          </a:xfrm>
        </p:spPr>
        <p:txBody>
          <a:bodyPr>
            <a:normAutofit fontScale="70000" lnSpcReduction="20000"/>
          </a:bodyPr>
          <a:lstStyle/>
          <a:p>
            <a:pPr algn="just"/>
            <a:r>
              <a:rPr lang="pl-PL" dirty="0"/>
              <a:t>Najprościej mówiąc, serwery to rodzaje komputerów, których zadaniem jest obsługa sieci. Na serwerach znajdują się strony internetowe i pliki, które są następnie pobierane przez podłączone do cyberprzestrzeni urządzenia. Co prawda serwerem może być w zasadzie każdy komputer, jednakże w celu zapewnienia wysokiej wydajności działania stosuje się specjalnie do tego celu projektowane maszyny. Z powodu specyfiki wykonywanych zadań serwery muszą być nieustannie włączone, dlatego też w ich budowie kluczowa jest możliwość wymiany poszczególnych podzespołów bez konieczności wyłączania całości. Serwery są zwykle gromadzone w tzw. </a:t>
            </a:r>
            <a:r>
              <a:rPr lang="pl-PL" dirty="0" smtClean="0"/>
              <a:t>serwerowniach. Gigantyczne </a:t>
            </a:r>
            <a:r>
              <a:rPr lang="pl-PL" dirty="0"/>
              <a:t>maszyny złożone z tysięcy współpracujących procesorów i kości RAM, służące do wykonywania arcyskomplikowanych obliczeń. To rodzaj komputerów wykorzystywany do symulacji pogody, trzęsień ziemi czy wybuchów jądrowych. Szybkość superkomputerów wyraża się we FLOPS, czyli liczbie zmiennoprzecinkowych operacji na sekundę. Aktualny lider, chiński Tianhe-2, osiąga 33,86 PFLOPS (</a:t>
            </a:r>
            <a:r>
              <a:rPr lang="pl-PL" dirty="0" err="1"/>
              <a:t>petaflopów</a:t>
            </a:r>
            <a:r>
              <a:rPr lang="pl-PL" dirty="0"/>
              <a:t> - przedrostek peta oznacza biliard) i ciągnie tyle prądu, co małe miasto</a:t>
            </a:r>
            <a:r>
              <a:rPr lang="pl-PL" dirty="0" smtClean="0"/>
              <a:t>.</a:t>
            </a:r>
            <a:endParaRPr lang="pl-PL"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413" y="2097088"/>
            <a:ext cx="3163809" cy="3537714"/>
          </a:xfrm>
          <a:prstGeom prst="rect">
            <a:avLst/>
          </a:prstGeom>
          <a:ln>
            <a:noFill/>
          </a:ln>
          <a:effectLst>
            <a:softEdge rad="112500"/>
          </a:effectLst>
        </p:spPr>
      </p:pic>
    </p:spTree>
    <p:extLst>
      <p:ext uri="{BB962C8B-B14F-4D97-AF65-F5344CB8AC3E}">
        <p14:creationId xmlns:p14="http://schemas.microsoft.com/office/powerpoint/2010/main" val="24134828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Superkomputer</a:t>
            </a:r>
            <a:endParaRPr lang="pl-PL" dirty="0"/>
          </a:p>
        </p:txBody>
      </p:sp>
      <p:sp>
        <p:nvSpPr>
          <p:cNvPr id="3" name="Symbol zastępczy zawartości 2"/>
          <p:cNvSpPr>
            <a:spLocks noGrp="1"/>
          </p:cNvSpPr>
          <p:nvPr>
            <p:ph idx="1"/>
          </p:nvPr>
        </p:nvSpPr>
        <p:spPr>
          <a:xfrm>
            <a:off x="1141413" y="2249487"/>
            <a:ext cx="5619996" cy="3541714"/>
          </a:xfrm>
        </p:spPr>
        <p:txBody>
          <a:bodyPr>
            <a:normAutofit fontScale="85000" lnSpcReduction="20000"/>
          </a:bodyPr>
          <a:lstStyle/>
          <a:p>
            <a:pPr algn="just"/>
            <a:r>
              <a:rPr lang="pl-PL" dirty="0"/>
              <a:t>Gigantyczne maszyny złożone z tysięcy współpracujących procesorów i kości RAM, służące do wykonywania arcyskomplikowanych obliczeń. To rodzaj komputerów wykorzystywany do symulacji pogody, trzęsień ziemi czy wybuchów jądrowych. Szybkość superkomputerów wyraża się we FLOPS, czyli liczbie zmiennoprzecinkowych operacji na sekundę. Aktualny lider, chiński Tianhe-2, osiąga 33,86 PFLOPS (</a:t>
            </a:r>
            <a:r>
              <a:rPr lang="pl-PL" dirty="0" err="1"/>
              <a:t>petaflopów</a:t>
            </a:r>
            <a:r>
              <a:rPr lang="pl-PL" dirty="0"/>
              <a:t> - przedrostek peta oznacza biliard) i ciągnie tyle prądu, co małe </a:t>
            </a:r>
            <a:r>
              <a:rPr lang="pl-PL" dirty="0" smtClean="0"/>
              <a:t>miasto.</a:t>
            </a:r>
            <a:endParaRPr lang="pl-PL" dirty="0"/>
          </a:p>
        </p:txBody>
      </p:sp>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011" y="618518"/>
            <a:ext cx="10058400" cy="5487416"/>
          </a:xfrm>
          <a:prstGeom prst="rect">
            <a:avLst/>
          </a:prstGeom>
          <a:ln>
            <a:noFill/>
          </a:ln>
          <a:effectLst>
            <a:softEdge rad="112500"/>
          </a:effectLst>
        </p:spPr>
      </p:pic>
    </p:spTree>
    <p:extLst>
      <p:ext uri="{BB962C8B-B14F-4D97-AF65-F5344CB8AC3E}">
        <p14:creationId xmlns:p14="http://schemas.microsoft.com/office/powerpoint/2010/main" val="10063978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2000"/>
                                        <p:tgtEl>
                                          <p:spTgt spid="5"/>
                                        </p:tgtEl>
                                      </p:cBhvr>
                                    </p:animEffect>
                                  </p:childTnLst>
                                </p:cTn>
                              </p:par>
                              <p:par>
                                <p:cTn id="16" presetID="55" presetClass="exit" presetSubtype="0" fill="hold" grpId="1" nodeType="withEffect">
                                  <p:stCondLst>
                                    <p:cond delay="0"/>
                                  </p:stCondLst>
                                  <p:childTnLst>
                                    <p:anim calcmode="lin" valueType="num">
                                      <p:cBhvr>
                                        <p:cTn id="17" dur="1000"/>
                                        <p:tgtEl>
                                          <p:spTgt spid="2"/>
                                        </p:tgtEl>
                                        <p:attrNameLst>
                                          <p:attrName>ppt_w</p:attrName>
                                        </p:attrNameLst>
                                      </p:cBhvr>
                                      <p:tavLst>
                                        <p:tav tm="0">
                                          <p:val>
                                            <p:strVal val="ppt_w"/>
                                          </p:val>
                                        </p:tav>
                                        <p:tav tm="100000">
                                          <p:val>
                                            <p:strVal val="ppt_w*0.70"/>
                                          </p:val>
                                        </p:tav>
                                      </p:tavLst>
                                    </p:anim>
                                    <p:anim calcmode="lin" valueType="num">
                                      <p:cBhvr>
                                        <p:cTn id="18" dur="1000"/>
                                        <p:tgtEl>
                                          <p:spTgt spid="2"/>
                                        </p:tgtEl>
                                        <p:attrNameLst>
                                          <p:attrName>ppt_h</p:attrName>
                                        </p:attrNameLst>
                                      </p:cBhvr>
                                      <p:tavLst>
                                        <p:tav tm="0">
                                          <p:val>
                                            <p:strVal val="ppt_h"/>
                                          </p:val>
                                        </p:tav>
                                        <p:tav tm="100000">
                                          <p:val>
                                            <p:strVal val="ppt_h"/>
                                          </p:val>
                                        </p:tav>
                                      </p:tavLst>
                                    </p:anim>
                                    <p:animEffect transition="out" filter="fade">
                                      <p:cBhvr>
                                        <p:cTn id="19" dur="1000"/>
                                        <p:tgtEl>
                                          <p:spTgt spid="2"/>
                                        </p:tgtEl>
                                      </p:cBhvr>
                                    </p:animEffect>
                                    <p:set>
                                      <p:cBhvr>
                                        <p:cTn id="20" dur="1" fill="hold">
                                          <p:stCondLst>
                                            <p:cond delay="999"/>
                                          </p:stCondLst>
                                        </p:cTn>
                                        <p:tgtEl>
                                          <p:spTgt spid="2"/>
                                        </p:tgtEl>
                                        <p:attrNameLst>
                                          <p:attrName>style.visibility</p:attrName>
                                        </p:attrNameLst>
                                      </p:cBhvr>
                                      <p:to>
                                        <p:strVal val="hidden"/>
                                      </p:to>
                                    </p:set>
                                  </p:childTnLst>
                                </p:cTn>
                              </p:par>
                              <p:par>
                                <p:cTn id="21" presetID="55" presetClass="exit" presetSubtype="0" fill="hold" grpId="1" nodeType="withEffect">
                                  <p:stCondLst>
                                    <p:cond delay="0"/>
                                  </p:stCondLst>
                                  <p:childTnLst>
                                    <p:anim calcmode="lin" valueType="num">
                                      <p:cBhvr>
                                        <p:cTn id="22" dur="1000"/>
                                        <p:tgtEl>
                                          <p:spTgt spid="3">
                                            <p:txEl>
                                              <p:pRg st="0" end="0"/>
                                            </p:txEl>
                                          </p:spTgt>
                                        </p:tgtEl>
                                        <p:attrNameLst>
                                          <p:attrName>ppt_w</p:attrName>
                                        </p:attrNameLst>
                                      </p:cBhvr>
                                      <p:tavLst>
                                        <p:tav tm="0">
                                          <p:val>
                                            <p:strVal val="ppt_w"/>
                                          </p:val>
                                        </p:tav>
                                        <p:tav tm="100000">
                                          <p:val>
                                            <p:strVal val="ppt_w*0.70"/>
                                          </p:val>
                                        </p:tav>
                                      </p:tavLst>
                                    </p:anim>
                                    <p:anim calcmode="lin" valueType="num">
                                      <p:cBhvr>
                                        <p:cTn id="23" dur="1000"/>
                                        <p:tgtEl>
                                          <p:spTgt spid="3">
                                            <p:txEl>
                                              <p:pRg st="0" end="0"/>
                                            </p:txEl>
                                          </p:spTgt>
                                        </p:tgtEl>
                                        <p:attrNameLst>
                                          <p:attrName>ppt_h</p:attrName>
                                        </p:attrNameLst>
                                      </p:cBhvr>
                                      <p:tavLst>
                                        <p:tav tm="0">
                                          <p:val>
                                            <p:strVal val="ppt_h"/>
                                          </p:val>
                                        </p:tav>
                                        <p:tav tm="100000">
                                          <p:val>
                                            <p:strVal val="ppt_h"/>
                                          </p:val>
                                        </p:tav>
                                      </p:tavLst>
                                    </p:anim>
                                    <p:animEffect transition="out" filter="fade">
                                      <p:cBhvr>
                                        <p:cTn id="24" dur="1000"/>
                                        <p:tgtEl>
                                          <p:spTgt spid="3">
                                            <p:txEl>
                                              <p:pRg st="0" end="0"/>
                                            </p:txEl>
                                          </p:spTgt>
                                        </p:tgtEl>
                                      </p:cBhvr>
                                    </p:animEffect>
                                    <p:set>
                                      <p:cBhvr>
                                        <p:cTn id="25"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Komputery w Polsce - odra</a:t>
            </a:r>
            <a:endParaRPr lang="pl-PL" dirty="0"/>
          </a:p>
        </p:txBody>
      </p:sp>
      <p:pic>
        <p:nvPicPr>
          <p:cNvPr id="4" name="Jedyny dzialajacy w Polsce komputer Odra">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900447" y="2097088"/>
            <a:ext cx="4722813" cy="3541712"/>
          </a:xfrm>
        </p:spPr>
      </p:pic>
      <p:pic>
        <p:nvPicPr>
          <p:cNvPr id="5" name="Odra 1305">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202063" y="2050938"/>
            <a:ext cx="4845348" cy="3634011"/>
          </a:xfrm>
          <a:prstGeom prst="rect">
            <a:avLst/>
          </a:prstGeom>
        </p:spPr>
      </p:pic>
      <p:sp>
        <p:nvSpPr>
          <p:cNvPr id="6" name="pole tekstowe 5"/>
          <p:cNvSpPr txBox="1"/>
          <p:nvPr/>
        </p:nvSpPr>
        <p:spPr>
          <a:xfrm>
            <a:off x="1249251" y="3361386"/>
            <a:ext cx="3696236" cy="646331"/>
          </a:xfrm>
          <a:prstGeom prst="rect">
            <a:avLst/>
          </a:prstGeom>
          <a:noFill/>
        </p:spPr>
        <p:txBody>
          <a:bodyPr wrap="square" rtlCol="0">
            <a:spAutoFit/>
          </a:bodyPr>
          <a:lstStyle/>
          <a:p>
            <a:pPr algn="ctr"/>
            <a:r>
              <a:rPr lang="pl-PL" b="1" i="1" dirty="0" smtClean="0">
                <a:effectLst>
                  <a:outerShdw blurRad="38100" dist="38100" dir="2700000" algn="tl">
                    <a:srgbClr val="000000">
                      <a:alpha val="43137"/>
                    </a:srgbClr>
                  </a:outerShdw>
                </a:effectLst>
              </a:rPr>
              <a:t>Jedyny działający w Polsce komputer - Odra</a:t>
            </a:r>
            <a:endParaRPr lang="pl-PL" b="1" i="1" dirty="0">
              <a:effectLst>
                <a:outerShdw blurRad="38100" dist="38100" dir="2700000" algn="tl">
                  <a:srgbClr val="000000">
                    <a:alpha val="43137"/>
                  </a:srgbClr>
                </a:outerShdw>
              </a:effectLst>
            </a:endParaRPr>
          </a:p>
        </p:txBody>
      </p:sp>
      <p:sp>
        <p:nvSpPr>
          <p:cNvPr id="7" name="pole tekstowe 6"/>
          <p:cNvSpPr txBox="1"/>
          <p:nvPr/>
        </p:nvSpPr>
        <p:spPr>
          <a:xfrm>
            <a:off x="7443241" y="3498612"/>
            <a:ext cx="2562896" cy="369332"/>
          </a:xfrm>
          <a:prstGeom prst="rect">
            <a:avLst/>
          </a:prstGeom>
          <a:noFill/>
        </p:spPr>
        <p:txBody>
          <a:bodyPr wrap="square" rtlCol="0">
            <a:spAutoFit/>
          </a:bodyPr>
          <a:lstStyle/>
          <a:p>
            <a:pPr algn="ctr"/>
            <a:r>
              <a:rPr lang="pl-PL" b="1" i="1" dirty="0" smtClean="0">
                <a:effectLst>
                  <a:outerShdw blurRad="38100" dist="38100" dir="2700000" algn="tl">
                    <a:srgbClr val="000000">
                      <a:alpha val="43137"/>
                    </a:srgbClr>
                  </a:outerShdw>
                </a:effectLst>
              </a:rPr>
              <a:t>Odra 1305</a:t>
            </a:r>
            <a:endParaRPr lang="pl-PL" b="1" i="1" dirty="0">
              <a:effectLst>
                <a:outerShdw blurRad="38100" dist="38100" dir="2700000" algn="tl">
                  <a:srgbClr val="000000">
                    <a:alpha val="43137"/>
                  </a:srgbClr>
                </a:outerShdw>
              </a:effectLst>
            </a:endParaRPr>
          </a:p>
        </p:txBody>
      </p:sp>
      <p:sp>
        <p:nvSpPr>
          <p:cNvPr id="8" name="pole tekstowe 7"/>
          <p:cNvSpPr txBox="1"/>
          <p:nvPr/>
        </p:nvSpPr>
        <p:spPr>
          <a:xfrm>
            <a:off x="5042852" y="5982788"/>
            <a:ext cx="2103120" cy="646331"/>
          </a:xfrm>
          <a:prstGeom prst="rect">
            <a:avLst/>
          </a:prstGeom>
          <a:noFill/>
        </p:spPr>
        <p:txBody>
          <a:bodyPr wrap="square" rtlCol="0">
            <a:spAutoFit/>
          </a:bodyPr>
          <a:lstStyle/>
          <a:p>
            <a:pPr algn="ctr"/>
            <a:r>
              <a:rPr lang="pl-PL" dirty="0" smtClean="0"/>
              <a:t>Naciśnij, aby odtworzyć film</a:t>
            </a:r>
            <a:endParaRPr lang="pl-PL" dirty="0"/>
          </a:p>
        </p:txBody>
      </p:sp>
    </p:spTree>
    <p:extLst>
      <p:ext uri="{BB962C8B-B14F-4D97-AF65-F5344CB8AC3E}">
        <p14:creationId xmlns:p14="http://schemas.microsoft.com/office/powerpoint/2010/main" val="8290876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17" fill="hold" display="0">
                  <p:stCondLst>
                    <p:cond delay="indefinite"/>
                  </p:stCondLst>
                </p:cTn>
                <p:tgtEl>
                  <p:spTgt spid="5"/>
                </p:tgtEl>
              </p:cMediaNode>
            </p:video>
            <p:video fullScrn="1">
              <p:cMediaNode vol="80000" showWhenStopped="0">
                <p:cTn id="18" fill="hold" display="0">
                  <p:stCondLst>
                    <p:cond delay="indefinite"/>
                  </p:stCondLst>
                </p:cTn>
                <p:tgtEl>
                  <p:spTgt spid="4"/>
                </p:tgtEl>
              </p:cMediaNode>
            </p:video>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4"/>
                                        </p:tgtEl>
                                      </p:cBhvr>
                                    </p:cmd>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7"/>
                  </p:tgtEl>
                </p:cond>
              </p:nextCondLst>
            </p:seq>
          </p:childTnLst>
        </p:cTn>
      </p:par>
    </p:tnLst>
    <p:bldLst>
      <p:bldP spid="2"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CO to jest komputer?</a:t>
            </a:r>
            <a:endParaRPr lang="pl-PL" dirty="0"/>
          </a:p>
        </p:txBody>
      </p:sp>
      <p:sp>
        <p:nvSpPr>
          <p:cNvPr id="3" name="Symbol zastępczy zawartości 2"/>
          <p:cNvSpPr>
            <a:spLocks noGrp="1"/>
          </p:cNvSpPr>
          <p:nvPr>
            <p:ph idx="1"/>
          </p:nvPr>
        </p:nvSpPr>
        <p:spPr>
          <a:xfrm>
            <a:off x="1141412" y="2249487"/>
            <a:ext cx="6006363" cy="3541714"/>
          </a:xfrm>
        </p:spPr>
        <p:txBody>
          <a:bodyPr/>
          <a:lstStyle/>
          <a:p>
            <a:r>
              <a:rPr lang="pl-PL" b="1" dirty="0" smtClean="0"/>
              <a:t>Komputer</a:t>
            </a:r>
            <a:r>
              <a:rPr lang="pl-PL" dirty="0" smtClean="0"/>
              <a:t> jest to wielofunkcyjna  maszyna licząca. Wykonująca automatycznie wiele obliczeń wg algorytmu (programu).</a:t>
            </a:r>
            <a:endParaRPr lang="pl-PL" dirty="0"/>
          </a:p>
        </p:txBody>
      </p:sp>
      <p:pic>
        <p:nvPicPr>
          <p:cNvPr id="4" name="Obraz 3"/>
          <p:cNvPicPr>
            <a:picLocks noChangeAspect="1"/>
          </p:cNvPicPr>
          <p:nvPr/>
        </p:nvPicPr>
        <p:blipFill>
          <a:blip r:embed="rId2"/>
          <a:stretch>
            <a:fillRect/>
          </a:stretch>
        </p:blipFill>
        <p:spPr>
          <a:xfrm>
            <a:off x="6288125" y="2556120"/>
            <a:ext cx="3847548" cy="3235081"/>
          </a:xfrm>
          <a:prstGeom prst="rect">
            <a:avLst/>
          </a:prstGeom>
        </p:spPr>
      </p:pic>
    </p:spTree>
    <p:extLst>
      <p:ext uri="{BB962C8B-B14F-4D97-AF65-F5344CB8AC3E}">
        <p14:creationId xmlns:p14="http://schemas.microsoft.com/office/powerpoint/2010/main" val="1246686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Pierwszy komputer</a:t>
            </a:r>
            <a:endParaRPr lang="pl-PL" dirty="0"/>
          </a:p>
        </p:txBody>
      </p:sp>
      <p:sp>
        <p:nvSpPr>
          <p:cNvPr id="3" name="Symbol zastępczy zawartości 2"/>
          <p:cNvSpPr>
            <a:spLocks noGrp="1"/>
          </p:cNvSpPr>
          <p:nvPr>
            <p:ph idx="1"/>
          </p:nvPr>
        </p:nvSpPr>
        <p:spPr/>
        <p:txBody>
          <a:bodyPr>
            <a:normAutofit/>
          </a:bodyPr>
          <a:lstStyle/>
          <a:p>
            <a:r>
              <a:rPr lang="pl-PL" dirty="0" smtClean="0"/>
              <a:t>Jako </a:t>
            </a:r>
            <a:r>
              <a:rPr lang="pl-PL" dirty="0"/>
              <a:t>pierwszy komputer zbliżony formą jak i możliwościami do </a:t>
            </a:r>
            <a:r>
              <a:rPr lang="pl-PL" dirty="0" smtClean="0"/>
              <a:t>współczesnego </a:t>
            </a:r>
            <a:r>
              <a:rPr lang="pl-PL" dirty="0"/>
              <a:t>komputera typowany </a:t>
            </a:r>
            <a:r>
              <a:rPr lang="pl-PL" dirty="0" smtClean="0"/>
              <a:t>był amerykański </a:t>
            </a:r>
            <a:r>
              <a:rPr lang="pl-PL" dirty="0"/>
              <a:t>komputer o nazwie </a:t>
            </a:r>
            <a:r>
              <a:rPr lang="pl-PL" b="1" dirty="0"/>
              <a:t>ENIAC</a:t>
            </a:r>
            <a:r>
              <a:rPr lang="pl-PL" dirty="0"/>
              <a:t>. Komputer zajmował pomieszczenie 12 na 6 m. Składał się z 42 </a:t>
            </a:r>
            <a:r>
              <a:rPr lang="pl-PL" dirty="0" smtClean="0"/>
              <a:t>szaf </a:t>
            </a:r>
            <a:r>
              <a:rPr lang="pl-PL" dirty="0"/>
              <a:t>z blachy stalowej - każda miała 3 m wysokości, 60 cm szerokości i 30 cm głębokości a jego możliwości </a:t>
            </a:r>
            <a:r>
              <a:rPr lang="pl-PL" dirty="0" smtClean="0"/>
              <a:t>obliczeniowe </a:t>
            </a:r>
            <a:r>
              <a:rPr lang="pl-PL" dirty="0"/>
              <a:t>były zbliżone do dzisiejszego zaawansowanego </a:t>
            </a:r>
            <a:r>
              <a:rPr lang="pl-PL" dirty="0" smtClean="0"/>
              <a:t>kalkulatora. Jego </a:t>
            </a:r>
            <a:r>
              <a:rPr lang="pl-PL" dirty="0"/>
              <a:t>powstanie datuje się na rok 1946.</a:t>
            </a:r>
          </a:p>
        </p:txBody>
      </p:sp>
    </p:spTree>
    <p:extLst>
      <p:ext uri="{BB962C8B-B14F-4D97-AF65-F5344CB8AC3E}">
        <p14:creationId xmlns:p14="http://schemas.microsoft.com/office/powerpoint/2010/main" val="15934871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smtClean="0"/>
              <a:t>Eniac</a:t>
            </a:r>
            <a:endParaRPr lang="pl-PL" dirty="0"/>
          </a:p>
        </p:txBody>
      </p:sp>
      <p:pic>
        <p:nvPicPr>
          <p:cNvPr id="4" name="Symbol zastępczy zawartości 3"/>
          <p:cNvPicPr>
            <a:picLocks noGrp="1" noChangeAspect="1"/>
          </p:cNvPicPr>
          <p:nvPr>
            <p:ph idx="1"/>
          </p:nvPr>
        </p:nvPicPr>
        <p:blipFill>
          <a:blip r:embed="rId2"/>
          <a:stretch>
            <a:fillRect/>
          </a:stretch>
        </p:blipFill>
        <p:spPr>
          <a:xfrm>
            <a:off x="1835719" y="2471994"/>
            <a:ext cx="8517385" cy="3375014"/>
          </a:xfrm>
          <a:prstGeom prst="rect">
            <a:avLst/>
          </a:prstGeom>
        </p:spPr>
      </p:pic>
    </p:spTree>
    <p:extLst>
      <p:ext uri="{BB962C8B-B14F-4D97-AF65-F5344CB8AC3E}">
        <p14:creationId xmlns:p14="http://schemas.microsoft.com/office/powerpoint/2010/main" val="2251733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Windows</a:t>
            </a:r>
          </a:p>
        </p:txBody>
      </p:sp>
      <p:sp>
        <p:nvSpPr>
          <p:cNvPr id="3" name="Symbol zastępczy zawartości 2"/>
          <p:cNvSpPr>
            <a:spLocks noGrp="1"/>
          </p:cNvSpPr>
          <p:nvPr>
            <p:ph idx="1"/>
          </p:nvPr>
        </p:nvSpPr>
        <p:spPr/>
        <p:txBody>
          <a:bodyPr/>
          <a:lstStyle/>
          <a:p>
            <a:r>
              <a:rPr lang="pl-PL" dirty="0"/>
              <a:t>Systemów operacyjnych było naprawdę wiele. Przed nim był DOS. Pierwszym systemem stworzonym przez firmę Microsoft, który odniósł sukces, był Windows 3.x, powstały w 1990. 5 lat później powstał Windows 95, który stał się najpopularniejszym systemem na świecie. Kolejnymi wersjami z serii Windows 9x były: Windows98 i Windows Me, a z serii Windows NT były Windows 2000, Windows XP, Windows Vista, Windows 7, Windows 8, Windows 8.1 i Windows 10.</a:t>
            </a:r>
          </a:p>
        </p:txBody>
      </p:sp>
    </p:spTree>
    <p:extLst>
      <p:ext uri="{BB962C8B-B14F-4D97-AF65-F5344CB8AC3E}">
        <p14:creationId xmlns:p14="http://schemas.microsoft.com/office/powerpoint/2010/main" val="17126206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Historia komputerów osobistych</a:t>
            </a:r>
            <a:endParaRPr lang="pl-PL" dirty="0"/>
          </a:p>
        </p:txBody>
      </p:sp>
      <p:sp>
        <p:nvSpPr>
          <p:cNvPr id="3" name="Symbol zastępczy zawartości 2"/>
          <p:cNvSpPr>
            <a:spLocks noGrp="1"/>
          </p:cNvSpPr>
          <p:nvPr>
            <p:ph idx="1"/>
          </p:nvPr>
        </p:nvSpPr>
        <p:spPr>
          <a:xfrm>
            <a:off x="1141412" y="1867437"/>
            <a:ext cx="9905999" cy="4275786"/>
          </a:xfrm>
        </p:spPr>
        <p:txBody>
          <a:bodyPr>
            <a:normAutofit fontScale="85000" lnSpcReduction="20000"/>
          </a:bodyPr>
          <a:lstStyle/>
          <a:p>
            <a:r>
              <a:rPr lang="pl-PL" b="1" u="sng" dirty="0"/>
              <a:t>1100 p.n.e</a:t>
            </a:r>
            <a:r>
              <a:rPr lang="pl-PL" b="1" u="sng" dirty="0" smtClean="0"/>
              <a:t>.</a:t>
            </a:r>
            <a:endParaRPr lang="pl-PL" b="1" u="sng" dirty="0"/>
          </a:p>
          <a:p>
            <a:pPr>
              <a:buFont typeface="Wingdings" panose="05000000000000000000" pitchFamily="2" charset="2"/>
              <a:buChar char="ü"/>
            </a:pPr>
            <a:r>
              <a:rPr lang="pl-PL" i="1" dirty="0" smtClean="0">
                <a:effectLst>
                  <a:outerShdw blurRad="38100" dist="38100" dir="2700000" algn="tl">
                    <a:srgbClr val="000000">
                      <a:alpha val="43137"/>
                    </a:srgbClr>
                  </a:outerShdw>
                </a:effectLst>
              </a:rPr>
              <a:t>Liczydło</a:t>
            </a:r>
            <a:r>
              <a:rPr lang="pl-PL" dirty="0"/>
              <a:t> </a:t>
            </a:r>
            <a:r>
              <a:rPr lang="pl-PL" dirty="0" smtClean="0"/>
              <a:t>- </a:t>
            </a:r>
            <a:r>
              <a:rPr lang="pl-PL" dirty="0"/>
              <a:t>p</a:t>
            </a:r>
            <a:r>
              <a:rPr lang="pl-PL" dirty="0" smtClean="0"/>
              <a:t>ierwsze </a:t>
            </a:r>
            <a:r>
              <a:rPr lang="pl-PL" dirty="0"/>
              <a:t>mechaniczne urządzenie wspomagające proces liczenia w Indiach i Chinach jest w użyciu już od 3 tys. lat. Nawet dzisiaj wciąż się je wykorzystuje</a:t>
            </a:r>
            <a:r>
              <a:rPr lang="pl-PL" dirty="0" smtClean="0"/>
              <a:t>.</a:t>
            </a:r>
            <a:endParaRPr lang="pl-PL" dirty="0"/>
          </a:p>
          <a:p>
            <a:r>
              <a:rPr lang="pl-PL" b="1" u="sng" dirty="0" smtClean="0"/>
              <a:t>1642</a:t>
            </a:r>
            <a:endParaRPr lang="pl-PL" b="1" u="sng" dirty="0"/>
          </a:p>
          <a:p>
            <a:pPr>
              <a:buFont typeface="Wingdings" panose="05000000000000000000" pitchFamily="2" charset="2"/>
              <a:buChar char="ü"/>
            </a:pPr>
            <a:r>
              <a:rPr lang="pl-PL" i="1" dirty="0" err="1" smtClean="0">
                <a:effectLst>
                  <a:outerShdw blurRad="38100" dist="38100" dir="2700000" algn="tl">
                    <a:srgbClr val="000000">
                      <a:alpha val="43137"/>
                    </a:srgbClr>
                  </a:outerShdw>
                </a:effectLst>
              </a:rPr>
              <a:t>Pascalina</a:t>
            </a:r>
            <a:r>
              <a:rPr lang="pl-PL" i="1" dirty="0">
                <a:effectLst>
                  <a:outerShdw blurRad="38100" dist="38100" dir="2700000" algn="tl">
                    <a:srgbClr val="000000">
                      <a:alpha val="43137"/>
                    </a:srgbClr>
                  </a:outerShdw>
                </a:effectLst>
              </a:rPr>
              <a:t> </a:t>
            </a:r>
            <a:r>
              <a:rPr lang="pl-PL" dirty="0" smtClean="0"/>
              <a:t>- jedna </a:t>
            </a:r>
            <a:r>
              <a:rPr lang="pl-PL" dirty="0"/>
              <a:t>z pierwszych maszyn obliczeniowych bazowała na skomplikowanym systemie kół zębatych, za pomocą którego można było dodawać i odejmować liczby</a:t>
            </a:r>
            <a:r>
              <a:rPr lang="pl-PL" dirty="0" smtClean="0"/>
              <a:t>.</a:t>
            </a:r>
            <a:endParaRPr lang="pl-PL" dirty="0"/>
          </a:p>
          <a:p>
            <a:r>
              <a:rPr lang="pl-PL" b="1" u="sng" dirty="0" smtClean="0"/>
              <a:t>1837</a:t>
            </a:r>
            <a:endParaRPr lang="pl-PL" b="1" u="sng" dirty="0"/>
          </a:p>
          <a:p>
            <a:pPr>
              <a:buFont typeface="Wingdings" panose="05000000000000000000" pitchFamily="2" charset="2"/>
              <a:buChar char="ü"/>
            </a:pPr>
            <a:r>
              <a:rPr lang="pl-PL" i="1" dirty="0">
                <a:effectLst>
                  <a:outerShdw blurRad="38100" dist="38100" dir="2700000" algn="tl">
                    <a:srgbClr val="000000">
                      <a:alpha val="43137"/>
                    </a:srgbClr>
                  </a:outerShdw>
                </a:effectLst>
              </a:rPr>
              <a:t>Charles </a:t>
            </a:r>
            <a:r>
              <a:rPr lang="pl-PL" i="1" dirty="0" err="1" smtClean="0">
                <a:effectLst>
                  <a:outerShdw blurRad="38100" dist="38100" dir="2700000" algn="tl">
                    <a:srgbClr val="000000">
                      <a:alpha val="43137"/>
                    </a:srgbClr>
                  </a:outerShdw>
                </a:effectLst>
              </a:rPr>
              <a:t>Babbage</a:t>
            </a:r>
            <a:r>
              <a:rPr lang="pl-PL" i="1" dirty="0">
                <a:effectLst>
                  <a:outerShdw blurRad="38100" dist="38100" dir="2700000" algn="tl">
                    <a:srgbClr val="000000">
                      <a:alpha val="43137"/>
                    </a:srgbClr>
                  </a:outerShdw>
                </a:effectLst>
              </a:rPr>
              <a:t> </a:t>
            </a:r>
            <a:r>
              <a:rPr lang="pl-PL" dirty="0" smtClean="0"/>
              <a:t>- „maszyna </a:t>
            </a:r>
            <a:r>
              <a:rPr lang="pl-PL" dirty="0"/>
              <a:t>analityczna" </a:t>
            </a:r>
            <a:r>
              <a:rPr lang="pl-PL" dirty="0" err="1"/>
              <a:t>Babbage’a</a:t>
            </a:r>
            <a:r>
              <a:rPr lang="pl-PL" dirty="0"/>
              <a:t> jest uważana za prawdziwego poprzednika komputera osobistego. Projekt przewidywał stworzenie napędzanego parowo monstrum. Wprawdzie nigdy nie zostało ono zbudowane - ale dowiedziono, że działałoby z powodzeniem.</a:t>
            </a:r>
          </a:p>
        </p:txBody>
      </p:sp>
    </p:spTree>
    <p:extLst>
      <p:ext uri="{BB962C8B-B14F-4D97-AF65-F5344CB8AC3E}">
        <p14:creationId xmlns:p14="http://schemas.microsoft.com/office/powerpoint/2010/main" val="11900054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500"/>
                                        <p:tgtEl>
                                          <p:spTgt spid="3">
                                            <p:txEl>
                                              <p:pRg st="5" end="5"/>
                                            </p:txEl>
                                          </p:spTgt>
                                        </p:tgtEl>
                                      </p:cBhvr>
                                    </p:animEffect>
                                    <p:anim calcmode="lin" valueType="num">
                                      <p:cBhvr>
                                        <p:cTn id="4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141412" y="1030310"/>
            <a:ext cx="9905999" cy="5177307"/>
          </a:xfrm>
        </p:spPr>
        <p:txBody>
          <a:bodyPr>
            <a:normAutofit lnSpcReduction="10000"/>
          </a:bodyPr>
          <a:lstStyle/>
          <a:p>
            <a:r>
              <a:rPr lang="pl-PL" b="1" u="sng" dirty="0" smtClean="0"/>
              <a:t>1941</a:t>
            </a:r>
            <a:endParaRPr lang="pl-PL" b="1" u="sng" dirty="0"/>
          </a:p>
          <a:p>
            <a:pPr>
              <a:buFont typeface="Wingdings" panose="05000000000000000000" pitchFamily="2" charset="2"/>
              <a:buChar char="ü"/>
            </a:pPr>
            <a:r>
              <a:rPr lang="pl-PL" i="1" dirty="0" smtClean="0">
                <a:effectLst>
                  <a:outerShdw blurRad="38100" dist="38100" dir="2700000" algn="tl">
                    <a:srgbClr val="000000">
                      <a:alpha val="43137"/>
                    </a:srgbClr>
                  </a:outerShdw>
                </a:effectLst>
              </a:rPr>
              <a:t>Z3</a:t>
            </a:r>
            <a:r>
              <a:rPr lang="pl-PL" i="1" dirty="0">
                <a:effectLst>
                  <a:outerShdw blurRad="38100" dist="38100" dir="2700000" algn="tl">
                    <a:srgbClr val="000000">
                      <a:alpha val="43137"/>
                    </a:srgbClr>
                  </a:outerShdw>
                </a:effectLst>
              </a:rPr>
              <a:t> </a:t>
            </a:r>
            <a:r>
              <a:rPr lang="pl-PL" dirty="0" smtClean="0"/>
              <a:t>- Z3 </a:t>
            </a:r>
            <a:r>
              <a:rPr lang="pl-PL" dirty="0"/>
              <a:t>nie jest pierwszym komputerem zbudowanym przez Konrada </a:t>
            </a:r>
            <a:r>
              <a:rPr lang="pl-PL" dirty="0" err="1"/>
              <a:t>Zuse</a:t>
            </a:r>
            <a:r>
              <a:rPr lang="pl-PL" dirty="0"/>
              <a:t>, ale jest pierwszym, który działa bez żadnych problemów</a:t>
            </a:r>
            <a:r>
              <a:rPr lang="pl-PL" dirty="0" smtClean="0"/>
              <a:t>.</a:t>
            </a:r>
            <a:endParaRPr lang="pl-PL" dirty="0"/>
          </a:p>
          <a:p>
            <a:r>
              <a:rPr lang="pl-PL" b="1" u="sng" dirty="0" smtClean="0"/>
              <a:t>1943</a:t>
            </a:r>
            <a:endParaRPr lang="pl-PL" b="1" u="sng" dirty="0"/>
          </a:p>
          <a:p>
            <a:pPr>
              <a:buFont typeface="Wingdings" panose="05000000000000000000" pitchFamily="2" charset="2"/>
              <a:buChar char="ü"/>
            </a:pPr>
            <a:r>
              <a:rPr lang="pl-PL" i="1" dirty="0">
                <a:effectLst>
                  <a:outerShdw blurRad="38100" dist="38100" dir="2700000" algn="tl">
                    <a:srgbClr val="000000">
                      <a:alpha val="43137"/>
                    </a:srgbClr>
                  </a:outerShdw>
                </a:effectLst>
              </a:rPr>
              <a:t>Mark </a:t>
            </a:r>
            <a:r>
              <a:rPr lang="pl-PL" i="1" dirty="0" smtClean="0">
                <a:effectLst>
                  <a:outerShdw blurRad="38100" dist="38100" dir="2700000" algn="tl">
                    <a:srgbClr val="000000">
                      <a:alpha val="43137"/>
                    </a:srgbClr>
                  </a:outerShdw>
                </a:effectLst>
              </a:rPr>
              <a:t>I</a:t>
            </a:r>
            <a:r>
              <a:rPr lang="pl-PL" i="1" dirty="0">
                <a:effectLst>
                  <a:outerShdw blurRad="38100" dist="38100" dir="2700000" algn="tl">
                    <a:srgbClr val="000000">
                      <a:alpha val="43137"/>
                    </a:srgbClr>
                  </a:outerShdw>
                </a:effectLst>
              </a:rPr>
              <a:t> </a:t>
            </a:r>
            <a:r>
              <a:rPr lang="pl-PL" dirty="0" smtClean="0"/>
              <a:t>- 35-tonowy </a:t>
            </a:r>
            <a:r>
              <a:rPr lang="pl-PL" dirty="0"/>
              <a:t>komputer zbudowano wyłącznie na bazie elektromagnetycznych komponentów i do 1959 roku służył w amerykańskim wojsku</a:t>
            </a:r>
            <a:r>
              <a:rPr lang="pl-PL" dirty="0" smtClean="0"/>
              <a:t>.</a:t>
            </a:r>
            <a:endParaRPr lang="pl-PL" dirty="0"/>
          </a:p>
          <a:p>
            <a:r>
              <a:rPr lang="pl-PL" b="1" u="sng" dirty="0" smtClean="0"/>
              <a:t>1960</a:t>
            </a:r>
            <a:endParaRPr lang="pl-PL" b="1" u="sng" dirty="0"/>
          </a:p>
          <a:p>
            <a:pPr>
              <a:buFont typeface="Wingdings" panose="05000000000000000000" pitchFamily="2" charset="2"/>
              <a:buChar char="ü"/>
            </a:pPr>
            <a:r>
              <a:rPr lang="pl-PL" i="1" dirty="0" smtClean="0">
                <a:effectLst>
                  <a:outerShdw blurRad="38100" dist="38100" dir="2700000" algn="tl">
                    <a:srgbClr val="000000">
                      <a:alpha val="43137"/>
                    </a:srgbClr>
                  </a:outerShdw>
                </a:effectLst>
              </a:rPr>
              <a:t>PDP-1 </a:t>
            </a:r>
            <a:r>
              <a:rPr lang="pl-PL" dirty="0" smtClean="0"/>
              <a:t>- Technologia </a:t>
            </a:r>
            <a:r>
              <a:rPr lang="pl-PL" dirty="0"/>
              <a:t>tranzystorowa DEC pozwoliła na stworzenie pierwszych minikomputerów: PDP-1 nadawał się do średniej wielkości biura. Cykl pamięci głównej trwał 5 mikrosekund, co odpowiada taktowaniu zegara 200 kHz.</a:t>
            </a:r>
          </a:p>
        </p:txBody>
      </p:sp>
    </p:spTree>
    <p:extLst>
      <p:ext uri="{BB962C8B-B14F-4D97-AF65-F5344CB8AC3E}">
        <p14:creationId xmlns:p14="http://schemas.microsoft.com/office/powerpoint/2010/main" val="34486014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141412" y="1223493"/>
            <a:ext cx="9905999" cy="4567708"/>
          </a:xfrm>
        </p:spPr>
        <p:txBody>
          <a:bodyPr>
            <a:normAutofit fontScale="92500" lnSpcReduction="20000"/>
          </a:bodyPr>
          <a:lstStyle/>
          <a:p>
            <a:r>
              <a:rPr lang="pl-PL" b="1" u="sng" dirty="0" smtClean="0"/>
              <a:t>1971</a:t>
            </a:r>
            <a:endParaRPr lang="pl-PL" b="1" u="sng" dirty="0"/>
          </a:p>
          <a:p>
            <a:pPr>
              <a:buFont typeface="Wingdings" panose="05000000000000000000" pitchFamily="2" charset="2"/>
              <a:buChar char="ü"/>
            </a:pPr>
            <a:r>
              <a:rPr lang="pl-PL" i="1" dirty="0">
                <a:effectLst>
                  <a:outerShdw blurRad="38100" dist="38100" dir="2700000" algn="tl">
                    <a:srgbClr val="000000">
                      <a:alpha val="43137"/>
                    </a:srgbClr>
                  </a:outerShdw>
                </a:effectLst>
              </a:rPr>
              <a:t>Intel </a:t>
            </a:r>
            <a:r>
              <a:rPr lang="pl-PL" i="1" dirty="0" smtClean="0">
                <a:effectLst>
                  <a:outerShdw blurRad="38100" dist="38100" dir="2700000" algn="tl">
                    <a:srgbClr val="000000">
                      <a:alpha val="43137"/>
                    </a:srgbClr>
                  </a:outerShdw>
                </a:effectLst>
              </a:rPr>
              <a:t>4004</a:t>
            </a:r>
            <a:r>
              <a:rPr lang="pl-PL" i="1" dirty="0">
                <a:effectLst>
                  <a:outerShdw blurRad="38100" dist="38100" dir="2700000" algn="tl">
                    <a:srgbClr val="000000">
                      <a:alpha val="43137"/>
                    </a:srgbClr>
                  </a:outerShdw>
                </a:effectLst>
              </a:rPr>
              <a:t> </a:t>
            </a:r>
            <a:r>
              <a:rPr lang="pl-PL" dirty="0" smtClean="0"/>
              <a:t>- </a:t>
            </a:r>
            <a:r>
              <a:rPr lang="pl-PL" dirty="0"/>
              <a:t>p</a:t>
            </a:r>
            <a:r>
              <a:rPr lang="pl-PL" dirty="0" smtClean="0"/>
              <a:t>rzełom </a:t>
            </a:r>
            <a:r>
              <a:rPr lang="pl-PL" dirty="0"/>
              <a:t>w rozwoju komputerów osobistych: rusza masowa produkcja pierwszego mikroprocesora, który rządzi rynkiem przez kolejnych 15 lat</a:t>
            </a:r>
            <a:r>
              <a:rPr lang="pl-PL" dirty="0" smtClean="0"/>
              <a:t>.</a:t>
            </a:r>
            <a:endParaRPr lang="pl-PL" dirty="0"/>
          </a:p>
          <a:p>
            <a:r>
              <a:rPr lang="pl-PL" b="1" u="sng" dirty="0" smtClean="0"/>
              <a:t>1975</a:t>
            </a:r>
            <a:endParaRPr lang="pl-PL" b="1" u="sng" dirty="0"/>
          </a:p>
          <a:p>
            <a:pPr>
              <a:buFont typeface="Wingdings" panose="05000000000000000000" pitchFamily="2" charset="2"/>
              <a:buChar char="ü"/>
            </a:pPr>
            <a:r>
              <a:rPr lang="pl-PL" i="1" dirty="0">
                <a:effectLst>
                  <a:outerShdw blurRad="38100" dist="38100" dir="2700000" algn="tl">
                    <a:srgbClr val="000000">
                      <a:alpha val="43137"/>
                    </a:srgbClr>
                  </a:outerShdw>
                </a:effectLst>
              </a:rPr>
              <a:t>Altair </a:t>
            </a:r>
            <a:r>
              <a:rPr lang="pl-PL" i="1" dirty="0" smtClean="0">
                <a:effectLst>
                  <a:outerShdw blurRad="38100" dist="38100" dir="2700000" algn="tl">
                    <a:srgbClr val="000000">
                      <a:alpha val="43137"/>
                    </a:srgbClr>
                  </a:outerShdw>
                </a:effectLst>
              </a:rPr>
              <a:t>8800</a:t>
            </a:r>
            <a:r>
              <a:rPr lang="pl-PL" i="1" dirty="0">
                <a:effectLst>
                  <a:outerShdw blurRad="38100" dist="38100" dir="2700000" algn="tl">
                    <a:srgbClr val="000000">
                      <a:alpha val="43137"/>
                    </a:srgbClr>
                  </a:outerShdw>
                </a:effectLst>
              </a:rPr>
              <a:t> </a:t>
            </a:r>
            <a:r>
              <a:rPr lang="pl-PL" dirty="0" smtClean="0"/>
              <a:t>- </a:t>
            </a:r>
            <a:r>
              <a:rPr lang="pl-PL" dirty="0"/>
              <a:t>p</a:t>
            </a:r>
            <a:r>
              <a:rPr lang="pl-PL" dirty="0" smtClean="0"/>
              <a:t>ierwszy </a:t>
            </a:r>
            <a:r>
              <a:rPr lang="pl-PL" dirty="0"/>
              <a:t>komputer przeznaczony do domu. Dostępny był jako zestaw do samodzielnego składania i w 1975 roku kosztował 400 dolarów</a:t>
            </a:r>
            <a:r>
              <a:rPr lang="pl-PL" dirty="0" smtClean="0"/>
              <a:t>.</a:t>
            </a:r>
          </a:p>
          <a:p>
            <a:r>
              <a:rPr lang="pl-PL" b="1" u="sng" dirty="0"/>
              <a:t>1977</a:t>
            </a:r>
          </a:p>
          <a:p>
            <a:pPr>
              <a:buFont typeface="Wingdings" panose="05000000000000000000" pitchFamily="2" charset="2"/>
              <a:buChar char="ü"/>
            </a:pPr>
            <a:r>
              <a:rPr lang="pl-PL" i="1" dirty="0">
                <a:effectLst>
                  <a:outerShdw blurRad="38100" dist="38100" dir="2700000" algn="tl">
                    <a:srgbClr val="000000">
                      <a:alpha val="43137"/>
                    </a:srgbClr>
                  </a:outerShdw>
                </a:effectLst>
              </a:rPr>
              <a:t>Apple II </a:t>
            </a:r>
            <a:r>
              <a:rPr lang="pl-PL" dirty="0"/>
              <a:t>- Kilka modeli komputerów, które można zabrać ze sklepu i od razu postawić na biurku, wprowadzono na rynek w jednym czasie. Były to Apple II, </a:t>
            </a:r>
            <a:r>
              <a:rPr lang="pl-PL" dirty="0" err="1"/>
              <a:t>Tandy</a:t>
            </a:r>
            <a:r>
              <a:rPr lang="pl-PL" dirty="0"/>
              <a:t> Radio </a:t>
            </a:r>
            <a:r>
              <a:rPr lang="pl-PL" dirty="0" err="1"/>
              <a:t>Shack</a:t>
            </a:r>
            <a:r>
              <a:rPr lang="pl-PL" dirty="0"/>
              <a:t> TRS 80 i </a:t>
            </a:r>
            <a:r>
              <a:rPr lang="pl-PL" dirty="0" err="1"/>
              <a:t>Commodore</a:t>
            </a:r>
            <a:r>
              <a:rPr lang="pl-PL" dirty="0"/>
              <a:t> PET 2001. Szybko pojawiło się też mnóstwo ich klonów.</a:t>
            </a:r>
          </a:p>
          <a:p>
            <a:endParaRPr lang="pl-PL" dirty="0"/>
          </a:p>
        </p:txBody>
      </p:sp>
    </p:spTree>
    <p:extLst>
      <p:ext uri="{BB962C8B-B14F-4D97-AF65-F5344CB8AC3E}">
        <p14:creationId xmlns:p14="http://schemas.microsoft.com/office/powerpoint/2010/main" val="28712919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141412" y="901521"/>
            <a:ext cx="9905999" cy="5254580"/>
          </a:xfrm>
        </p:spPr>
        <p:txBody>
          <a:bodyPr>
            <a:normAutofit fontScale="85000" lnSpcReduction="20000"/>
          </a:bodyPr>
          <a:lstStyle/>
          <a:p>
            <a:r>
              <a:rPr lang="pl-PL" b="1" u="sng" dirty="0" smtClean="0"/>
              <a:t>1977</a:t>
            </a:r>
            <a:endParaRPr lang="pl-PL" b="1" u="sng" dirty="0"/>
          </a:p>
          <a:p>
            <a:pPr>
              <a:buFont typeface="Wingdings" panose="05000000000000000000" pitchFamily="2" charset="2"/>
              <a:buChar char="ü"/>
            </a:pPr>
            <a:r>
              <a:rPr lang="pl-PL" i="1" dirty="0">
                <a:effectLst>
                  <a:outerShdw blurRad="38100" dist="38100" dir="2700000" algn="tl">
                    <a:srgbClr val="000000">
                      <a:alpha val="43137"/>
                    </a:srgbClr>
                  </a:outerShdw>
                </a:effectLst>
              </a:rPr>
              <a:t>Apple </a:t>
            </a:r>
            <a:r>
              <a:rPr lang="pl-PL" i="1" dirty="0" smtClean="0">
                <a:effectLst>
                  <a:outerShdw blurRad="38100" dist="38100" dir="2700000" algn="tl">
                    <a:srgbClr val="000000">
                      <a:alpha val="43137"/>
                    </a:srgbClr>
                  </a:outerShdw>
                </a:effectLst>
              </a:rPr>
              <a:t>II</a:t>
            </a:r>
            <a:r>
              <a:rPr lang="pl-PL" i="1" dirty="0">
                <a:effectLst>
                  <a:outerShdw blurRad="38100" dist="38100" dir="2700000" algn="tl">
                    <a:srgbClr val="000000">
                      <a:alpha val="43137"/>
                    </a:srgbClr>
                  </a:outerShdw>
                </a:effectLst>
              </a:rPr>
              <a:t> </a:t>
            </a:r>
            <a:r>
              <a:rPr lang="pl-PL" dirty="0" smtClean="0"/>
              <a:t>- Kilka </a:t>
            </a:r>
            <a:r>
              <a:rPr lang="pl-PL" dirty="0"/>
              <a:t>modeli komputerów, które można zabrać ze sklepu i od razu postawić na biurku, wprowadzono na rynek w jednym czasie. Były to Apple II, </a:t>
            </a:r>
            <a:r>
              <a:rPr lang="pl-PL" dirty="0" err="1"/>
              <a:t>Tandy</a:t>
            </a:r>
            <a:r>
              <a:rPr lang="pl-PL" dirty="0"/>
              <a:t> Radio </a:t>
            </a:r>
            <a:r>
              <a:rPr lang="pl-PL" dirty="0" err="1"/>
              <a:t>Shack</a:t>
            </a:r>
            <a:r>
              <a:rPr lang="pl-PL" dirty="0"/>
              <a:t> TRS 80 i </a:t>
            </a:r>
            <a:r>
              <a:rPr lang="pl-PL" dirty="0" err="1"/>
              <a:t>Commodore</a:t>
            </a:r>
            <a:r>
              <a:rPr lang="pl-PL" dirty="0"/>
              <a:t> PET 2001. Szybko pojawiło się też mnóstwo ich klonów</a:t>
            </a:r>
            <a:r>
              <a:rPr lang="pl-PL" dirty="0" smtClean="0"/>
              <a:t>.</a:t>
            </a:r>
            <a:endParaRPr lang="pl-PL" dirty="0"/>
          </a:p>
          <a:p>
            <a:r>
              <a:rPr lang="pl-PL" b="1" u="sng" dirty="0" smtClean="0"/>
              <a:t>1981</a:t>
            </a:r>
            <a:endParaRPr lang="pl-PL" b="1" u="sng" dirty="0"/>
          </a:p>
          <a:p>
            <a:pPr>
              <a:buFont typeface="Wingdings" panose="05000000000000000000" pitchFamily="2" charset="2"/>
              <a:buChar char="ü"/>
            </a:pPr>
            <a:r>
              <a:rPr lang="pl-PL" i="1" dirty="0">
                <a:effectLst>
                  <a:outerShdw blurRad="38100" dist="38100" dir="2700000" algn="tl">
                    <a:srgbClr val="000000">
                      <a:alpha val="43137"/>
                    </a:srgbClr>
                  </a:outerShdw>
                </a:effectLst>
              </a:rPr>
              <a:t>IBM </a:t>
            </a:r>
            <a:r>
              <a:rPr lang="pl-PL" i="1" dirty="0" smtClean="0">
                <a:effectLst>
                  <a:outerShdw blurRad="38100" dist="38100" dir="2700000" algn="tl">
                    <a:srgbClr val="000000">
                      <a:alpha val="43137"/>
                    </a:srgbClr>
                  </a:outerShdw>
                </a:effectLst>
              </a:rPr>
              <a:t>5150</a:t>
            </a:r>
            <a:r>
              <a:rPr lang="pl-PL" i="1" dirty="0">
                <a:effectLst>
                  <a:outerShdw blurRad="38100" dist="38100" dir="2700000" algn="tl">
                    <a:srgbClr val="000000">
                      <a:alpha val="43137"/>
                    </a:srgbClr>
                  </a:outerShdw>
                </a:effectLst>
              </a:rPr>
              <a:t> </a:t>
            </a:r>
            <a:r>
              <a:rPr lang="pl-PL" dirty="0" smtClean="0"/>
              <a:t>- Firma </a:t>
            </a:r>
            <a:r>
              <a:rPr lang="pl-PL" dirty="0"/>
              <a:t>IBM wkracza na rynek domowych komputerów wraz ze swoim modelem 5150, który bazuje na systemie operacyjnym Microsoftu - MS-DOS</a:t>
            </a:r>
            <a:r>
              <a:rPr lang="pl-PL" dirty="0" smtClean="0"/>
              <a:t>.</a:t>
            </a:r>
            <a:endParaRPr lang="pl-PL" dirty="0"/>
          </a:p>
          <a:p>
            <a:r>
              <a:rPr lang="pl-PL" b="1" u="sng" dirty="0" smtClean="0"/>
              <a:t>1982</a:t>
            </a:r>
            <a:endParaRPr lang="pl-PL" b="1" u="sng" dirty="0"/>
          </a:p>
          <a:p>
            <a:pPr>
              <a:buFont typeface="Wingdings" panose="05000000000000000000" pitchFamily="2" charset="2"/>
              <a:buChar char="ü"/>
            </a:pPr>
            <a:r>
              <a:rPr lang="pl-PL" i="1" dirty="0" err="1">
                <a:effectLst>
                  <a:outerShdw blurRad="38100" dist="38100" dir="2700000" algn="tl">
                    <a:srgbClr val="000000">
                      <a:alpha val="43137"/>
                    </a:srgbClr>
                  </a:outerShdw>
                </a:effectLst>
              </a:rPr>
              <a:t>GRiD</a:t>
            </a:r>
            <a:r>
              <a:rPr lang="pl-PL" i="1" dirty="0">
                <a:effectLst>
                  <a:outerShdw blurRad="38100" dist="38100" dir="2700000" algn="tl">
                    <a:srgbClr val="000000">
                      <a:alpha val="43137"/>
                    </a:srgbClr>
                  </a:outerShdw>
                </a:effectLst>
              </a:rPr>
              <a:t> </a:t>
            </a:r>
            <a:r>
              <a:rPr lang="pl-PL" i="1" dirty="0" err="1">
                <a:effectLst>
                  <a:outerShdw blurRad="38100" dist="38100" dir="2700000" algn="tl">
                    <a:srgbClr val="000000">
                      <a:alpha val="43137"/>
                    </a:srgbClr>
                  </a:outerShdw>
                </a:effectLst>
              </a:rPr>
              <a:t>Compass</a:t>
            </a:r>
            <a:r>
              <a:rPr lang="pl-PL" i="1" dirty="0">
                <a:effectLst>
                  <a:outerShdw blurRad="38100" dist="38100" dir="2700000" algn="tl">
                    <a:srgbClr val="000000">
                      <a:alpha val="43137"/>
                    </a:srgbClr>
                  </a:outerShdw>
                </a:effectLst>
              </a:rPr>
              <a:t> </a:t>
            </a:r>
            <a:r>
              <a:rPr lang="pl-PL" i="1" dirty="0" smtClean="0">
                <a:effectLst>
                  <a:outerShdw blurRad="38100" dist="38100" dir="2700000" algn="tl">
                    <a:srgbClr val="000000">
                      <a:alpha val="43137"/>
                    </a:srgbClr>
                  </a:outerShdw>
                </a:effectLst>
              </a:rPr>
              <a:t>1100 </a:t>
            </a:r>
            <a:r>
              <a:rPr lang="pl-PL" dirty="0" smtClean="0"/>
              <a:t>- Komputer </a:t>
            </a:r>
            <a:r>
              <a:rPr lang="pl-PL" dirty="0"/>
              <a:t>staje się mobilny. 5-kilogramowy model </a:t>
            </a:r>
            <a:r>
              <a:rPr lang="pl-PL" dirty="0" err="1"/>
              <a:t>Compass</a:t>
            </a:r>
            <a:r>
              <a:rPr lang="pl-PL" dirty="0"/>
              <a:t> 1100 jest przodkiem wszystkich notebooków i </a:t>
            </a:r>
            <a:r>
              <a:rPr lang="pl-PL" dirty="0" err="1"/>
              <a:t>netbooków</a:t>
            </a:r>
            <a:r>
              <a:rPr lang="pl-PL" dirty="0" smtClean="0"/>
              <a:t>.</a:t>
            </a:r>
            <a:endParaRPr lang="pl-PL" dirty="0"/>
          </a:p>
          <a:p>
            <a:r>
              <a:rPr lang="pl-PL" b="1" u="sng" dirty="0" smtClean="0"/>
              <a:t>1995 </a:t>
            </a:r>
          </a:p>
          <a:p>
            <a:pPr>
              <a:buFont typeface="Wingdings" panose="05000000000000000000" pitchFamily="2" charset="2"/>
              <a:buChar char="ü"/>
            </a:pPr>
            <a:r>
              <a:rPr lang="pl-PL" i="1" dirty="0" smtClean="0">
                <a:effectLst>
                  <a:outerShdw blurRad="38100" dist="38100" dir="2700000" algn="tl">
                    <a:srgbClr val="000000">
                      <a:alpha val="43137"/>
                    </a:srgbClr>
                  </a:outerShdw>
                </a:effectLst>
              </a:rPr>
              <a:t>Windows 95</a:t>
            </a:r>
            <a:r>
              <a:rPr lang="pl-PL" i="1" dirty="0">
                <a:effectLst>
                  <a:outerShdw blurRad="38100" dist="38100" dir="2700000" algn="tl">
                    <a:srgbClr val="000000">
                      <a:alpha val="43137"/>
                    </a:srgbClr>
                  </a:outerShdw>
                </a:effectLst>
              </a:rPr>
              <a:t> </a:t>
            </a:r>
            <a:r>
              <a:rPr lang="pl-PL" dirty="0" smtClean="0"/>
              <a:t>- Pierwszy </a:t>
            </a:r>
            <a:r>
              <a:rPr lang="pl-PL" dirty="0"/>
              <a:t>32-bitowy system operacyjny Microsoftu odniósł dużo większy sukces niż konkurencyjny system IBM OS/2. Recepta na sukces: wielozadaniowość i kompatybilność z programami działającymi pod kontrolą starego Windows i DOS-u.</a:t>
            </a:r>
          </a:p>
        </p:txBody>
      </p:sp>
    </p:spTree>
    <p:extLst>
      <p:ext uri="{BB962C8B-B14F-4D97-AF65-F5344CB8AC3E}">
        <p14:creationId xmlns:p14="http://schemas.microsoft.com/office/powerpoint/2010/main" val="5520122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141412" y="927279"/>
            <a:ext cx="9905999" cy="4863922"/>
          </a:xfrm>
        </p:spPr>
        <p:txBody>
          <a:bodyPr>
            <a:normAutofit/>
          </a:bodyPr>
          <a:lstStyle/>
          <a:p>
            <a:r>
              <a:rPr lang="pl-PL" b="1" u="sng" dirty="0" smtClean="0"/>
              <a:t>2007</a:t>
            </a:r>
            <a:endParaRPr lang="pl-PL" b="1" u="sng" dirty="0"/>
          </a:p>
          <a:p>
            <a:pPr>
              <a:buFont typeface="Wingdings" panose="05000000000000000000" pitchFamily="2" charset="2"/>
              <a:buChar char="ü"/>
            </a:pPr>
            <a:r>
              <a:rPr lang="pl-PL" i="1" dirty="0">
                <a:effectLst>
                  <a:outerShdw blurRad="38100" dist="38100" dir="2700000" algn="tl">
                    <a:srgbClr val="000000">
                      <a:alpha val="43137"/>
                    </a:srgbClr>
                  </a:outerShdw>
                </a:effectLst>
              </a:rPr>
              <a:t>Telefon jak </a:t>
            </a:r>
            <a:r>
              <a:rPr lang="pl-PL" i="1" dirty="0" smtClean="0">
                <a:effectLst>
                  <a:outerShdw blurRad="38100" dist="38100" dir="2700000" algn="tl">
                    <a:srgbClr val="000000">
                      <a:alpha val="43137"/>
                    </a:srgbClr>
                  </a:outerShdw>
                </a:effectLst>
              </a:rPr>
              <a:t>PC</a:t>
            </a:r>
            <a:r>
              <a:rPr lang="pl-PL" i="1" dirty="0">
                <a:effectLst>
                  <a:outerShdw blurRad="38100" dist="38100" dir="2700000" algn="tl">
                    <a:srgbClr val="000000">
                      <a:alpha val="43137"/>
                    </a:srgbClr>
                  </a:outerShdw>
                </a:effectLst>
              </a:rPr>
              <a:t> </a:t>
            </a:r>
            <a:r>
              <a:rPr lang="pl-PL" dirty="0" smtClean="0"/>
              <a:t>- </a:t>
            </a:r>
            <a:r>
              <a:rPr lang="pl-PL" dirty="0"/>
              <a:t>d</a:t>
            </a:r>
            <a:r>
              <a:rPr lang="pl-PL" dirty="0" smtClean="0"/>
              <a:t>zięki </a:t>
            </a:r>
            <a:r>
              <a:rPr lang="pl-PL" dirty="0"/>
              <a:t>innowacyjnemu sposobowi obsługi i wciąż rozrastającej się palecie oprogramowania, Apple zapełnia lukę na rynku pomiędzy telefonami komórkowymi i komputerami przenośnymi, stając się tym samym gorącym tematem 2007 roku</a:t>
            </a:r>
            <a:r>
              <a:rPr lang="pl-PL" dirty="0" smtClean="0"/>
              <a:t>.</a:t>
            </a:r>
            <a:endParaRPr lang="pl-PL" dirty="0"/>
          </a:p>
          <a:p>
            <a:r>
              <a:rPr lang="pl-PL" b="1" u="sng" dirty="0" smtClean="0"/>
              <a:t>2008</a:t>
            </a:r>
            <a:endParaRPr lang="pl-PL" b="1" u="sng" dirty="0"/>
          </a:p>
          <a:p>
            <a:pPr>
              <a:buFont typeface="Wingdings" panose="05000000000000000000" pitchFamily="2" charset="2"/>
              <a:buChar char="ü"/>
            </a:pPr>
            <a:r>
              <a:rPr lang="pl-PL" i="1" dirty="0" err="1" smtClean="0">
                <a:effectLst>
                  <a:outerShdw blurRad="38100" dist="38100" dir="2700000" algn="tl">
                    <a:srgbClr val="000000">
                      <a:alpha val="43137"/>
                    </a:srgbClr>
                  </a:outerShdw>
                </a:effectLst>
              </a:rPr>
              <a:t>Netbooki</a:t>
            </a:r>
            <a:r>
              <a:rPr lang="pl-PL" dirty="0"/>
              <a:t> </a:t>
            </a:r>
            <a:r>
              <a:rPr lang="pl-PL" dirty="0" smtClean="0"/>
              <a:t>- </a:t>
            </a:r>
            <a:r>
              <a:rPr lang="pl-PL" dirty="0"/>
              <a:t>p</a:t>
            </a:r>
            <a:r>
              <a:rPr lang="pl-PL" dirty="0" smtClean="0"/>
              <a:t>rosty </a:t>
            </a:r>
            <a:r>
              <a:rPr lang="pl-PL" dirty="0"/>
              <a:t>przepis sprawia, że </a:t>
            </a:r>
            <a:r>
              <a:rPr lang="pl-PL" dirty="0" err="1"/>
              <a:t>netbooki</a:t>
            </a:r>
            <a:r>
              <a:rPr lang="pl-PL" dirty="0"/>
              <a:t> stają się jedną z gwiazd rynku: są lekkie, tanie i ładne.</a:t>
            </a:r>
          </a:p>
        </p:txBody>
      </p:sp>
    </p:spTree>
    <p:extLst>
      <p:ext uri="{BB962C8B-B14F-4D97-AF65-F5344CB8AC3E}">
        <p14:creationId xmlns:p14="http://schemas.microsoft.com/office/powerpoint/2010/main" val="38792389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Przyszłość - </a:t>
            </a:r>
            <a:r>
              <a:rPr lang="pl-PL" dirty="0"/>
              <a:t>Komputery kwantowe</a:t>
            </a:r>
          </a:p>
        </p:txBody>
      </p:sp>
      <p:sp>
        <p:nvSpPr>
          <p:cNvPr id="3" name="Symbol zastępczy zawartości 2"/>
          <p:cNvSpPr>
            <a:spLocks noGrp="1"/>
          </p:cNvSpPr>
          <p:nvPr>
            <p:ph idx="1"/>
          </p:nvPr>
        </p:nvSpPr>
        <p:spPr/>
        <p:txBody>
          <a:bodyPr>
            <a:normAutofit lnSpcReduction="10000"/>
          </a:bodyPr>
          <a:lstStyle/>
          <a:p>
            <a:r>
              <a:rPr lang="pl-PL" dirty="0"/>
              <a:t>Komputery bazujące na krzemie mają ograniczenia - nie można ich bez końca miniaturyzować i generują dużo ciepła. Teoretycznie komputer kwantowy może być pozbawiony tych wad. Bit w dzisiejszych komputerach może mieć tylko dwie wartości: 1 albo 0. Bit kwantowy, czyli </a:t>
            </a:r>
            <a:r>
              <a:rPr lang="pl-PL" dirty="0" err="1"/>
              <a:t>kubit</a:t>
            </a:r>
            <a:r>
              <a:rPr lang="pl-PL" dirty="0"/>
              <a:t> w trakcie obliczeń będzie, zgodnie z prawami fizyki, znajdował się w stanach pośrednich, i to symultanicznie. Dlatego właśnie komputer kwantowy wykorzystujący niewielką liczbę bitów byłby dużo potężniejszy od dzisiejszych superkomputerów. Ale naukowcy przewidują, że taki komputer pojawi się dopiero za 10-20 lat.</a:t>
            </a:r>
          </a:p>
        </p:txBody>
      </p:sp>
    </p:spTree>
    <p:extLst>
      <p:ext uri="{BB962C8B-B14F-4D97-AF65-F5344CB8AC3E}">
        <p14:creationId xmlns:p14="http://schemas.microsoft.com/office/powerpoint/2010/main" val="21327561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Bibliografia</a:t>
            </a:r>
            <a:endParaRPr lang="pl-PL" dirty="0"/>
          </a:p>
        </p:txBody>
      </p:sp>
      <p:sp>
        <p:nvSpPr>
          <p:cNvPr id="3" name="Symbol zastępczy zawartości 2"/>
          <p:cNvSpPr>
            <a:spLocks noGrp="1"/>
          </p:cNvSpPr>
          <p:nvPr>
            <p:ph idx="1"/>
          </p:nvPr>
        </p:nvSpPr>
        <p:spPr/>
        <p:txBody>
          <a:bodyPr/>
          <a:lstStyle/>
          <a:p>
            <a:r>
              <a:rPr lang="pl-PL" dirty="0">
                <a:hlinkClick r:id="rId2"/>
              </a:rPr>
              <a:t>http://</a:t>
            </a:r>
            <a:r>
              <a:rPr lang="pl-PL" dirty="0" smtClean="0">
                <a:hlinkClick r:id="rId2"/>
              </a:rPr>
              <a:t>technowinki.onet.pl/artykuly/historia-komputerow-osobistych/yrcrw</a:t>
            </a:r>
            <a:endParaRPr lang="pl-PL" dirty="0" smtClean="0"/>
          </a:p>
          <a:p>
            <a:r>
              <a:rPr lang="pl-PL" dirty="0">
                <a:hlinkClick r:id="rId3"/>
              </a:rPr>
              <a:t>http://</a:t>
            </a:r>
            <a:r>
              <a:rPr lang="pl-PL" dirty="0" smtClean="0">
                <a:hlinkClick r:id="rId3"/>
              </a:rPr>
              <a:t>cotojestkomputer.prv.pl/history.html</a:t>
            </a:r>
            <a:endParaRPr lang="pl-PL" dirty="0" smtClean="0"/>
          </a:p>
          <a:p>
            <a:r>
              <a:rPr lang="pl-PL" dirty="0">
                <a:hlinkClick r:id="rId4"/>
              </a:rPr>
              <a:t>https://poradnikprzedsiebiorcy.pl/-</a:t>
            </a:r>
            <a:r>
              <a:rPr lang="pl-PL" dirty="0" smtClean="0">
                <a:hlinkClick r:id="rId4"/>
              </a:rPr>
              <a:t>rodzaje-komputerow-w-pigulce</a:t>
            </a:r>
            <a:endParaRPr lang="pl-PL" dirty="0" smtClean="0"/>
          </a:p>
          <a:p>
            <a:r>
              <a:rPr lang="pl-PL" dirty="0">
                <a:hlinkClick r:id="rId2"/>
              </a:rPr>
              <a:t>http://</a:t>
            </a:r>
            <a:r>
              <a:rPr lang="pl-PL" dirty="0" smtClean="0">
                <a:hlinkClick r:id="rId2"/>
              </a:rPr>
              <a:t>technowinki.onet.pl/artykuly/historia-komputerow-osobistych/yrcrw</a:t>
            </a:r>
            <a:endParaRPr lang="pl-PL" dirty="0" smtClean="0"/>
          </a:p>
          <a:p>
            <a:endParaRPr lang="pl-PL" dirty="0" smtClean="0"/>
          </a:p>
        </p:txBody>
      </p:sp>
    </p:spTree>
    <p:extLst>
      <p:ext uri="{BB962C8B-B14F-4D97-AF65-F5344CB8AC3E}">
        <p14:creationId xmlns:p14="http://schemas.microsoft.com/office/powerpoint/2010/main" val="7912720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down)">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rodzaje komputerów</a:t>
            </a:r>
            <a:endParaRPr lang="pl-PL" dirty="0"/>
          </a:p>
        </p:txBody>
      </p:sp>
      <p:sp>
        <p:nvSpPr>
          <p:cNvPr id="3" name="Symbol zastępczy zawartości 2"/>
          <p:cNvSpPr>
            <a:spLocks noGrp="1"/>
          </p:cNvSpPr>
          <p:nvPr>
            <p:ph sz="half" idx="1"/>
          </p:nvPr>
        </p:nvSpPr>
        <p:spPr/>
        <p:txBody>
          <a:bodyPr>
            <a:normAutofit fontScale="85000" lnSpcReduction="20000"/>
          </a:bodyPr>
          <a:lstStyle/>
          <a:p>
            <a:r>
              <a:rPr lang="pl-PL" dirty="0" smtClean="0"/>
              <a:t>PC/Mac</a:t>
            </a:r>
            <a:r>
              <a:rPr lang="pl-PL" dirty="0"/>
              <a:t>. Personal Computer, czyli </a:t>
            </a:r>
            <a:r>
              <a:rPr lang="pl-PL" dirty="0" smtClean="0"/>
              <a:t>PC</a:t>
            </a:r>
          </a:p>
          <a:p>
            <a:r>
              <a:rPr lang="pl-PL" dirty="0" smtClean="0"/>
              <a:t>Desktop</a:t>
            </a:r>
            <a:endParaRPr lang="pl-PL" dirty="0"/>
          </a:p>
          <a:p>
            <a:r>
              <a:rPr lang="pl-PL" dirty="0" smtClean="0"/>
              <a:t>Palmtop/PDA</a:t>
            </a:r>
          </a:p>
          <a:p>
            <a:r>
              <a:rPr lang="pl-PL" dirty="0" smtClean="0"/>
              <a:t>Tablet/</a:t>
            </a:r>
            <a:r>
              <a:rPr lang="pl-PL" dirty="0" err="1" smtClean="0"/>
              <a:t>phablet</a:t>
            </a:r>
            <a:endParaRPr lang="pl-PL" dirty="0" smtClean="0"/>
          </a:p>
          <a:p>
            <a:r>
              <a:rPr lang="pl-PL" dirty="0" smtClean="0"/>
              <a:t>Laptop/notebook</a:t>
            </a:r>
            <a:r>
              <a:rPr lang="pl-PL" dirty="0"/>
              <a:t>, </a:t>
            </a:r>
            <a:r>
              <a:rPr lang="pl-PL" dirty="0" err="1" smtClean="0"/>
              <a:t>ultrabook</a:t>
            </a:r>
            <a:endParaRPr lang="pl-PL" dirty="0" smtClean="0"/>
          </a:p>
          <a:p>
            <a:r>
              <a:rPr lang="pl-PL" dirty="0" smtClean="0"/>
              <a:t>Netbook</a:t>
            </a:r>
          </a:p>
          <a:p>
            <a:r>
              <a:rPr lang="pl-PL" dirty="0" smtClean="0"/>
              <a:t>Konsole </a:t>
            </a:r>
            <a:r>
              <a:rPr lang="pl-PL" dirty="0"/>
              <a:t>stacjonarne i </a:t>
            </a:r>
            <a:r>
              <a:rPr lang="pl-PL" dirty="0" smtClean="0"/>
              <a:t>przenośne</a:t>
            </a:r>
            <a:endParaRPr lang="pl-PL" dirty="0"/>
          </a:p>
          <a:p>
            <a:r>
              <a:rPr lang="pl-PL" dirty="0"/>
              <a:t>Smartfon, </a:t>
            </a:r>
            <a:r>
              <a:rPr lang="pl-PL" dirty="0" smtClean="0"/>
              <a:t>smartbook</a:t>
            </a:r>
          </a:p>
          <a:p>
            <a:endParaRPr lang="pl-PL" dirty="0"/>
          </a:p>
        </p:txBody>
      </p:sp>
      <p:sp>
        <p:nvSpPr>
          <p:cNvPr id="4" name="Symbol zastępczy zawartości 3"/>
          <p:cNvSpPr>
            <a:spLocks noGrp="1"/>
          </p:cNvSpPr>
          <p:nvPr>
            <p:ph sz="half" idx="2"/>
          </p:nvPr>
        </p:nvSpPr>
        <p:spPr/>
        <p:txBody>
          <a:bodyPr>
            <a:normAutofit fontScale="85000" lnSpcReduction="20000"/>
          </a:bodyPr>
          <a:lstStyle/>
          <a:p>
            <a:r>
              <a:rPr lang="pl-PL" dirty="0" err="1" smtClean="0"/>
              <a:t>All</a:t>
            </a:r>
            <a:r>
              <a:rPr lang="pl-PL" dirty="0" smtClean="0"/>
              <a:t>-in-one</a:t>
            </a:r>
          </a:p>
          <a:p>
            <a:r>
              <a:rPr lang="pl-PL" dirty="0" smtClean="0"/>
              <a:t>Barebone</a:t>
            </a:r>
          </a:p>
          <a:p>
            <a:r>
              <a:rPr lang="pl-PL" dirty="0" smtClean="0"/>
              <a:t>Wearable</a:t>
            </a:r>
          </a:p>
          <a:p>
            <a:r>
              <a:rPr lang="pl-PL" dirty="0" err="1" smtClean="0"/>
              <a:t>Nettop</a:t>
            </a:r>
            <a:endParaRPr lang="pl-PL" dirty="0" smtClean="0"/>
          </a:p>
          <a:p>
            <a:r>
              <a:rPr lang="pl-PL" dirty="0" err="1" smtClean="0"/>
              <a:t>Mainframe</a:t>
            </a:r>
            <a:endParaRPr lang="pl-PL" dirty="0" smtClean="0"/>
          </a:p>
          <a:p>
            <a:r>
              <a:rPr lang="pl-PL" dirty="0" smtClean="0"/>
              <a:t>Serwer</a:t>
            </a:r>
          </a:p>
          <a:p>
            <a:r>
              <a:rPr lang="pl-PL" dirty="0" smtClean="0"/>
              <a:t>Super komputer</a:t>
            </a:r>
          </a:p>
          <a:p>
            <a:endParaRPr lang="pl-PL" dirty="0"/>
          </a:p>
        </p:txBody>
      </p:sp>
    </p:spTree>
    <p:extLst>
      <p:ext uri="{BB962C8B-B14F-4D97-AF65-F5344CB8AC3E}">
        <p14:creationId xmlns:p14="http://schemas.microsoft.com/office/powerpoint/2010/main" val="22484748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3">
                                            <p:txEl>
                                              <p:pRg st="0" end="0"/>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
                                            <p:txEl>
                                              <p:pRg st="2" end="2"/>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3">
                                            <p:txEl>
                                              <p:pRg st="3" end="3"/>
                                            </p:txEl>
                                          </p:spTgt>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p:cTn id="3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3">
                                            <p:txEl>
                                              <p:pRg st="4" end="4"/>
                                            </p:txEl>
                                          </p:spTgt>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p:cTn id="4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5" dur="500"/>
                                        <p:tgtEl>
                                          <p:spTgt spid="3">
                                            <p:txEl>
                                              <p:pRg st="5" end="5"/>
                                            </p:txEl>
                                          </p:spTgt>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p:cTn id="55"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6"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7" dur="500"/>
                                        <p:tgtEl>
                                          <p:spTgt spid="3">
                                            <p:txEl>
                                              <p:pRg st="7" end="7"/>
                                            </p:txEl>
                                          </p:spTgt>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4">
                                            <p:txEl>
                                              <p:pRg st="0" end="0"/>
                                            </p:txEl>
                                          </p:spTgt>
                                        </p:tgtEl>
                                        <p:attrNameLst>
                                          <p:attrName>style.visibility</p:attrName>
                                        </p:attrNameLst>
                                      </p:cBhvr>
                                      <p:to>
                                        <p:strVal val="visible"/>
                                      </p:to>
                                    </p:set>
                                    <p:anim calcmode="lin" valueType="num">
                                      <p:cBhvr>
                                        <p:cTn id="6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62"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63" dur="500"/>
                                        <p:tgtEl>
                                          <p:spTgt spid="4">
                                            <p:txEl>
                                              <p:pRg st="0" end="0"/>
                                            </p:txEl>
                                          </p:spTgt>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4">
                                            <p:txEl>
                                              <p:pRg st="1" end="1"/>
                                            </p:txEl>
                                          </p:spTgt>
                                        </p:tgtEl>
                                        <p:attrNameLst>
                                          <p:attrName>style.visibility</p:attrName>
                                        </p:attrNameLst>
                                      </p:cBhvr>
                                      <p:to>
                                        <p:strVal val="visible"/>
                                      </p:to>
                                    </p:set>
                                    <p:anim calcmode="lin" valueType="num">
                                      <p:cBhvr>
                                        <p:cTn id="6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6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69" dur="500"/>
                                        <p:tgtEl>
                                          <p:spTgt spid="4">
                                            <p:txEl>
                                              <p:pRg st="1" end="1"/>
                                            </p:txEl>
                                          </p:spTgt>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4">
                                            <p:txEl>
                                              <p:pRg st="2" end="2"/>
                                            </p:txEl>
                                          </p:spTgt>
                                        </p:tgtEl>
                                        <p:attrNameLst>
                                          <p:attrName>style.visibility</p:attrName>
                                        </p:attrNameLst>
                                      </p:cBhvr>
                                      <p:to>
                                        <p:strVal val="visible"/>
                                      </p:to>
                                    </p:set>
                                    <p:anim calcmode="lin" valueType="num">
                                      <p:cBhvr>
                                        <p:cTn id="73"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74"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75" dur="500"/>
                                        <p:tgtEl>
                                          <p:spTgt spid="4">
                                            <p:txEl>
                                              <p:pRg st="2" end="2"/>
                                            </p:txEl>
                                          </p:spTgt>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4">
                                            <p:txEl>
                                              <p:pRg st="3" end="3"/>
                                            </p:txEl>
                                          </p:spTgt>
                                        </p:tgtEl>
                                        <p:attrNameLst>
                                          <p:attrName>style.visibility</p:attrName>
                                        </p:attrNameLst>
                                      </p:cBhvr>
                                      <p:to>
                                        <p:strVal val="visible"/>
                                      </p:to>
                                    </p:set>
                                    <p:anim calcmode="lin" valueType="num">
                                      <p:cBhvr>
                                        <p:cTn id="79"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80"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81" dur="500"/>
                                        <p:tgtEl>
                                          <p:spTgt spid="4">
                                            <p:txEl>
                                              <p:pRg st="3" end="3"/>
                                            </p:txEl>
                                          </p:spTgt>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4">
                                            <p:txEl>
                                              <p:pRg st="4" end="4"/>
                                            </p:txEl>
                                          </p:spTgt>
                                        </p:tgtEl>
                                        <p:attrNameLst>
                                          <p:attrName>style.visibility</p:attrName>
                                        </p:attrNameLst>
                                      </p:cBhvr>
                                      <p:to>
                                        <p:strVal val="visible"/>
                                      </p:to>
                                    </p:set>
                                    <p:anim calcmode="lin" valueType="num">
                                      <p:cBhvr>
                                        <p:cTn id="85"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86"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87" dur="500"/>
                                        <p:tgtEl>
                                          <p:spTgt spid="4">
                                            <p:txEl>
                                              <p:pRg st="4" end="4"/>
                                            </p:txEl>
                                          </p:spTgt>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4">
                                            <p:txEl>
                                              <p:pRg st="5" end="5"/>
                                            </p:txEl>
                                          </p:spTgt>
                                        </p:tgtEl>
                                        <p:attrNameLst>
                                          <p:attrName>style.visibility</p:attrName>
                                        </p:attrNameLst>
                                      </p:cBhvr>
                                      <p:to>
                                        <p:strVal val="visible"/>
                                      </p:to>
                                    </p:set>
                                    <p:anim calcmode="lin" valueType="num">
                                      <p:cBhvr>
                                        <p:cTn id="91"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92"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93" dur="500"/>
                                        <p:tgtEl>
                                          <p:spTgt spid="4">
                                            <p:txEl>
                                              <p:pRg st="5" end="5"/>
                                            </p:txEl>
                                          </p:spTgt>
                                        </p:tgtEl>
                                      </p:cBhvr>
                                    </p:animEffect>
                                  </p:childTnLst>
                                </p:cTn>
                              </p:par>
                            </p:childTnLst>
                          </p:cTn>
                        </p:par>
                        <p:par>
                          <p:cTn id="94" fill="hold">
                            <p:stCondLst>
                              <p:cond delay="7500"/>
                            </p:stCondLst>
                            <p:childTnLst>
                              <p:par>
                                <p:cTn id="95" presetID="53" presetClass="entr" presetSubtype="16" fill="hold" grpId="0" nodeType="afterEffect">
                                  <p:stCondLst>
                                    <p:cond delay="0"/>
                                  </p:stCondLst>
                                  <p:childTnLst>
                                    <p:set>
                                      <p:cBhvr>
                                        <p:cTn id="96" dur="1" fill="hold">
                                          <p:stCondLst>
                                            <p:cond delay="0"/>
                                          </p:stCondLst>
                                        </p:cTn>
                                        <p:tgtEl>
                                          <p:spTgt spid="4">
                                            <p:txEl>
                                              <p:pRg st="6" end="6"/>
                                            </p:txEl>
                                          </p:spTgt>
                                        </p:tgtEl>
                                        <p:attrNameLst>
                                          <p:attrName>style.visibility</p:attrName>
                                        </p:attrNameLst>
                                      </p:cBhvr>
                                      <p:to>
                                        <p:strVal val="visible"/>
                                      </p:to>
                                    </p:set>
                                    <p:anim calcmode="lin" valueType="num">
                                      <p:cBhvr>
                                        <p:cTn id="97"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98"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9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41413" y="530510"/>
            <a:ext cx="9905998" cy="1478570"/>
          </a:xfrm>
        </p:spPr>
        <p:txBody>
          <a:bodyPr/>
          <a:lstStyle/>
          <a:p>
            <a:r>
              <a:rPr lang="pl-PL" dirty="0" err="1" smtClean="0"/>
              <a:t>pc</a:t>
            </a:r>
            <a:endParaRPr lang="pl-PL" dirty="0"/>
          </a:p>
        </p:txBody>
      </p:sp>
      <p:sp>
        <p:nvSpPr>
          <p:cNvPr id="3" name="Symbol zastępczy zawartości 2"/>
          <p:cNvSpPr>
            <a:spLocks noGrp="1"/>
          </p:cNvSpPr>
          <p:nvPr>
            <p:ph idx="1"/>
          </p:nvPr>
        </p:nvSpPr>
        <p:spPr>
          <a:xfrm>
            <a:off x="613379" y="2009080"/>
            <a:ext cx="7500312" cy="3541714"/>
          </a:xfrm>
        </p:spPr>
        <p:txBody>
          <a:bodyPr>
            <a:normAutofit fontScale="70000" lnSpcReduction="20000"/>
          </a:bodyPr>
          <a:lstStyle/>
          <a:p>
            <a:pPr algn="just"/>
            <a:r>
              <a:rPr lang="pl-PL" dirty="0"/>
              <a:t>Wciąż trwają spory, który model był tym pierwszym - wydaje się, że faworytem w tej dziedzinie jest IBM PC/XT z 1981 roku, który rzeczywiście wyznaczył uniwersalne standardy. Co ciekawe, palmę pierwszeństwa przyznaje sobie Apple, wskazując na Macintosha z 1984 (miał interfejs graficzny i myszkę, co rzeczywiście “zbliżyło” komputer do człowieka). Z drugiej strony wykazuje się niekonsekwencją, od lat budując wizerunek swoich komputerów (Mac) w opozycji do PC. Czy tego chcą, czy nie - wyroby Apple to ten sam rodzaj komputera co “składaki” z zainstalowanym Windowsem czy Linuksem. PC to najszersza kategoria w niniejszym zestawieniu - kwalifikują się do niej wszystkie podrodzaje oprócz konsoli superkomputera, </a:t>
            </a:r>
            <a:r>
              <a:rPr lang="pl-PL" dirty="0" err="1"/>
              <a:t>mainframe</a:t>
            </a:r>
            <a:r>
              <a:rPr lang="pl-PL" dirty="0"/>
              <a:t>, wearable, serwera i </a:t>
            </a:r>
            <a:r>
              <a:rPr lang="pl-PL" dirty="0" err="1" smtClean="0"/>
              <a:t>smartfona</a:t>
            </a:r>
            <a:r>
              <a:rPr lang="pl-PL" dirty="0" smtClean="0"/>
              <a:t>.</a:t>
            </a:r>
            <a:endParaRPr lang="pl-PL" dirty="0"/>
          </a:p>
        </p:txBody>
      </p:sp>
      <p:pic>
        <p:nvPicPr>
          <p:cNvPr id="5" name="Obraz 4"/>
          <p:cNvPicPr>
            <a:picLocks noChangeAspect="1"/>
          </p:cNvPicPr>
          <p:nvPr/>
        </p:nvPicPr>
        <p:blipFill>
          <a:blip r:embed="rId2"/>
          <a:stretch>
            <a:fillRect/>
          </a:stretch>
        </p:blipFill>
        <p:spPr>
          <a:xfrm>
            <a:off x="2691685" y="1269795"/>
            <a:ext cx="6330561" cy="4758472"/>
          </a:xfrm>
          <a:prstGeom prst="rect">
            <a:avLst/>
          </a:prstGeom>
        </p:spPr>
      </p:pic>
    </p:spTree>
    <p:extLst>
      <p:ext uri="{BB962C8B-B14F-4D97-AF65-F5344CB8AC3E}">
        <p14:creationId xmlns:p14="http://schemas.microsoft.com/office/powerpoint/2010/main" val="14883280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2000"/>
                                        <p:tgtEl>
                                          <p:spTgt spid="5"/>
                                        </p:tgtEl>
                                      </p:cBhvr>
                                    </p:animEffect>
                                  </p:childTnLst>
                                </p:cTn>
                              </p:par>
                              <p:par>
                                <p:cTn id="16" presetID="55" presetClass="exit" presetSubtype="0" fill="hold" grpId="1" nodeType="withEffect">
                                  <p:stCondLst>
                                    <p:cond delay="0"/>
                                  </p:stCondLst>
                                  <p:childTnLst>
                                    <p:anim calcmode="lin" valueType="num">
                                      <p:cBhvr>
                                        <p:cTn id="17" dur="1000"/>
                                        <p:tgtEl>
                                          <p:spTgt spid="2"/>
                                        </p:tgtEl>
                                        <p:attrNameLst>
                                          <p:attrName>ppt_w</p:attrName>
                                        </p:attrNameLst>
                                      </p:cBhvr>
                                      <p:tavLst>
                                        <p:tav tm="0">
                                          <p:val>
                                            <p:strVal val="ppt_w"/>
                                          </p:val>
                                        </p:tav>
                                        <p:tav tm="100000">
                                          <p:val>
                                            <p:strVal val="ppt_w*0.70"/>
                                          </p:val>
                                        </p:tav>
                                      </p:tavLst>
                                    </p:anim>
                                    <p:anim calcmode="lin" valueType="num">
                                      <p:cBhvr>
                                        <p:cTn id="18" dur="1000"/>
                                        <p:tgtEl>
                                          <p:spTgt spid="2"/>
                                        </p:tgtEl>
                                        <p:attrNameLst>
                                          <p:attrName>ppt_h</p:attrName>
                                        </p:attrNameLst>
                                      </p:cBhvr>
                                      <p:tavLst>
                                        <p:tav tm="0">
                                          <p:val>
                                            <p:strVal val="ppt_h"/>
                                          </p:val>
                                        </p:tav>
                                        <p:tav tm="100000">
                                          <p:val>
                                            <p:strVal val="ppt_h"/>
                                          </p:val>
                                        </p:tav>
                                      </p:tavLst>
                                    </p:anim>
                                    <p:animEffect transition="out" filter="fade">
                                      <p:cBhvr>
                                        <p:cTn id="19" dur="1000"/>
                                        <p:tgtEl>
                                          <p:spTgt spid="2"/>
                                        </p:tgtEl>
                                      </p:cBhvr>
                                    </p:animEffect>
                                    <p:set>
                                      <p:cBhvr>
                                        <p:cTn id="20" dur="1" fill="hold">
                                          <p:stCondLst>
                                            <p:cond delay="999"/>
                                          </p:stCondLst>
                                        </p:cTn>
                                        <p:tgtEl>
                                          <p:spTgt spid="2"/>
                                        </p:tgtEl>
                                        <p:attrNameLst>
                                          <p:attrName>style.visibility</p:attrName>
                                        </p:attrNameLst>
                                      </p:cBhvr>
                                      <p:to>
                                        <p:strVal val="hidden"/>
                                      </p:to>
                                    </p:set>
                                  </p:childTnLst>
                                </p:cTn>
                              </p:par>
                              <p:par>
                                <p:cTn id="21" presetID="55" presetClass="exit" presetSubtype="0" fill="hold" grpId="1" nodeType="withEffect">
                                  <p:stCondLst>
                                    <p:cond delay="0"/>
                                  </p:stCondLst>
                                  <p:childTnLst>
                                    <p:anim calcmode="lin" valueType="num">
                                      <p:cBhvr>
                                        <p:cTn id="22" dur="1000"/>
                                        <p:tgtEl>
                                          <p:spTgt spid="3">
                                            <p:txEl>
                                              <p:pRg st="0" end="0"/>
                                            </p:txEl>
                                          </p:spTgt>
                                        </p:tgtEl>
                                        <p:attrNameLst>
                                          <p:attrName>ppt_w</p:attrName>
                                        </p:attrNameLst>
                                      </p:cBhvr>
                                      <p:tavLst>
                                        <p:tav tm="0">
                                          <p:val>
                                            <p:strVal val="ppt_w"/>
                                          </p:val>
                                        </p:tav>
                                        <p:tav tm="100000">
                                          <p:val>
                                            <p:strVal val="ppt_w*0.70"/>
                                          </p:val>
                                        </p:tav>
                                      </p:tavLst>
                                    </p:anim>
                                    <p:anim calcmode="lin" valueType="num">
                                      <p:cBhvr>
                                        <p:cTn id="23" dur="1000"/>
                                        <p:tgtEl>
                                          <p:spTgt spid="3">
                                            <p:txEl>
                                              <p:pRg st="0" end="0"/>
                                            </p:txEl>
                                          </p:spTgt>
                                        </p:tgtEl>
                                        <p:attrNameLst>
                                          <p:attrName>ppt_h</p:attrName>
                                        </p:attrNameLst>
                                      </p:cBhvr>
                                      <p:tavLst>
                                        <p:tav tm="0">
                                          <p:val>
                                            <p:strVal val="ppt_h"/>
                                          </p:val>
                                        </p:tav>
                                        <p:tav tm="100000">
                                          <p:val>
                                            <p:strVal val="ppt_h"/>
                                          </p:val>
                                        </p:tav>
                                      </p:tavLst>
                                    </p:anim>
                                    <p:animEffect transition="out" filter="fade">
                                      <p:cBhvr>
                                        <p:cTn id="24" dur="1000"/>
                                        <p:tgtEl>
                                          <p:spTgt spid="3">
                                            <p:txEl>
                                              <p:pRg st="0" end="0"/>
                                            </p:txEl>
                                          </p:spTgt>
                                        </p:tgtEl>
                                      </p:cBhvr>
                                    </p:animEffect>
                                    <p:set>
                                      <p:cBhvr>
                                        <p:cTn id="25"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Desktop</a:t>
            </a:r>
            <a:endParaRPr lang="pl-PL" dirty="0"/>
          </a:p>
        </p:txBody>
      </p:sp>
      <p:sp>
        <p:nvSpPr>
          <p:cNvPr id="3" name="Symbol zastępczy zawartości 2"/>
          <p:cNvSpPr>
            <a:spLocks noGrp="1"/>
          </p:cNvSpPr>
          <p:nvPr>
            <p:ph idx="1"/>
          </p:nvPr>
        </p:nvSpPr>
        <p:spPr>
          <a:xfrm>
            <a:off x="5847008" y="2249487"/>
            <a:ext cx="5200403" cy="3541714"/>
          </a:xfrm>
        </p:spPr>
        <p:txBody>
          <a:bodyPr>
            <a:normAutofit fontScale="92500" lnSpcReduction="20000"/>
          </a:bodyPr>
          <a:lstStyle/>
          <a:p>
            <a:pPr algn="just"/>
            <a:r>
              <a:rPr lang="pl-PL" dirty="0"/>
              <a:t>Wielki </a:t>
            </a:r>
            <a:r>
              <a:rPr lang="pl-PL" dirty="0" err="1"/>
              <a:t>dominator</a:t>
            </a:r>
            <a:r>
              <a:rPr lang="pl-PL" dirty="0"/>
              <a:t> przez ostatnie kilka dekad, teraz odchodzi w cień na skutek ekspansji urządzeń mobilnych. Najprościej mówiąc, desktop to klasyczny PC biurkowy - stacjonarny, z osobnym monitorem, podłączaną klawiaturą i myszką. Taki rodzaj komputera jest niezwykle wszechstronny: można go używać zarówno do zastosowań profesjonalnych, jak i rozrywki (muzyka, filmy, gry itp</a:t>
            </a:r>
            <a:r>
              <a:rPr lang="pl-PL" dirty="0" smtClean="0"/>
              <a:t>.).</a:t>
            </a:r>
            <a:endParaRPr lang="pl-PL" dirty="0"/>
          </a:p>
        </p:txBody>
      </p:sp>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6480"/>
            <a:ext cx="6225543" cy="2990069"/>
          </a:xfrm>
          <a:prstGeom prst="rect">
            <a:avLst/>
          </a:prstGeom>
        </p:spPr>
      </p:pic>
    </p:spTree>
    <p:extLst>
      <p:ext uri="{BB962C8B-B14F-4D97-AF65-F5344CB8AC3E}">
        <p14:creationId xmlns:p14="http://schemas.microsoft.com/office/powerpoint/2010/main" val="459080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ircle(i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Palmtop/</a:t>
            </a:r>
            <a:r>
              <a:rPr lang="pl-PL" dirty="0" err="1" smtClean="0"/>
              <a:t>pda</a:t>
            </a:r>
            <a:endParaRPr lang="pl-PL" dirty="0"/>
          </a:p>
        </p:txBody>
      </p:sp>
      <p:sp>
        <p:nvSpPr>
          <p:cNvPr id="3" name="Symbol zastępczy zawartości 2"/>
          <p:cNvSpPr>
            <a:spLocks noGrp="1"/>
          </p:cNvSpPr>
          <p:nvPr>
            <p:ph idx="1"/>
          </p:nvPr>
        </p:nvSpPr>
        <p:spPr>
          <a:xfrm>
            <a:off x="746975" y="1723518"/>
            <a:ext cx="5666703" cy="4432583"/>
          </a:xfrm>
        </p:spPr>
        <p:txBody>
          <a:bodyPr>
            <a:normAutofit fontScale="70000" lnSpcReduction="20000"/>
          </a:bodyPr>
          <a:lstStyle/>
          <a:p>
            <a:pPr algn="just"/>
            <a:r>
              <a:rPr lang="pl-PL" dirty="0"/>
              <a:t>Nazwa palmtop pochodzi od zbitki wyrazów “palm” (dłoń) oraz “top” (na czymś), stąd łatwo wydedukować, że ten rodzaj komputera z zasady ma mieścić się w dłoni. Palmtopy (inna nazwa: PDA, Personal Digital Assistant) były przodkami współczesnych smartfonów i tabletów. Pierwsze tego typu urządzenia pojawiały się już na przełomie lat 80. i 90. - ich funkcjonalność była w zasadzie ograniczona do edytora tekstu, arkusza kalkulacyjnego, książki adresów, kalendarza i kalkulatora. Kolejne modele rozszerzały możliwości “ręcznych komputerów” m.in. o rozpoznawanie pisma, odbiór poczty e-mail, słowniki wyrazów czy wreszcie komunikację z </a:t>
            </a:r>
            <a:r>
              <a:rPr lang="pl-PL" dirty="0" err="1"/>
              <a:t>internetem</a:t>
            </a:r>
            <a:r>
              <a:rPr lang="pl-PL" dirty="0"/>
              <a:t>. Większość dostępnych na rynku palmtopów cechowała się sterowaniem za pomocą </a:t>
            </a:r>
            <a:r>
              <a:rPr lang="pl-PL" dirty="0" smtClean="0"/>
              <a:t>rysika.</a:t>
            </a:r>
            <a:endParaRPr lang="pl-PL"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6382" y="1723518"/>
            <a:ext cx="4174901" cy="4170262"/>
          </a:xfrm>
          <a:prstGeom prst="rect">
            <a:avLst/>
          </a:prstGeom>
          <a:ln>
            <a:noFill/>
          </a:ln>
          <a:effectLst>
            <a:softEdge rad="112500"/>
          </a:effectLst>
        </p:spPr>
      </p:pic>
    </p:spTree>
    <p:extLst>
      <p:ext uri="{BB962C8B-B14F-4D97-AF65-F5344CB8AC3E}">
        <p14:creationId xmlns:p14="http://schemas.microsoft.com/office/powerpoint/2010/main" val="4676870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Tablet/</a:t>
            </a:r>
            <a:r>
              <a:rPr lang="pl-PL" dirty="0" err="1" smtClean="0"/>
              <a:t>phablet</a:t>
            </a:r>
            <a:endParaRPr lang="pl-PL" dirty="0"/>
          </a:p>
        </p:txBody>
      </p:sp>
      <p:sp>
        <p:nvSpPr>
          <p:cNvPr id="3" name="Symbol zastępczy zawartości 2"/>
          <p:cNvSpPr>
            <a:spLocks noGrp="1"/>
          </p:cNvSpPr>
          <p:nvPr>
            <p:ph idx="1"/>
          </p:nvPr>
        </p:nvSpPr>
        <p:spPr>
          <a:xfrm>
            <a:off x="4919728" y="618850"/>
            <a:ext cx="6362163" cy="5988344"/>
          </a:xfrm>
        </p:spPr>
        <p:txBody>
          <a:bodyPr>
            <a:normAutofit fontScale="62500" lnSpcReduction="20000"/>
          </a:bodyPr>
          <a:lstStyle/>
          <a:p>
            <a:pPr algn="just"/>
            <a:r>
              <a:rPr lang="pl-PL" dirty="0"/>
              <a:t>Tablet to rodzaj komputera, który stał się popularny całkiem niedawno, mimo iż pierwsze modele istniały już dużo wcześniej. Ideę przenośnego sprzętu, który można trzymać w jednej ręce i obsługiwać drugą, wykorzystał Microsoft już w 2001 roku. Debiutował wtedy Microsoft Tablet PC z ekranem dotykowym sterowanym dołączonym do zestawu rysikiem. Wynalazek giganta z Redmond nie cieszył się jednak dużą popularność i koncepcja tabletu została uznana za nietrafioną. Wszystko się zmieniło, gdy w 2010 roku Apple wypuściło iPada - pięknie zaprojektowany, wydajny tablet sterowany za pomocą palca. I to był strzał w </a:t>
            </a:r>
            <a:r>
              <a:rPr lang="pl-PL" dirty="0" err="1"/>
              <a:t>dziesiątkę.Dlaczego</a:t>
            </a:r>
            <a:r>
              <a:rPr lang="pl-PL" dirty="0"/>
              <a:t> firmie Steve’a </a:t>
            </a:r>
            <a:r>
              <a:rPr lang="pl-PL" dirty="0" err="1"/>
              <a:t>Jobsa</a:t>
            </a:r>
            <a:r>
              <a:rPr lang="pl-PL" dirty="0"/>
              <a:t> udało się odnieść sukces, a Microsoft poległ? Po pierwsze trzeba wziąć pod uwagę czas pojawienia się obu modeli. 2001 rok to był czas komputerów stacjonarnych i stałego łącza. 2010 to z kolei okres, gdy smartfony zdobywały rynek, a sieci mobilne były coraz popularniejsze. Po drugie widać wyraźnie, że Microsoft zawiódł w kwestii projektu swojego </a:t>
            </a:r>
            <a:r>
              <a:rPr lang="pl-PL" dirty="0" err="1"/>
              <a:t>tableta</a:t>
            </a:r>
            <a:r>
              <a:rPr lang="pl-PL" dirty="0"/>
              <a:t> - był ciężki, nieporęczny, a na dodatek obsługiwany rysikiem (tak jak palmtopy). Steve </a:t>
            </a:r>
            <a:r>
              <a:rPr lang="pl-PL" dirty="0" err="1"/>
              <a:t>Jobs</a:t>
            </a:r>
            <a:r>
              <a:rPr lang="pl-PL" dirty="0"/>
              <a:t>, wielki wizjoner branży, alergicznie reagował na takie sterowanie - z tego też powodu “zabił” Newtona, stworzonego przez Apple palmtopa. IPad okazał się hitem właśnie przez wygodę użytkowania i elegancję designu - która jest zresztą wizytówką koncernu z </a:t>
            </a:r>
            <a:r>
              <a:rPr lang="pl-PL" dirty="0" err="1"/>
              <a:t>Cupertino.A</a:t>
            </a:r>
            <a:r>
              <a:rPr lang="pl-PL" dirty="0"/>
              <a:t> czym jest </a:t>
            </a:r>
            <a:r>
              <a:rPr lang="pl-PL" dirty="0" err="1"/>
              <a:t>phablet</a:t>
            </a:r>
            <a:r>
              <a:rPr lang="pl-PL" dirty="0"/>
              <a:t>, zwany czasem </a:t>
            </a:r>
            <a:r>
              <a:rPr lang="pl-PL" dirty="0" err="1"/>
              <a:t>tabfonem</a:t>
            </a:r>
            <a:r>
              <a:rPr lang="pl-PL" dirty="0"/>
              <a:t>? To rodzaj komputerów, który mieści się gdzieś pomiędzy smartfonem a tabletem. To tablet z funkcją wykonywania połączeń i wysyłania </a:t>
            </a:r>
            <a:r>
              <a:rPr lang="pl-PL" dirty="0" err="1"/>
              <a:t>esemesów</a:t>
            </a:r>
            <a:r>
              <a:rPr lang="pl-PL" dirty="0"/>
              <a:t> - albo, patrząc od drugiej strony, po prostu smartfon z wyjątkowo dużą przekątną ekranu (powyżej 7 cali</a:t>
            </a:r>
            <a:r>
              <a:rPr lang="pl-PL" dirty="0" smtClean="0"/>
              <a:t>).</a:t>
            </a:r>
            <a:endParaRPr lang="pl-PL" dirty="0"/>
          </a:p>
        </p:txBody>
      </p:sp>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668" y="1423613"/>
            <a:ext cx="4268849" cy="4268849"/>
          </a:xfrm>
          <a:prstGeom prst="rect">
            <a:avLst/>
          </a:prstGeom>
        </p:spPr>
      </p:pic>
    </p:spTree>
    <p:extLst>
      <p:ext uri="{BB962C8B-B14F-4D97-AF65-F5344CB8AC3E}">
        <p14:creationId xmlns:p14="http://schemas.microsoft.com/office/powerpoint/2010/main" val="20703144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ircle(i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Laptop/notebook, </a:t>
            </a:r>
            <a:r>
              <a:rPr lang="pl-PL" dirty="0" err="1" smtClean="0"/>
              <a:t>ultrabook</a:t>
            </a:r>
            <a:endParaRPr lang="pl-PL" dirty="0"/>
          </a:p>
        </p:txBody>
      </p:sp>
      <p:sp>
        <p:nvSpPr>
          <p:cNvPr id="3" name="Symbol zastępczy zawartości 2"/>
          <p:cNvSpPr>
            <a:spLocks noGrp="1"/>
          </p:cNvSpPr>
          <p:nvPr>
            <p:ph idx="1"/>
          </p:nvPr>
        </p:nvSpPr>
        <p:spPr>
          <a:xfrm>
            <a:off x="785611" y="1892098"/>
            <a:ext cx="6156102" cy="3954910"/>
          </a:xfrm>
        </p:spPr>
        <p:txBody>
          <a:bodyPr>
            <a:normAutofit fontScale="92500"/>
          </a:bodyPr>
          <a:lstStyle/>
          <a:p>
            <a:pPr algn="just"/>
            <a:r>
              <a:rPr lang="pl-PL" dirty="0"/>
              <a:t>To dobrze znane wszystkim rodzaje komputerów przenośnych. Nazwy laptop i notebook stosuje się wymiennie, z kolei określenie </a:t>
            </a:r>
            <a:r>
              <a:rPr lang="pl-PL" dirty="0" err="1"/>
              <a:t>ultrabook</a:t>
            </a:r>
            <a:r>
              <a:rPr lang="pl-PL" dirty="0"/>
              <a:t> dotyczy sprzętów z wyższej półki, cechujących się dużą wydajnością (dorównującą nawet dobrym komputerom stacjonarnym) i kompaktowością designu. Obecnie popularnym trendem jest produkcja laptopów z ekranami dotykowymi, co zbliża je funkcjonalnością do tabletów</a:t>
            </a:r>
            <a:r>
              <a:rPr lang="pl-PL" dirty="0" smtClean="0"/>
              <a:t>.</a:t>
            </a:r>
            <a:endParaRPr lang="pl-PL"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7623" y="1557271"/>
            <a:ext cx="4998433" cy="3748825"/>
          </a:xfrm>
          <a:prstGeom prst="rect">
            <a:avLst/>
          </a:prstGeom>
          <a:ln>
            <a:noFill/>
          </a:ln>
          <a:effectLst>
            <a:softEdge rad="112500"/>
          </a:effectLst>
        </p:spPr>
      </p:pic>
    </p:spTree>
    <p:extLst>
      <p:ext uri="{BB962C8B-B14F-4D97-AF65-F5344CB8AC3E}">
        <p14:creationId xmlns:p14="http://schemas.microsoft.com/office/powerpoint/2010/main" val="18639841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ircle(i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netbook</a:t>
            </a:r>
            <a:endParaRPr lang="pl-PL" dirty="0"/>
          </a:p>
        </p:txBody>
      </p:sp>
      <p:sp>
        <p:nvSpPr>
          <p:cNvPr id="3" name="Symbol zastępczy zawartości 2"/>
          <p:cNvSpPr>
            <a:spLocks noGrp="1"/>
          </p:cNvSpPr>
          <p:nvPr>
            <p:ph idx="1"/>
          </p:nvPr>
        </p:nvSpPr>
        <p:spPr>
          <a:xfrm>
            <a:off x="4430332" y="2249487"/>
            <a:ext cx="6617079" cy="3541714"/>
          </a:xfrm>
        </p:spPr>
        <p:txBody>
          <a:bodyPr>
            <a:normAutofit fontScale="92500" lnSpcReduction="20000"/>
          </a:bodyPr>
          <a:lstStyle/>
          <a:p>
            <a:pPr algn="just"/>
            <a:r>
              <a:rPr lang="pl-PL" dirty="0"/>
              <a:t>Kompaktowa, mało wydajna i energooszczędna odmiana laptopa. </a:t>
            </a:r>
            <a:r>
              <a:rPr lang="pl-PL" dirty="0" err="1"/>
              <a:t>Netbooki</a:t>
            </a:r>
            <a:r>
              <a:rPr lang="pl-PL" dirty="0"/>
              <a:t> cechują się niewielkimi ekranami (7-12 cali) i brakiem napędu CD/DVD. W związku z ekspansją tabletów mówi się o powolnej rynkowej śmierci </a:t>
            </a:r>
            <a:r>
              <a:rPr lang="pl-PL" dirty="0" err="1"/>
              <a:t>netbooków</a:t>
            </a:r>
            <a:r>
              <a:rPr lang="pl-PL" dirty="0"/>
              <a:t>. Pewną szansą dla nich mogą być modele hybrydowe, czyli połączenia tabletu (ekran dotykowy) z </a:t>
            </a:r>
            <a:r>
              <a:rPr lang="pl-PL" dirty="0" err="1"/>
              <a:t>netbookiem</a:t>
            </a:r>
            <a:r>
              <a:rPr lang="pl-PL" dirty="0"/>
              <a:t> (dołączana niewielka klawiatura). Posiadasz taki rodzaj komputera i chcesz, by był on bardziej wydajny? Przeczytaj artykuł Optymalizacja </a:t>
            </a:r>
            <a:r>
              <a:rPr lang="pl-PL" dirty="0" err="1"/>
              <a:t>netbooka</a:t>
            </a:r>
            <a:r>
              <a:rPr lang="pl-PL" dirty="0" smtClean="0"/>
              <a:t>.</a:t>
            </a:r>
            <a:endParaRPr lang="pl-PL" dirty="0"/>
          </a:p>
        </p:txBody>
      </p:sp>
      <p:pic>
        <p:nvPicPr>
          <p:cNvPr id="4" name="Obraz 3"/>
          <p:cNvPicPr>
            <a:picLocks noChangeAspect="1"/>
          </p:cNvPicPr>
          <p:nvPr/>
        </p:nvPicPr>
        <p:blipFill>
          <a:blip r:embed="rId2"/>
          <a:stretch>
            <a:fillRect/>
          </a:stretch>
        </p:blipFill>
        <p:spPr>
          <a:xfrm>
            <a:off x="390857" y="2097088"/>
            <a:ext cx="4314812" cy="2513549"/>
          </a:xfrm>
          <a:prstGeom prst="rect">
            <a:avLst/>
          </a:prstGeom>
        </p:spPr>
      </p:pic>
    </p:spTree>
    <p:extLst>
      <p:ext uri="{BB962C8B-B14F-4D97-AF65-F5344CB8AC3E}">
        <p14:creationId xmlns:p14="http://schemas.microsoft.com/office/powerpoint/2010/main" val="36956397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ircle(i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bwód">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Obwód</Template>
  <TotalTime>768</TotalTime>
  <Words>2269</Words>
  <Application>Microsoft Office PowerPoint</Application>
  <PresentationFormat>Panoramiczny</PresentationFormat>
  <Paragraphs>98</Paragraphs>
  <Slides>29</Slides>
  <Notes>0</Notes>
  <HiddenSlides>0</HiddenSlides>
  <MMClips>2</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29</vt:i4>
      </vt:variant>
    </vt:vector>
  </HeadingPairs>
  <TitlesOfParts>
    <vt:vector size="34" baseType="lpstr">
      <vt:lpstr>Arial</vt:lpstr>
      <vt:lpstr>Trebuchet MS</vt:lpstr>
      <vt:lpstr>Tw Cen MT</vt:lpstr>
      <vt:lpstr>Wingdings</vt:lpstr>
      <vt:lpstr>Obwód</vt:lpstr>
      <vt:lpstr>Historia rozwoju komputerów</vt:lpstr>
      <vt:lpstr>CO to jest komputer?</vt:lpstr>
      <vt:lpstr>rodzaje komputerów</vt:lpstr>
      <vt:lpstr>pc</vt:lpstr>
      <vt:lpstr>Desktop</vt:lpstr>
      <vt:lpstr>Palmtop/pda</vt:lpstr>
      <vt:lpstr>Tablet/phablet</vt:lpstr>
      <vt:lpstr>Laptop/notebook, ultrabook</vt:lpstr>
      <vt:lpstr>netbook</vt:lpstr>
      <vt:lpstr>Konsole stacjonarne i przenośne</vt:lpstr>
      <vt:lpstr>Smartfon, smartbook</vt:lpstr>
      <vt:lpstr>All-in-one</vt:lpstr>
      <vt:lpstr>Barebone</vt:lpstr>
      <vt:lpstr>wearable</vt:lpstr>
      <vt:lpstr>nettop</vt:lpstr>
      <vt:lpstr>mainframe</vt:lpstr>
      <vt:lpstr>serwer</vt:lpstr>
      <vt:lpstr>Superkomputer</vt:lpstr>
      <vt:lpstr>Komputery w Polsce - odra</vt:lpstr>
      <vt:lpstr>Pierwszy komputer</vt:lpstr>
      <vt:lpstr>Eniac</vt:lpstr>
      <vt:lpstr>Windows</vt:lpstr>
      <vt:lpstr>Historia komputerów osobistych</vt:lpstr>
      <vt:lpstr>Prezentacja programu PowerPoint</vt:lpstr>
      <vt:lpstr>Prezentacja programu PowerPoint</vt:lpstr>
      <vt:lpstr>Prezentacja programu PowerPoint</vt:lpstr>
      <vt:lpstr>Prezentacja programu PowerPoint</vt:lpstr>
      <vt:lpstr>Przyszłość - Komputery kwantowe</vt:lpstr>
      <vt:lpstr>Bibliografia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Historia rozwoju komputerów</dc:title>
  <dc:creator>Marta Gęborys</dc:creator>
  <cp:lastModifiedBy>Marta Gęborys</cp:lastModifiedBy>
  <cp:revision>36</cp:revision>
  <dcterms:created xsi:type="dcterms:W3CDTF">2017-11-03T14:27:51Z</dcterms:created>
  <dcterms:modified xsi:type="dcterms:W3CDTF">2017-11-27T14:53:50Z</dcterms:modified>
</cp:coreProperties>
</file>