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0" r:id="rId19"/>
    <p:sldId id="271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92" r:id="rId28"/>
    <p:sldId id="293" r:id="rId29"/>
    <p:sldId id="283" r:id="rId30"/>
    <p:sldId id="284" r:id="rId31"/>
    <p:sldId id="294" r:id="rId32"/>
    <p:sldId id="285" r:id="rId33"/>
    <p:sldId id="286" r:id="rId34"/>
    <p:sldId id="287" r:id="rId35"/>
    <p:sldId id="288" r:id="rId36"/>
    <p:sldId id="289" r:id="rId37"/>
    <p:sldId id="275" r:id="rId38"/>
    <p:sldId id="291" r:id="rId39"/>
    <p:sldId id="290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59538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905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60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16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902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59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587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62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73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224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249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F8E7622-13CC-49B8-A716-2CDDB11B04A5}" type="datetimeFigureOut">
              <a:rPr lang="pl-PL" smtClean="0"/>
              <a:t>2017-12-16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53D6FE1-24F6-46C3-820D-DB075E3AD39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6426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" TargetMode="External"/><Relationship Id="rId2" Type="http://schemas.openxmlformats.org/officeDocument/2006/relationships/hyperlink" Target="http://www.benchmark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nkowymokiem.pl/" TargetMode="External"/><Relationship Id="rId4" Type="http://schemas.openxmlformats.org/officeDocument/2006/relationships/hyperlink" Target="http://www.staff.amu.edu.p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Historia powstania komputerów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Julia </a:t>
            </a:r>
            <a:r>
              <a:rPr lang="pl-PL" dirty="0" err="1" smtClean="0"/>
              <a:t>Drewniowska</a:t>
            </a:r>
            <a:r>
              <a:rPr lang="pl-PL" dirty="0" smtClean="0"/>
              <a:t> 1 B1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80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Colossus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11450" y="1877210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1943 </a:t>
            </a:r>
            <a:r>
              <a:rPr lang="pl-PL" dirty="0" smtClean="0"/>
              <a:t>r. </a:t>
            </a:r>
            <a:r>
              <a:rPr lang="pl-PL" dirty="0"/>
              <a:t>w </a:t>
            </a:r>
            <a:r>
              <a:rPr lang="pl-PL" dirty="0" err="1"/>
              <a:t>Bletchley</a:t>
            </a:r>
            <a:r>
              <a:rPr lang="pl-PL" dirty="0"/>
              <a:t> Park zostało skonstruowane i zaprezentowane pierwsze urządzenie elektroniczne pod nazwą </a:t>
            </a:r>
            <a:r>
              <a:rPr lang="pl-PL" dirty="0" err="1"/>
              <a:t>Colossus</a:t>
            </a:r>
            <a:r>
              <a:rPr lang="pl-PL" dirty="0"/>
              <a:t>, które to zasadą działania przypomina dzisiejsze komputery. Projektem </a:t>
            </a:r>
            <a:r>
              <a:rPr lang="pl-PL" dirty="0" err="1"/>
              <a:t>Colossus</a:t>
            </a:r>
            <a:r>
              <a:rPr lang="pl-PL" dirty="0"/>
              <a:t> kierowali </a:t>
            </a:r>
            <a:r>
              <a:rPr lang="pl-PL" b="1" dirty="0"/>
              <a:t>Max Newman </a:t>
            </a:r>
            <a:r>
              <a:rPr lang="pl-PL" dirty="0"/>
              <a:t>i </a:t>
            </a:r>
            <a:r>
              <a:rPr lang="pl-PL" b="1" dirty="0" err="1"/>
              <a:t>Tommy</a:t>
            </a:r>
            <a:r>
              <a:rPr lang="pl-PL" b="1" dirty="0"/>
              <a:t> </a:t>
            </a:r>
            <a:r>
              <a:rPr lang="pl-PL" b="1" dirty="0" err="1"/>
              <a:t>Flowers</a:t>
            </a:r>
            <a:r>
              <a:rPr lang="pl-PL" b="1" dirty="0"/>
              <a:t> </a:t>
            </a:r>
            <a:r>
              <a:rPr lang="pl-PL" dirty="0"/>
              <a:t>(uznawany za konstruktora), uczestniczył w tym projekcie również </a:t>
            </a:r>
            <a:r>
              <a:rPr lang="pl-PL" b="1" dirty="0"/>
              <a:t>Alan </a:t>
            </a:r>
            <a:r>
              <a:rPr lang="pl-PL" b="1" dirty="0" err="1"/>
              <a:t>Turning</a:t>
            </a:r>
            <a:r>
              <a:rPr lang="pl-PL" b="1" dirty="0" smtClean="0"/>
              <a:t>.  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513718"/>
            <a:ext cx="4751332" cy="31449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36" y="3395097"/>
            <a:ext cx="2909135" cy="32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Colossus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Mark I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Colossus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Mark II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3722" y="1952513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err="1"/>
              <a:t>Colossus</a:t>
            </a:r>
            <a:r>
              <a:rPr lang="pl-PL" dirty="0"/>
              <a:t> Mark I </a:t>
            </a:r>
            <a:r>
              <a:rPr lang="pl-PL" dirty="0" smtClean="0"/>
              <a:t>(pierwsza maszyna elektroniczna </a:t>
            </a:r>
            <a:r>
              <a:rPr lang="pl-PL" dirty="0"/>
              <a:t>w pełni </a:t>
            </a:r>
            <a:r>
              <a:rPr lang="pl-PL" dirty="0" smtClean="0"/>
              <a:t>programowalna) </a:t>
            </a:r>
            <a:r>
              <a:rPr lang="pl-PL" dirty="0"/>
              <a:t>został stworzony głównie do rozpracowania niemieckiej maszyny Lorenza i łamania jej szyfrów. </a:t>
            </a:r>
            <a:r>
              <a:rPr lang="pl-PL" dirty="0" smtClean="0"/>
              <a:t>W 1944 r. </a:t>
            </a:r>
            <a:r>
              <a:rPr lang="pl-PL" dirty="0"/>
              <a:t>tuż przed lądowaniem wojsk alianckich w Normandii został oddany do użytku </a:t>
            </a:r>
            <a:r>
              <a:rPr lang="pl-PL" dirty="0" err="1" smtClean="0"/>
              <a:t>Colossus</a:t>
            </a:r>
            <a:r>
              <a:rPr lang="pl-PL" dirty="0" smtClean="0"/>
              <a:t> Mark </a:t>
            </a:r>
            <a:r>
              <a:rPr lang="pl-PL" dirty="0"/>
              <a:t>II, który pracował do końca wojny.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067" y="3131410"/>
            <a:ext cx="4473276" cy="34728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627" y="3361541"/>
            <a:ext cx="3810934" cy="32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ENIAC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15845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W latach 1943-45 w USA </a:t>
            </a:r>
            <a:r>
              <a:rPr lang="pl-PL" dirty="0" smtClean="0"/>
              <a:t>powstaje ENIAC </a:t>
            </a:r>
            <a:r>
              <a:rPr lang="pl-PL" dirty="0"/>
              <a:t>(</a:t>
            </a:r>
            <a:r>
              <a:rPr lang="pl-PL" i="1" dirty="0" err="1"/>
              <a:t>Electronic</a:t>
            </a:r>
            <a:r>
              <a:rPr lang="pl-PL" i="1" dirty="0"/>
              <a:t> </a:t>
            </a:r>
            <a:r>
              <a:rPr lang="pl-PL" i="1" dirty="0" err="1"/>
              <a:t>Numerical</a:t>
            </a:r>
            <a:r>
              <a:rPr lang="pl-PL" i="1" dirty="0"/>
              <a:t> Integrator And </a:t>
            </a:r>
            <a:r>
              <a:rPr lang="pl-PL" i="1" dirty="0" err="1"/>
              <a:t>Computer</a:t>
            </a:r>
            <a:r>
              <a:rPr lang="pl-PL" i="1" dirty="0"/>
              <a:t> – Elektroniczny, Numeryczny Integrator i Komputer</a:t>
            </a:r>
            <a:r>
              <a:rPr lang="pl-PL" dirty="0"/>
              <a:t>). Jest to pierwsza </a:t>
            </a:r>
            <a:r>
              <a:rPr lang="pl-PL" dirty="0" smtClean="0"/>
              <a:t>maszyna, </a:t>
            </a:r>
            <a:r>
              <a:rPr lang="pl-PL" dirty="0"/>
              <a:t>w której użyto wyłącznie elementy elektroniczne (lampy elektronowe).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83" y="2861534"/>
            <a:ext cx="5093182" cy="38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649605"/>
            <a:ext cx="9601200" cy="1485900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ENIAC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55694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Publicznie zaprezentowano go w lutym 1946 roku na </a:t>
            </a:r>
            <a:r>
              <a:rPr lang="pl-PL" dirty="0" err="1"/>
              <a:t>Princeton</a:t>
            </a:r>
            <a:r>
              <a:rPr lang="pl-PL" dirty="0"/>
              <a:t> University. ENIAC pracował z „rekordowym” taktowaniem 0,1 MHz, za co odpowiadało ponad 70 tysięcy rezystorów, 10 tysięcy kondensatorów, 1 500 przekaźników, 6 tysięcy ręcznych przełączników oraz 5 mln połączeń lutowanych.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01" y="3437920"/>
            <a:ext cx="4024274" cy="29135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90" y="3049905"/>
            <a:ext cx="4986045" cy="34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ENIAC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662057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Został </a:t>
            </a:r>
            <a:r>
              <a:rPr lang="pl-PL" dirty="0"/>
              <a:t>zaprojektowany w 1945 roku, przez naukowców z University of </a:t>
            </a:r>
            <a:r>
              <a:rPr lang="pl-PL" dirty="0" err="1"/>
              <a:t>Pennsylvania's</a:t>
            </a:r>
            <a:r>
              <a:rPr lang="pl-PL" dirty="0"/>
              <a:t> Moore School of </a:t>
            </a:r>
            <a:r>
              <a:rPr lang="pl-PL" dirty="0" err="1"/>
              <a:t>Electical</a:t>
            </a:r>
            <a:r>
              <a:rPr lang="pl-PL" dirty="0"/>
              <a:t> Engineering. ENIAC był monstrualnym urządzeniem: zajmował 167 m2 powierzchni, składał się z 42 szaf z blachy stalowej, sięgał ponad 2,4 metra wysokości i mierzył 24 metry długości. </a:t>
            </a:r>
            <a:r>
              <a:rPr lang="pl-PL" dirty="0" smtClean="0"/>
              <a:t>Jego </a:t>
            </a:r>
            <a:r>
              <a:rPr lang="pl-PL" dirty="0"/>
              <a:t>waga </a:t>
            </a:r>
            <a:r>
              <a:rPr lang="pl-PL" dirty="0" smtClean="0"/>
              <a:t>wynosiła 27 </a:t>
            </a:r>
            <a:r>
              <a:rPr lang="pl-PL" dirty="0"/>
              <a:t>ton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126" y="3055170"/>
            <a:ext cx="4786558" cy="34962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03" y="3152744"/>
            <a:ext cx="5066413" cy="33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EDSAC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920240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EDSAC </a:t>
            </a:r>
            <a:r>
              <a:rPr lang="pl-PL" dirty="0" smtClean="0"/>
              <a:t>(ang</a:t>
            </a:r>
            <a:r>
              <a:rPr lang="pl-PL" dirty="0"/>
              <a:t>. </a:t>
            </a:r>
            <a:r>
              <a:rPr lang="pl-PL" dirty="0" err="1"/>
              <a:t>Electronic</a:t>
            </a:r>
            <a:r>
              <a:rPr lang="pl-PL" dirty="0"/>
              <a:t> </a:t>
            </a:r>
            <a:r>
              <a:rPr lang="pl-PL" dirty="0" err="1"/>
              <a:t>Delay</a:t>
            </a:r>
            <a:r>
              <a:rPr lang="pl-PL" dirty="0"/>
              <a:t> Storage Automatic </a:t>
            </a:r>
            <a:r>
              <a:rPr lang="pl-PL" dirty="0" err="1"/>
              <a:t>Calculator</a:t>
            </a:r>
            <a:r>
              <a:rPr lang="pl-PL" dirty="0"/>
              <a:t>) – komputer oparty na </a:t>
            </a:r>
            <a:r>
              <a:rPr lang="pl-PL" dirty="0" smtClean="0"/>
              <a:t>architekturze </a:t>
            </a:r>
            <a:r>
              <a:rPr lang="pl-PL" b="1" dirty="0" smtClean="0"/>
              <a:t>Johna </a:t>
            </a:r>
            <a:r>
              <a:rPr lang="pl-PL" b="1" dirty="0"/>
              <a:t>von Neumanna</a:t>
            </a:r>
            <a:r>
              <a:rPr lang="pl-PL" dirty="0"/>
              <a:t>, skonstruowany przez zespół </a:t>
            </a:r>
            <a:r>
              <a:rPr lang="pl-PL" b="1" dirty="0"/>
              <a:t>Maurice'a </a:t>
            </a:r>
            <a:r>
              <a:rPr lang="pl-PL" b="1" dirty="0" err="1"/>
              <a:t>Wilkesa</a:t>
            </a:r>
            <a:r>
              <a:rPr lang="pl-PL" b="1" dirty="0"/>
              <a:t> </a:t>
            </a:r>
            <a:r>
              <a:rPr lang="pl-PL" dirty="0"/>
              <a:t>z University of Cambridge Mathematical </a:t>
            </a:r>
            <a:r>
              <a:rPr lang="pl-PL" dirty="0" err="1"/>
              <a:t>Laboratory</a:t>
            </a:r>
            <a:r>
              <a:rPr lang="pl-PL" dirty="0"/>
              <a:t>, na którym pierwszy program uruchomiono 6 maja 1949 r.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339" y="3006834"/>
            <a:ext cx="5109882" cy="36514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483" y="3604879"/>
            <a:ext cx="2860086" cy="23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754783"/>
            <a:ext cx="9601200" cy="1485900"/>
          </a:xfrm>
        </p:spPr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EDSAC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081605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EDSAC </a:t>
            </a:r>
            <a:r>
              <a:rPr lang="pl-PL" dirty="0" smtClean="0"/>
              <a:t>był </a:t>
            </a:r>
            <a:r>
              <a:rPr lang="pl-PL" dirty="0"/>
              <a:t>przez kilka lat wykorzystywany do prowadzenia obliczeń używanych w przeróżnych badaniach, a pierwszy jego program miał za zadanie obliczenie kwadratów liczb i kolejnych liczb pierwszych. </a:t>
            </a:r>
            <a:r>
              <a:rPr lang="pl-PL" dirty="0" smtClean="0"/>
              <a:t>Był </a:t>
            </a:r>
            <a:r>
              <a:rPr lang="pl-PL" dirty="0"/>
              <a:t>w stanie przeprowadzać 650 operacji na </a:t>
            </a:r>
            <a:r>
              <a:rPr lang="pl-PL" dirty="0" smtClean="0"/>
              <a:t>sekundę.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22" y="3200392"/>
            <a:ext cx="4550484" cy="340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5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EDSAC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909482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Obliczenia przeprowadzała sieć trzech tysięcy lamp elektronowych, a dane zapisywane były początkowo w pamięci rtęciowej (składała się ze stalowych rur z rtęcią długości metra i średnicy paru centymetrów), a </a:t>
            </a:r>
            <a:r>
              <a:rPr lang="pl-PL" dirty="0" smtClean="0"/>
              <a:t>następnie </a:t>
            </a:r>
            <a:r>
              <a:rPr lang="pl-PL" dirty="0"/>
              <a:t>- od 1952 </a:t>
            </a:r>
            <a:r>
              <a:rPr lang="pl-PL" dirty="0" smtClean="0"/>
              <a:t>r. </a:t>
            </a:r>
            <a:r>
              <a:rPr lang="pl-PL" dirty="0"/>
              <a:t>- taśmowej.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66" y="2991018"/>
            <a:ext cx="4740833" cy="35926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14" y="2991018"/>
            <a:ext cx="2539097" cy="35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EDVAC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8419" y="1801906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W sierpniu 1946</a:t>
            </a:r>
            <a:r>
              <a:rPr lang="pl-PL" b="1" dirty="0"/>
              <a:t> John </a:t>
            </a:r>
            <a:r>
              <a:rPr lang="pl-PL" b="1" dirty="0" smtClean="0"/>
              <a:t>William </a:t>
            </a:r>
            <a:r>
              <a:rPr lang="pl-PL" b="1" dirty="0" err="1"/>
              <a:t>Mauchly</a:t>
            </a:r>
            <a:r>
              <a:rPr lang="pl-PL" b="1" dirty="0"/>
              <a:t> </a:t>
            </a:r>
            <a:r>
              <a:rPr lang="en-US" dirty="0" err="1" smtClean="0"/>
              <a:t>i</a:t>
            </a:r>
            <a:r>
              <a:rPr lang="en-US" b="1" dirty="0" smtClean="0"/>
              <a:t> </a:t>
            </a:r>
            <a:r>
              <a:rPr lang="en-US" b="1" dirty="0"/>
              <a:t>John </a:t>
            </a:r>
            <a:r>
              <a:rPr lang="en-US" b="1" dirty="0" err="1" smtClean="0"/>
              <a:t>Presper</a:t>
            </a:r>
            <a:r>
              <a:rPr lang="pl-PL" b="1" dirty="0" smtClean="0"/>
              <a:t> </a:t>
            </a:r>
            <a:r>
              <a:rPr lang="pl-PL" b="1" dirty="0"/>
              <a:t>Eckert </a:t>
            </a:r>
            <a:r>
              <a:rPr lang="pl-PL" dirty="0"/>
              <a:t>zaproponowali budowę nowej maszyny, zwanej elektronicznym, automatycznym komputerem z dyskretnymi zmiennymi (</a:t>
            </a:r>
            <a:r>
              <a:rPr lang="pl-PL" dirty="0" err="1"/>
              <a:t>Electronic</a:t>
            </a:r>
            <a:r>
              <a:rPr lang="pl-PL" dirty="0"/>
              <a:t> </a:t>
            </a:r>
            <a:r>
              <a:rPr lang="pl-PL" dirty="0" err="1"/>
              <a:t>Discrete</a:t>
            </a:r>
            <a:r>
              <a:rPr lang="pl-PL" dirty="0"/>
              <a:t> </a:t>
            </a:r>
            <a:r>
              <a:rPr lang="pl-PL" dirty="0" err="1"/>
              <a:t>Variable</a:t>
            </a:r>
            <a:r>
              <a:rPr lang="pl-PL" dirty="0"/>
              <a:t> Automatic </a:t>
            </a:r>
            <a:r>
              <a:rPr lang="pl-PL" dirty="0" err="1"/>
              <a:t>Computer</a:t>
            </a:r>
            <a:r>
              <a:rPr lang="pl-PL" dirty="0"/>
              <a:t> - EDVAC).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299" y="2990676"/>
            <a:ext cx="4670251" cy="37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EDVAC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629784"/>
            <a:ext cx="6137237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EDVAC zawierał w przybliżeniu 4000 lamp elektronowych i 10000 diod kryształkowych. Raport z roku 1956 pokazuje, iż bezawaryjny czas pracy </a:t>
            </a:r>
            <a:r>
              <a:rPr lang="pl-PL" dirty="0" smtClean="0"/>
              <a:t>komputera </a:t>
            </a:r>
            <a:r>
              <a:rPr lang="pl-PL" dirty="0"/>
              <a:t>EDVAC wynosił około 8 godzin.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727" y="1495057"/>
            <a:ext cx="3979411" cy="51632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72" y="3026184"/>
            <a:ext cx="2966768" cy="35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KOMPUTERY W NASZYM ŻYCIU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Bez komputerów nie byłoby współczesnej cywilizacji w tej formie, jaką znamy. Komputery są wszędzie - kierują ruchem ulicznym, kontrolują bezpieczeństwo naszych kont bankowych, służą nam do pracy, rozrywki i kontaktu. Ale jak to właściwie się zaczęło?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68" y="3338880"/>
            <a:ext cx="4689432" cy="351912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68" y="3422683"/>
            <a:ext cx="5594649" cy="31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UNIVAC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963271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UNIVAC I (Universal Automatic </a:t>
            </a:r>
            <a:r>
              <a:rPr lang="pl-PL" dirty="0" err="1"/>
              <a:t>Computer</a:t>
            </a:r>
            <a:r>
              <a:rPr lang="pl-PL" dirty="0"/>
              <a:t>) - pierwszy na świecie elektroniczny komputer ogólnego przeznaczenia, zbudowany w 1951 r. przez Johna Eckerta i Johna </a:t>
            </a:r>
            <a:r>
              <a:rPr lang="pl-PL" dirty="0" err="1"/>
              <a:t>Mauchly</a:t>
            </a:r>
            <a:r>
              <a:rPr lang="pl-PL" dirty="0"/>
              <a:t> z Eckert-</a:t>
            </a:r>
            <a:r>
              <a:rPr lang="pl-PL" dirty="0" err="1"/>
              <a:t>Mauchly</a:t>
            </a:r>
            <a:r>
              <a:rPr lang="pl-PL" dirty="0"/>
              <a:t> </a:t>
            </a:r>
            <a:r>
              <a:rPr lang="pl-PL" dirty="0" err="1"/>
              <a:t>Computer</a:t>
            </a:r>
            <a:r>
              <a:rPr lang="pl-PL" dirty="0"/>
              <a:t> Corporation (nabytą w tym okresie przez Remington </a:t>
            </a:r>
            <a:r>
              <a:rPr lang="pl-PL" dirty="0" err="1"/>
              <a:t>Rand</a:t>
            </a:r>
            <a:r>
              <a:rPr lang="pl-PL" dirty="0"/>
              <a:t> ) i użyty m.in. przez amerykańskie biuro spisowe - </a:t>
            </a:r>
            <a:r>
              <a:rPr lang="pl-PL" dirty="0" err="1"/>
              <a:t>U.S.Census</a:t>
            </a:r>
            <a:r>
              <a:rPr lang="pl-PL" dirty="0"/>
              <a:t> </a:t>
            </a:r>
            <a:r>
              <a:rPr lang="pl-PL" dirty="0" err="1"/>
              <a:t>Bureau</a:t>
            </a:r>
            <a:r>
              <a:rPr lang="pl-PL" dirty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16" y="3449171"/>
            <a:ext cx="4649220" cy="30433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119" y="3549833"/>
            <a:ext cx="4649471" cy="28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UNIVAC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027816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B</a:t>
            </a:r>
            <a:r>
              <a:rPr lang="pl-PL" dirty="0" smtClean="0"/>
              <a:t>ył </a:t>
            </a:r>
            <a:r>
              <a:rPr lang="pl-PL" dirty="0"/>
              <a:t>pierwszym ogólnodostępnym </a:t>
            </a:r>
            <a:r>
              <a:rPr lang="pl-PL" dirty="0" smtClean="0"/>
              <a:t>komputerem </a:t>
            </a:r>
            <a:r>
              <a:rPr lang="pl-PL" dirty="0"/>
              <a:t>produkowanym </a:t>
            </a:r>
            <a:r>
              <a:rPr lang="pl-PL" dirty="0" smtClean="0"/>
              <a:t>seryjnie</a:t>
            </a:r>
            <a:r>
              <a:rPr lang="pl-PL" dirty="0"/>
              <a:t>. Poza tym UNIVAC był pierwszym komputerem, który potrafił przetwarzać pliki tekstowe.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3029882"/>
            <a:ext cx="4452546" cy="34919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700" y="3029882"/>
            <a:ext cx="3775038" cy="361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Altair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608267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Pierwszym komputerem osobistym był Altair wyprodukowany w 1975 </a:t>
            </a:r>
            <a:r>
              <a:rPr lang="pl-PL" dirty="0" smtClean="0"/>
              <a:t>r. </a:t>
            </a:r>
            <a:r>
              <a:rPr lang="pl-PL" dirty="0"/>
              <a:t>przez firmę </a:t>
            </a:r>
            <a:r>
              <a:rPr lang="pl-PL" b="1" dirty="0"/>
              <a:t>MITS</a:t>
            </a:r>
            <a:r>
              <a:rPr lang="pl-PL" dirty="0"/>
              <a:t>. Altair posiadał 8-bitowy procesor Intel 8080 i 256 bajtów </a:t>
            </a:r>
            <a:r>
              <a:rPr lang="pl-PL" dirty="0" smtClean="0"/>
              <a:t>pamięci, nie </a:t>
            </a:r>
            <a:r>
              <a:rPr lang="pl-PL" dirty="0"/>
              <a:t>miał ani klawiatury, ani monitora, ani jakiegokolwiek napędu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412" y="2776818"/>
            <a:ext cx="86677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Altair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32964" y="1941755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Był to pierwszy, produkowany seryjnie i sprzedawany masowemu odbiorcy (ponad 5 000 szt. w pierwszym roku; 10 000 szt. łącznie) mikrokomputer.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86" y="2721404"/>
            <a:ext cx="9348956" cy="39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Apple I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Zaprojektowany został przez Steve'a </a:t>
            </a:r>
            <a:r>
              <a:rPr lang="pl-PL" dirty="0" smtClean="0"/>
              <a:t>Wozniaka, </a:t>
            </a:r>
            <a:r>
              <a:rPr lang="pl-PL" dirty="0"/>
              <a:t>jednego z założycieli firmy Apple i wszedł do sprzedaży w kwietniu 1976 za 666,66 USD. Początkowo wyprodukowano 200 sztuk.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37" y="3101790"/>
            <a:ext cx="4597165" cy="35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3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Apple I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692955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Apple I był sprzedawany już w pełni złożony – na jego PCB zamontowanych było ponad 60 różnego typu układów scalonych. Aby jednak uzyskać w pełni funkcjonalny komputer, jego użytkownicy musieli jeszcze dodać obudowę, zasilacz, klawiaturę i monitor. Apple I był pierwszym powszechnie dostępnym komputerem korzystającym z klawiatury i </a:t>
            </a:r>
            <a:r>
              <a:rPr lang="pl-PL" dirty="0" smtClean="0"/>
              <a:t>monitora.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66" y="3216928"/>
            <a:ext cx="5234634" cy="346357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909" y="3483655"/>
            <a:ext cx="3901948" cy="29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IBM PC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91149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IBM PC to oryginalna </a:t>
            </a:r>
            <a:r>
              <a:rPr lang="pl-PL" dirty="0"/>
              <a:t>wersja i przodek platformy komputerów osobistych, zapoczątkowanej 12 sierpnia </a:t>
            </a:r>
            <a:r>
              <a:rPr lang="pl-PL" dirty="0" smtClean="0"/>
              <a:t>1981 r. </a:t>
            </a:r>
            <a:r>
              <a:rPr lang="pl-PL" dirty="0"/>
              <a:t>przez przedsiębiorstwo IBM modelem IBM 5150, powszechnie znanym wyłącznie jako IBM PC. Został opracowany przez zespół inżynierów i wykonawców pod kierownictwem </a:t>
            </a:r>
            <a:r>
              <a:rPr lang="pl-PL" b="1" dirty="0"/>
              <a:t>Dona </a:t>
            </a:r>
            <a:r>
              <a:rPr lang="pl-PL" b="1" dirty="0" err="1"/>
              <a:t>Estridge’a</a:t>
            </a:r>
            <a:r>
              <a:rPr lang="pl-PL" b="1" dirty="0"/>
              <a:t> </a:t>
            </a:r>
            <a:r>
              <a:rPr lang="pl-PL" dirty="0"/>
              <a:t>z IBM </a:t>
            </a:r>
            <a:r>
              <a:rPr lang="pl-PL" dirty="0" err="1"/>
              <a:t>Entry</a:t>
            </a:r>
            <a:r>
              <a:rPr lang="pl-PL" dirty="0"/>
              <a:t> Systems </a:t>
            </a:r>
            <a:r>
              <a:rPr lang="pl-PL" dirty="0" err="1"/>
              <a:t>Division</a:t>
            </a:r>
            <a:r>
              <a:rPr lang="pl-PL" dirty="0"/>
              <a:t> w </a:t>
            </a:r>
            <a:r>
              <a:rPr lang="pl-PL" dirty="0" err="1"/>
              <a:t>Boca</a:t>
            </a:r>
            <a:r>
              <a:rPr lang="pl-PL" dirty="0"/>
              <a:t> </a:t>
            </a:r>
            <a:r>
              <a:rPr lang="pl-PL" dirty="0" err="1"/>
              <a:t>Raton</a:t>
            </a:r>
            <a:r>
              <a:rPr lang="pl-PL" dirty="0"/>
              <a:t>, na </a:t>
            </a:r>
            <a:r>
              <a:rPr lang="pl-PL" dirty="0" smtClean="0"/>
              <a:t>Florydzie.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13" y="3438413"/>
            <a:ext cx="4327328" cy="312627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41" y="3438413"/>
            <a:ext cx="43910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6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ZX SPECTRUM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48118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Jeden </a:t>
            </a:r>
            <a:r>
              <a:rPr lang="pl-PL" dirty="0"/>
              <a:t>z pierwszych małych komputerów domowych wyprodukowanych przez angielską firmę </a:t>
            </a:r>
            <a:r>
              <a:rPr lang="pl-PL" dirty="0" err="1"/>
              <a:t>Sinclair</a:t>
            </a:r>
            <a:r>
              <a:rPr lang="pl-PL" dirty="0"/>
              <a:t> </a:t>
            </a:r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smtClean="0"/>
              <a:t>w 1982 r., </a:t>
            </a:r>
            <a:r>
              <a:rPr lang="pl-PL" dirty="0"/>
              <a:t>następca ZX-81. Za sprzętową stronę ZX Spectrum odpowiedzialny był </a:t>
            </a:r>
            <a:r>
              <a:rPr lang="pl-PL" b="1" dirty="0" smtClean="0"/>
              <a:t>Richard </a:t>
            </a:r>
            <a:r>
              <a:rPr lang="pl-PL" b="1" dirty="0" err="1" smtClean="0"/>
              <a:t>Altwasser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35" y="3073101"/>
            <a:ext cx="7325958" cy="36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ZX SPECTRUM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55694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Unikatową cechą ZX Spectrum był sposób wprowadzania programów na klawiaturze: słowa kluczowe BASIC-a były skojarzone z odpowiednimi przyciskami. Ponieważ słów było znacznie więcej niż przycisków na klawiaturze, niektóre można było </a:t>
            </a:r>
            <a:r>
              <a:rPr lang="pl-PL" dirty="0" smtClean="0"/>
              <a:t>uzyskać, </a:t>
            </a:r>
            <a:r>
              <a:rPr lang="pl-PL" dirty="0"/>
              <a:t>np. wciskając jednocześnie przyciski </a:t>
            </a:r>
            <a:r>
              <a:rPr lang="pl-PL" dirty="0" err="1"/>
              <a:t>caps</a:t>
            </a:r>
            <a:r>
              <a:rPr lang="pl-PL" dirty="0"/>
              <a:t> </a:t>
            </a:r>
            <a:r>
              <a:rPr lang="pl-PL" dirty="0" err="1"/>
              <a:t>shift</a:t>
            </a:r>
            <a:r>
              <a:rPr lang="pl-PL" dirty="0"/>
              <a:t> i symbol </a:t>
            </a:r>
            <a:r>
              <a:rPr lang="pl-PL" dirty="0" err="1"/>
              <a:t>shift</a:t>
            </a:r>
            <a:r>
              <a:rPr lang="pl-PL" dirty="0"/>
              <a:t>, a następnie symbol </a:t>
            </a:r>
            <a:r>
              <a:rPr lang="pl-PL" dirty="0" err="1"/>
              <a:t>shift</a:t>
            </a:r>
            <a:r>
              <a:rPr lang="pl-PL" dirty="0"/>
              <a:t> i którąś literę.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49" y="3196814"/>
            <a:ext cx="4647304" cy="34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Commodore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64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285999"/>
            <a:ext cx="5093746" cy="4017981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err="1"/>
              <a:t>Commodore</a:t>
            </a:r>
            <a:r>
              <a:rPr lang="pl-PL" dirty="0"/>
              <a:t> 64, który zadebiutował na rynku w 1982 </a:t>
            </a:r>
            <a:r>
              <a:rPr lang="pl-PL" dirty="0" smtClean="0"/>
              <a:t>r., kosztował </a:t>
            </a:r>
            <a:r>
              <a:rPr lang="pl-PL" dirty="0"/>
              <a:t>595 dolarów. Niewielka, beżowa jednostka centralna podpinana była do telewizora. Komputer oferował już podstawowe oprogramowanie </a:t>
            </a:r>
            <a:r>
              <a:rPr lang="pl-PL" dirty="0" smtClean="0"/>
              <a:t>biurowe</a:t>
            </a:r>
            <a:r>
              <a:rPr lang="pl-PL" dirty="0"/>
              <a:t>. Częstotliwość taktowania procesora wynosiła 1 MHz. Do tego 64 KB pamięci RAM oraz zewnętrzny napęd dyskietek 5,25 cala dla wersji </a:t>
            </a:r>
            <a:r>
              <a:rPr lang="pl-PL" dirty="0" err="1"/>
              <a:t>Commodore</a:t>
            </a:r>
            <a:r>
              <a:rPr lang="pl-PL" dirty="0"/>
              <a:t> 1541, na których można było zmieścić aż 170 KB danych.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204" y="2286000"/>
            <a:ext cx="4800180" cy="41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Maszyna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Schickarda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7899" y="2019264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W 1623 r. </a:t>
            </a:r>
            <a:r>
              <a:rPr lang="pl-PL" b="1" dirty="0" smtClean="0"/>
              <a:t>Wilhelm </a:t>
            </a:r>
            <a:r>
              <a:rPr lang="pl-PL" b="1" dirty="0" err="1" smtClean="0"/>
              <a:t>Schickard</a:t>
            </a:r>
            <a:r>
              <a:rPr lang="pl-PL" b="1" dirty="0" smtClean="0"/>
              <a:t> </a:t>
            </a:r>
            <a:r>
              <a:rPr lang="pl-PL" dirty="0" smtClean="0"/>
              <a:t>skonstruował jedną z pierwszych na świecie maszyn liczących, która potrafiła dodawać, odejmować, mnożyć i dzielić liczby całkowite. Maszyna nazywana jest również „Zegarem liczącym”.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43" y="2946793"/>
            <a:ext cx="3718281" cy="36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Macintosh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791148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Zaczęło się od Macintosha 128K </a:t>
            </a:r>
            <a:r>
              <a:rPr lang="pl-PL" dirty="0" smtClean="0"/>
              <a:t>(1984 r.) – </a:t>
            </a:r>
            <a:r>
              <a:rPr lang="pl-PL" dirty="0"/>
              <a:t>komputera </a:t>
            </a:r>
            <a:r>
              <a:rPr lang="pl-PL" dirty="0" smtClean="0"/>
              <a:t>osobistego firmy Apple </a:t>
            </a:r>
            <a:r>
              <a:rPr lang="pl-PL" dirty="0"/>
              <a:t>z graficznym interfejsem użytkownika z procesorem Motorola 68000 o prędkości 8 MHz oraz wyposażonego w 128 KB pamięci RAM. Został on zastąpiony przez Macintosh 512K, posiadającego 4 razy więcej pamięci operacyjnej. Następnie pojawił się Mac Plus, a jeszcze później Macintosh SE.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31" y="3581848"/>
            <a:ext cx="3469097" cy="27257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59" y="3272117"/>
            <a:ext cx="4917782" cy="32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5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ELWRO 800 JUNIOR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23421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Komputer został zaprojektowany przez zespół naukowców z Instytutu Automatyki Politechniki </a:t>
            </a:r>
            <a:r>
              <a:rPr lang="pl-PL" dirty="0" smtClean="0"/>
              <a:t>Poznańskiej, </a:t>
            </a:r>
            <a:r>
              <a:rPr lang="pl-PL" dirty="0"/>
              <a:t>wygrywając z konkurencyjnymi modelami komputerów szkolnych. Produkowany był w Zakładach Elektronicznych ELWRO we Wrocławiu na zlecenie Ministerstwa Oświaty i Wychowania, które zakładało, że komputer ma być w pełni kompatybilny z ZX Spectrum.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177" y="3427655"/>
            <a:ext cx="5697967" cy="320510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289" y="3522905"/>
            <a:ext cx="3109856" cy="31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Microsoft Windows 95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74781" y="1823421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Windows 95 (nazwa kodowa Chicago) – system operacyjny wyprodukowany przez Microsoft Corporation, którego oficjalna premiera miała miejsce 24 sierpnia </a:t>
            </a:r>
            <a:r>
              <a:rPr lang="pl-PL" dirty="0" smtClean="0"/>
              <a:t>1995 r. Windows </a:t>
            </a:r>
            <a:r>
              <a:rPr lang="pl-PL" dirty="0"/>
              <a:t>95 jest połączeniem interfejsu użytkownika wywodzącego się z Windows 3.11 oraz systemu operacyjnego MS-DOS.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1" y="3148405"/>
            <a:ext cx="5664443" cy="35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0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Psion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Organizer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23421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Pierwszym urządzeniem mogącym przypominać palmtopy był </a:t>
            </a:r>
            <a:r>
              <a:rPr lang="pl-PL" dirty="0" err="1"/>
              <a:t>Psion</a:t>
            </a:r>
            <a:r>
              <a:rPr lang="pl-PL" dirty="0"/>
              <a:t> </a:t>
            </a:r>
            <a:r>
              <a:rPr lang="pl-PL" dirty="0" err="1"/>
              <a:t>Organizer</a:t>
            </a:r>
            <a:r>
              <a:rPr lang="pl-PL" dirty="0"/>
              <a:t>, który powstał w 1984 r. Wyglądem i funkcjonalnością przypominał rozbudowany kalkulator. W 1989 r. powstały dwa </a:t>
            </a:r>
            <a:r>
              <a:rPr lang="pl-PL" dirty="0" smtClean="0"/>
              <a:t>urządzenia</a:t>
            </a:r>
            <a:r>
              <a:rPr lang="pl-PL" dirty="0"/>
              <a:t>: Atari Portfolio oraz </a:t>
            </a:r>
            <a:r>
              <a:rPr lang="pl-PL" dirty="0" err="1"/>
              <a:t>Poqet</a:t>
            </a:r>
            <a:r>
              <a:rPr lang="pl-PL" dirty="0"/>
              <a:t> </a:t>
            </a:r>
            <a:r>
              <a:rPr lang="pl-PL" dirty="0" smtClean="0"/>
              <a:t>PC.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968" y="2942217"/>
            <a:ext cx="5048923" cy="37866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12" y="3103917"/>
            <a:ext cx="36004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Grid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Compass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Computer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1109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171700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W 1979 roku na rynku zadebiutował </a:t>
            </a:r>
            <a:r>
              <a:rPr lang="pl-PL" dirty="0" err="1"/>
              <a:t>Grid</a:t>
            </a:r>
            <a:r>
              <a:rPr lang="pl-PL" dirty="0"/>
              <a:t> </a:t>
            </a:r>
            <a:r>
              <a:rPr lang="pl-PL" dirty="0" err="1"/>
              <a:t>Compass</a:t>
            </a:r>
            <a:r>
              <a:rPr lang="pl-PL" dirty="0"/>
              <a:t> </a:t>
            </a:r>
            <a:r>
              <a:rPr lang="pl-PL" dirty="0" err="1"/>
              <a:t>Computer</a:t>
            </a:r>
            <a:r>
              <a:rPr lang="pl-PL" dirty="0"/>
              <a:t> 1109. Jego twórcą był brytyjski inżynier William </a:t>
            </a:r>
            <a:r>
              <a:rPr lang="pl-PL" dirty="0" err="1"/>
              <a:t>Moggridge</a:t>
            </a:r>
            <a:r>
              <a:rPr lang="pl-PL" dirty="0"/>
              <a:t>, a jednym z pierwszych odbiorców – amerykańska agencja kosmiczna NASA, która używała sprzętu w swoim programie promów kosmicznych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030" y="3732090"/>
            <a:ext cx="4113971" cy="27878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46" y="3559155"/>
            <a:ext cx="44386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Osborne</a:t>
            </a:r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1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834179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Komputer przenośny </a:t>
            </a:r>
            <a:r>
              <a:rPr lang="pl-PL" dirty="0" err="1"/>
              <a:t>Osborne</a:t>
            </a:r>
            <a:r>
              <a:rPr lang="pl-PL" dirty="0"/>
              <a:t> 1, który trafił na sklepowe półki w 1981 </a:t>
            </a:r>
            <a:r>
              <a:rPr lang="pl-PL" dirty="0" smtClean="0"/>
              <a:t>r. Za </a:t>
            </a:r>
            <a:r>
              <a:rPr lang="pl-PL" dirty="0"/>
              <a:t>konfigurację z procesorem </a:t>
            </a:r>
            <a:r>
              <a:rPr lang="pl-PL" dirty="0" err="1"/>
              <a:t>Zilog</a:t>
            </a:r>
            <a:r>
              <a:rPr lang="pl-PL" dirty="0"/>
              <a:t> Z80 taktowanym zegarem 4 MHz, 64 KB RAM, ważącą 12 kg, nieposiadającą baterii (akumulator należało dokupić osobno) i z 5-calowym, monochromatycznym  ekranem, mieszczącym 24 wiersze po 53 znaki, trzeba było zapłacić 1 795 </a:t>
            </a:r>
            <a:r>
              <a:rPr lang="pl-PL" dirty="0" smtClean="0"/>
              <a:t>dolarów</a:t>
            </a:r>
            <a:r>
              <a:rPr lang="pl-PL" dirty="0"/>
              <a:t>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72" y="3169024"/>
            <a:ext cx="5238750" cy="32766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126" y="3624879"/>
            <a:ext cx="3798906" cy="27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tang" panose="02030600000101010101" pitchFamily="18" charset="-127"/>
                <a:ea typeface="Batang" panose="02030600000101010101" pitchFamily="18" charset="-127"/>
              </a:rPr>
              <a:t>IBM </a:t>
            </a:r>
            <a:r>
              <a:rPr lang="pl-PL" dirty="0" err="1">
                <a:latin typeface="Batang" panose="02030600000101010101" pitchFamily="18" charset="-127"/>
                <a:ea typeface="Batang" panose="02030600000101010101" pitchFamily="18" charset="-127"/>
              </a:rPr>
              <a:t>ThinkPad</a:t>
            </a:r>
            <a:r>
              <a:rPr lang="pl-PL" dirty="0">
                <a:latin typeface="Batang" panose="02030600000101010101" pitchFamily="18" charset="-127"/>
                <a:ea typeface="Batang" panose="02030600000101010101" pitchFamily="18" charset="-127"/>
              </a:rPr>
              <a:t> 701C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2049332"/>
            <a:ext cx="9601200" cy="358140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Dopiero lata 90-te przyniosły rzeczywisty boom na laptopy i skokowy rozwój tej kategorii sprzętu.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569" y="2721686"/>
            <a:ext cx="5378824" cy="387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Ciekawostki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71600" y="1984786"/>
            <a:ext cx="10149840" cy="4362226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N</a:t>
            </a:r>
            <a:r>
              <a:rPr lang="pl-PL" dirty="0" smtClean="0"/>
              <a:t>a </a:t>
            </a:r>
            <a:r>
              <a:rPr lang="pl-PL" dirty="0"/>
              <a:t>EDSAC David Wheeler opracował pojęcie podprogramów (funkcji, procedur) - co znacznie ułatwiło dalsze prace programistom. Na komputerze tym w 1952 </a:t>
            </a:r>
            <a:r>
              <a:rPr lang="pl-PL" dirty="0" smtClean="0"/>
              <a:t>r. powstało coś</a:t>
            </a:r>
            <a:r>
              <a:rPr lang="pl-PL" dirty="0"/>
              <a:t>, co można uznać za pierwszą grę komputerową w historii - OXO. Była to gra w kółko i krzyżyk napisana przez A.S. </a:t>
            </a:r>
            <a:r>
              <a:rPr lang="pl-PL" dirty="0" smtClean="0"/>
              <a:t>Douglasa.</a:t>
            </a:r>
          </a:p>
          <a:p>
            <a:pPr algn="just"/>
            <a:r>
              <a:rPr lang="pl-PL" dirty="0"/>
              <a:t>Z </a:t>
            </a:r>
            <a:r>
              <a:rPr lang="pl-PL" dirty="0" err="1"/>
              <a:t>UNIVACem</a:t>
            </a:r>
            <a:r>
              <a:rPr lang="pl-PL" dirty="0"/>
              <a:t> wiąże się pierwszy "robal" komputerowy. Był nim pospolity mol, żerujący na bawełnianych oplotach przewodów, który unieruchomił maszynę dostawszy się między styki przekaźnika. </a:t>
            </a:r>
            <a:endParaRPr lang="pl-PL" dirty="0" smtClean="0"/>
          </a:p>
          <a:p>
            <a:pPr algn="just"/>
            <a:r>
              <a:rPr lang="pl-PL" dirty="0"/>
              <a:t>W systemie Windows 95 pojawiło się kilka elementów interfejsu, które stały się charakterystyczne dla Windows do dzisiaj: m.in. przycisk Start, pasek zadań i ikona Mój komputer</a:t>
            </a:r>
            <a:r>
              <a:rPr lang="pl-PL" dirty="0" smtClean="0"/>
              <a:t>.</a:t>
            </a:r>
          </a:p>
          <a:p>
            <a:pPr algn="just"/>
            <a:r>
              <a:rPr lang="pl-PL" dirty="0" smtClean="0"/>
              <a:t>Pierwszy </a:t>
            </a:r>
            <a:r>
              <a:rPr lang="pl-PL" dirty="0"/>
              <a:t>laptop udostępniany komercyjnie pojawił się pod koniec lat 70-tych. Za pomysłodawcę koncepcji laptopa, określanego pierwotnie jako „</a:t>
            </a:r>
            <a:r>
              <a:rPr lang="pl-PL" dirty="0" err="1"/>
              <a:t>Dynabook</a:t>
            </a:r>
            <a:r>
              <a:rPr lang="pl-PL" dirty="0"/>
              <a:t>”, uchodzi dziś Alan </a:t>
            </a:r>
            <a:r>
              <a:rPr lang="pl-PL" dirty="0" err="1"/>
              <a:t>Key</a:t>
            </a:r>
            <a:r>
              <a:rPr lang="pl-PL" dirty="0"/>
              <a:t>, pracownik Xerox PARC.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72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uwagę!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Julia </a:t>
            </a:r>
            <a:r>
              <a:rPr lang="pl-PL" dirty="0" err="1" smtClean="0"/>
              <a:t>Drewniowska</a:t>
            </a:r>
            <a:r>
              <a:rPr lang="pl-PL" dirty="0" smtClean="0"/>
              <a:t> 1 B1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552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Bibliografia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http://www.benchmark.pl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r>
              <a:rPr lang="pl-PL" dirty="0">
                <a:hlinkClick r:id="rId3"/>
              </a:rPr>
              <a:t>https://pl.wikipedia.org</a:t>
            </a:r>
            <a:r>
              <a:rPr lang="pl-PL" dirty="0" smtClean="0">
                <a:hlinkClick r:id="rId3"/>
              </a:rPr>
              <a:t>/</a:t>
            </a:r>
            <a:endParaRPr lang="pl-PL" dirty="0" smtClean="0"/>
          </a:p>
          <a:p>
            <a:r>
              <a:rPr lang="pl-PL" dirty="0">
                <a:hlinkClick r:id="rId4"/>
              </a:rPr>
              <a:t>http://www.staff.amu.edu.pl</a:t>
            </a:r>
            <a:r>
              <a:rPr lang="pl-PL" dirty="0" smtClean="0">
                <a:hlinkClick r:id="rId4"/>
              </a:rPr>
              <a:t>/</a:t>
            </a:r>
            <a:endParaRPr lang="pl-PL" dirty="0" smtClean="0"/>
          </a:p>
          <a:p>
            <a:r>
              <a:rPr lang="pl-PL" dirty="0">
                <a:hlinkClick r:id="rId5"/>
              </a:rPr>
              <a:t>https://bankowymokiem.pl</a:t>
            </a:r>
            <a:r>
              <a:rPr lang="pl-PL" dirty="0" smtClean="0">
                <a:hlinkClick r:id="rId5"/>
              </a:rPr>
              <a:t>/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17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Paskalina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Maszyna zbudowana przez </a:t>
            </a:r>
            <a:r>
              <a:rPr lang="pl-PL" b="1" dirty="0" smtClean="0"/>
              <a:t>Blaise’a Pascala </a:t>
            </a:r>
            <a:r>
              <a:rPr lang="pl-PL" dirty="0" smtClean="0"/>
              <a:t>w 1642 r., wykorzystuje zespół kół zębatych - osobnych dla pozycji jednostek, dziesiątek, setek itd., każdy z dziesięciu zębów odpowiadał cyfrom od 0 do 9.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060" y="3548549"/>
            <a:ext cx="3792128" cy="26079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487" y="3431465"/>
            <a:ext cx="5186367" cy="28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Maszyna różnicowa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smtClean="0"/>
              <a:t>Na początku XIX wieku </a:t>
            </a:r>
            <a:r>
              <a:rPr lang="pl-PL" b="1" dirty="0" smtClean="0"/>
              <a:t>Charles </a:t>
            </a:r>
            <a:r>
              <a:rPr lang="pl-PL" b="1" dirty="0" err="1" smtClean="0"/>
              <a:t>Babbage</a:t>
            </a:r>
            <a:r>
              <a:rPr lang="pl-PL" b="1" dirty="0" smtClean="0"/>
              <a:t> </a:t>
            </a:r>
            <a:r>
              <a:rPr lang="pl-PL" dirty="0" smtClean="0"/>
              <a:t>konstruuje tak zwaną maszynę różnicową, do rozwiązywania określonych równań matematycznych</a:t>
            </a:r>
            <a:r>
              <a:rPr lang="pl-PL" dirty="0"/>
              <a:t>. Maszyna różnicowa </a:t>
            </a:r>
            <a:r>
              <a:rPr lang="pl-PL" dirty="0" smtClean="0"/>
              <a:t>była </a:t>
            </a:r>
            <a:r>
              <a:rPr lang="pl-PL" dirty="0"/>
              <a:t>rodzajem </a:t>
            </a:r>
            <a:r>
              <a:rPr lang="pl-PL" dirty="0" smtClean="0"/>
              <a:t>ulepszonego „kalkulatora</a:t>
            </a:r>
            <a:r>
              <a:rPr lang="pl-PL" dirty="0"/>
              <a:t>”, </a:t>
            </a:r>
            <a:r>
              <a:rPr lang="pl-PL" dirty="0" smtClean="0"/>
              <a:t>który </a:t>
            </a:r>
            <a:r>
              <a:rPr lang="pl-PL" dirty="0"/>
              <a:t>wykorzystywał pewne fakty z matematyki; zasada działania opierała się o metodę różnicową.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436" y="3560569"/>
            <a:ext cx="4532267" cy="302151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017" y="3560569"/>
            <a:ext cx="2670172" cy="30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Maszyna analityczna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 err="1"/>
              <a:t>Babbage</a:t>
            </a:r>
            <a:r>
              <a:rPr lang="pl-PL" dirty="0"/>
              <a:t> skonstruował też maszynę analityczną</a:t>
            </a:r>
            <a:r>
              <a:rPr lang="pl-PL" dirty="0" smtClean="0"/>
              <a:t>, </a:t>
            </a:r>
            <a:r>
              <a:rPr lang="pl-PL" dirty="0"/>
              <a:t>która okazała się koncepcją rewolucyjną. N</a:t>
            </a:r>
            <a:r>
              <a:rPr lang="pl-PL" dirty="0" smtClean="0"/>
              <a:t>ie </a:t>
            </a:r>
            <a:r>
              <a:rPr lang="pl-PL" dirty="0"/>
              <a:t>doczekała się ona realizacji praktycznej, jednak jej konstrukcja posłużyła późniejszym twórcom </a:t>
            </a:r>
            <a:r>
              <a:rPr lang="pl-PL" dirty="0" smtClean="0"/>
              <a:t>do </a:t>
            </a:r>
            <a:r>
              <a:rPr lang="pl-PL" dirty="0"/>
              <a:t>opracowania dzisiejszych komputerów.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3264944"/>
            <a:ext cx="4495686" cy="35177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72" y="3692405"/>
            <a:ext cx="2781748" cy="22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tang" panose="02030600000101010101" pitchFamily="18" charset="-127"/>
                <a:ea typeface="Batang" panose="02030600000101010101" pitchFamily="18" charset="-127"/>
              </a:rPr>
              <a:t>Tabulator Hermana </a:t>
            </a:r>
            <a:r>
              <a:rPr lang="pl-PL" dirty="0" err="1">
                <a:latin typeface="Batang" panose="02030600000101010101" pitchFamily="18" charset="-127"/>
                <a:ea typeface="Batang" panose="02030600000101010101" pitchFamily="18" charset="-127"/>
              </a:rPr>
              <a:t>Holleritha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 1887 r. </a:t>
            </a:r>
            <a:r>
              <a:rPr lang="pl-PL" dirty="0"/>
              <a:t>Herman </a:t>
            </a:r>
            <a:r>
              <a:rPr lang="pl-PL" dirty="0" err="1"/>
              <a:t>Hollerith</a:t>
            </a:r>
            <a:r>
              <a:rPr lang="pl-PL" dirty="0"/>
              <a:t> </a:t>
            </a:r>
            <a:r>
              <a:rPr lang="pl-PL" dirty="0" smtClean="0"/>
              <a:t>zbudował </a:t>
            </a:r>
            <a:r>
              <a:rPr lang="pl-PL" dirty="0"/>
              <a:t>w Baltimore maszynę liczącą, której zadaniem było znormalizowanie danych o umieralności ludności USA. Maszyna automatycznie odczytywała, porządkowała i grupowała dane według określonych kryteriów. Do wprowadzania danych do maszyny służyły specjalne karty perforowane.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892" y="3589134"/>
            <a:ext cx="3825633" cy="30766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59" y="3589134"/>
            <a:ext cx="3667375" cy="311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Z1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W 1936 </a:t>
            </a:r>
            <a:r>
              <a:rPr lang="pl-PL" dirty="0" smtClean="0"/>
              <a:t>r. </a:t>
            </a:r>
            <a:r>
              <a:rPr lang="pl-PL" b="1" dirty="0"/>
              <a:t>Konrad </a:t>
            </a:r>
            <a:r>
              <a:rPr lang="pl-PL" b="1" dirty="0" err="1"/>
              <a:t>Zuse</a:t>
            </a:r>
            <a:r>
              <a:rPr lang="pl-PL" b="1" dirty="0"/>
              <a:t> </a:t>
            </a:r>
            <a:r>
              <a:rPr lang="pl-PL" dirty="0"/>
              <a:t>w Niemczech, tworzy maszynę liczącą Z1. W następnych latach powstają jej udoskonalone wersje - </a:t>
            </a:r>
            <a:r>
              <a:rPr lang="pl-PL" b="1" dirty="0"/>
              <a:t>Z2</a:t>
            </a:r>
            <a:r>
              <a:rPr lang="pl-PL" dirty="0"/>
              <a:t> i </a:t>
            </a:r>
            <a:r>
              <a:rPr lang="pl-PL" b="1" dirty="0"/>
              <a:t>Z3</a:t>
            </a:r>
            <a:r>
              <a:rPr lang="pl-PL" dirty="0"/>
              <a:t> oraz </a:t>
            </a:r>
            <a:r>
              <a:rPr lang="pl-PL" b="1" dirty="0"/>
              <a:t>Z4</a:t>
            </a:r>
            <a:r>
              <a:rPr lang="pl-PL" dirty="0"/>
              <a:t>. Maszyny te przeznaczone były </a:t>
            </a:r>
            <a:r>
              <a:rPr lang="pl-PL" dirty="0" smtClean="0"/>
              <a:t>dla </a:t>
            </a:r>
            <a:r>
              <a:rPr lang="pl-PL" dirty="0"/>
              <a:t>potrzeb militarnych.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10" y="3240892"/>
            <a:ext cx="5288169" cy="33880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73419"/>
            <a:ext cx="4330961" cy="32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Batang" panose="02030600000101010101" pitchFamily="18" charset="-127"/>
                <a:ea typeface="Batang" panose="02030600000101010101" pitchFamily="18" charset="-127"/>
              </a:rPr>
              <a:t>Z2, Z3 i Z4</a:t>
            </a:r>
            <a:endParaRPr lang="pl-PL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Obliczenia wykonywane były na liczbach zapisanych w systemie dwójkowym w tak zwanej reprezentacji zmiennoprzecinkowej. Sterowanie maszyną realizował program zapisany na taśmie perforowanej. W maszynach tych nie było części mechanicznych, były natomiast przekaźniki </a:t>
            </a:r>
            <a:r>
              <a:rPr lang="pl-PL" dirty="0" smtClean="0"/>
              <a:t>elektromagnetyczne.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745" y="3545540"/>
            <a:ext cx="4336620" cy="30838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762" y="3696661"/>
            <a:ext cx="3680066" cy="27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TM10001105[[fn=Przycinanie]]</Template>
  <TotalTime>235</TotalTime>
  <Words>1689</Words>
  <Application>Microsoft Office PowerPoint</Application>
  <PresentationFormat>Panoramiczny</PresentationFormat>
  <Paragraphs>84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Batang</vt:lpstr>
      <vt:lpstr>Franklin Gothic Book</vt:lpstr>
      <vt:lpstr>Wingdings</vt:lpstr>
      <vt:lpstr>Crop</vt:lpstr>
      <vt:lpstr>Historia powstania komputerów</vt:lpstr>
      <vt:lpstr>KOMPUTERY W NASZYM ŻYCIU</vt:lpstr>
      <vt:lpstr>Maszyna Schickarda</vt:lpstr>
      <vt:lpstr>Paskalina</vt:lpstr>
      <vt:lpstr>Maszyna różnicowa</vt:lpstr>
      <vt:lpstr>Maszyna analityczna</vt:lpstr>
      <vt:lpstr>Tabulator Hermana Holleritha</vt:lpstr>
      <vt:lpstr>Z1</vt:lpstr>
      <vt:lpstr>Z2, Z3 i Z4</vt:lpstr>
      <vt:lpstr>Colossus</vt:lpstr>
      <vt:lpstr>Colossus Mark I i Colossus Mark II</vt:lpstr>
      <vt:lpstr>ENIAC</vt:lpstr>
      <vt:lpstr>ENIAC</vt:lpstr>
      <vt:lpstr>ENIAC</vt:lpstr>
      <vt:lpstr>EDSAC</vt:lpstr>
      <vt:lpstr>EDSAC</vt:lpstr>
      <vt:lpstr>EDSAC</vt:lpstr>
      <vt:lpstr>EDVAC</vt:lpstr>
      <vt:lpstr>EDVAC</vt:lpstr>
      <vt:lpstr>UNIVAC</vt:lpstr>
      <vt:lpstr>UNIVAC</vt:lpstr>
      <vt:lpstr>Altair</vt:lpstr>
      <vt:lpstr>Altair</vt:lpstr>
      <vt:lpstr>Apple I</vt:lpstr>
      <vt:lpstr>Apple I</vt:lpstr>
      <vt:lpstr>IBM PC</vt:lpstr>
      <vt:lpstr>ZX SPECTRUM</vt:lpstr>
      <vt:lpstr>ZX SPECTRUM</vt:lpstr>
      <vt:lpstr>Commodore 64</vt:lpstr>
      <vt:lpstr>Macintosh</vt:lpstr>
      <vt:lpstr>ELWRO 800 JUNIOR</vt:lpstr>
      <vt:lpstr>Microsoft Windows 95</vt:lpstr>
      <vt:lpstr>Psion Organizer</vt:lpstr>
      <vt:lpstr>Grid Compass Computer 1109</vt:lpstr>
      <vt:lpstr>Osborne 1</vt:lpstr>
      <vt:lpstr>IBM ThinkPad 701C </vt:lpstr>
      <vt:lpstr>Ciekawostki</vt:lpstr>
      <vt:lpstr>Dziękuję za uwagę! </vt:lpstr>
      <vt:lpstr>Bibliografia</vt:lpstr>
    </vt:vector>
  </TitlesOfParts>
  <Company>TAURON Polska Energia S.A.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powstania komputerów</dc:title>
  <dc:creator>Drewniowski Konrad</dc:creator>
  <cp:lastModifiedBy>Drewniowski Konrad</cp:lastModifiedBy>
  <cp:revision>29</cp:revision>
  <dcterms:created xsi:type="dcterms:W3CDTF">2017-12-10T14:53:27Z</dcterms:created>
  <dcterms:modified xsi:type="dcterms:W3CDTF">2017-12-16T10:21:54Z</dcterms:modified>
</cp:coreProperties>
</file>