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2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6221E02-25CB-4963-84BC-0813985E7D90}" type="datetimeFigureOut">
              <a:rPr lang="pl-PL" smtClean="0"/>
              <a:pPr/>
              <a:t>2021-04-22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2021-04-22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2021-04-22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2021-04-22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2021-04-22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2021-04-22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2021-04-22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2021-04-22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2021-04-22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8" name="Łącznik prost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Łącznik prost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yflomapy.pl/TRASA_nr_2.html" TargetMode="External"/><Relationship Id="rId2" Type="http://schemas.openxmlformats.org/officeDocument/2006/relationships/hyperlink" Target="https://tyflomapy.pl/TRASA_nr_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zewodnik-wilno.lt/wycieczka-po-wilnie/krotka-historia-wilna" TargetMode="External"/><Relationship Id="rId5" Type="http://schemas.openxmlformats.org/officeDocument/2006/relationships/hyperlink" Target="https://tyflomapy.pl/WILNO_-_POLSKIE_DZIEDZICTWO_KULTUROWE_I_WIELOKULTUROWOSC_.html" TargetMode="External"/><Relationship Id="rId4" Type="http://schemas.openxmlformats.org/officeDocument/2006/relationships/hyperlink" Target="https://tyflomapy.pl/TRASA_nr_3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19200" y="4238600"/>
            <a:ext cx="6858000" cy="630560"/>
          </a:xfrm>
        </p:spPr>
        <p:txBody>
          <a:bodyPr/>
          <a:lstStyle/>
          <a:p>
            <a:r>
              <a:rPr lang="pl-PL" dirty="0" smtClean="0"/>
              <a:t>Polskość w Wilnie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9200" y="5268466"/>
            <a:ext cx="6858000" cy="464790"/>
          </a:xfrm>
        </p:spPr>
        <p:txBody>
          <a:bodyPr/>
          <a:lstStyle/>
          <a:p>
            <a:r>
              <a:rPr lang="pl-PL" dirty="0" smtClean="0"/>
              <a:t>Piotr Dereń, Jakub Kalecki i Konrad Krzywdziński 3H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Dom Józefa Ignacego Kraszewskiego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02832" cy="5090120"/>
          </a:xfrm>
        </p:spPr>
        <p:txBody>
          <a:bodyPr>
            <a:normAutofit/>
          </a:bodyPr>
          <a:lstStyle/>
          <a:p>
            <a:r>
              <a:rPr lang="pl-PL" sz="2000" dirty="0" smtClean="0"/>
              <a:t>Kraszewski mieszkał w tym domu w latach 1829-1835, przyjechał w celu studiowania, ale został aresztowany jako podejrzany o współpracę przy organizacji powstania listopadowego</a:t>
            </a:r>
          </a:p>
          <a:p>
            <a:r>
              <a:rPr lang="pl-PL" sz="2000" dirty="0" smtClean="0"/>
              <a:t>Przymusowy pobyt wykorzystał na badania historyczne Wilna, które później spisał i wydał jako czterotomowe dzieło „Wilno od początków jego do roku 1750”</a:t>
            </a:r>
          </a:p>
        </p:txBody>
      </p:sp>
      <p:pic>
        <p:nvPicPr>
          <p:cNvPr id="1026" name="Picture 2" descr="C:\Users\arothron\Desktop\qehegefqg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48064" y="1484784"/>
            <a:ext cx="3783357" cy="4340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100" dirty="0" smtClean="0"/>
              <a:t>Muzeum Adama Mickiewicza</a:t>
            </a:r>
            <a:endParaRPr lang="pl-PL" sz="31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23928" y="1219200"/>
            <a:ext cx="4762872" cy="4937760"/>
          </a:xfrm>
        </p:spPr>
        <p:txBody>
          <a:bodyPr>
            <a:normAutofit/>
          </a:bodyPr>
          <a:lstStyle/>
          <a:p>
            <a:r>
              <a:rPr lang="pl-PL" sz="2000" dirty="0" smtClean="0"/>
              <a:t>Muzeum mieści się w budynku w którym sam Mickiewicz niegdyś pomieszkiwał</a:t>
            </a:r>
          </a:p>
          <a:p>
            <a:r>
              <a:rPr lang="pl-PL" sz="2000" dirty="0" smtClean="0"/>
              <a:t>Na pomysł upamiętnienia pisarza wpadł Jan Życki, który wynajmował Mickiewiczowi to mieszkanie. (Pierwszą formą upamiętnienia byłą tablica „tu powstała „Grażyna”, ponieważ to właśnie pisarz wymyślił to imię na potrzeby poematu)</a:t>
            </a:r>
          </a:p>
          <a:p>
            <a:r>
              <a:rPr lang="pl-PL" sz="2000" dirty="0" smtClean="0"/>
              <a:t>Po kilkumiesięcznym pobycie Mickiewicz napisał również II i IV część Dziadów</a:t>
            </a:r>
            <a:endParaRPr lang="pl-PL" sz="2000" dirty="0" smtClean="0"/>
          </a:p>
        </p:txBody>
      </p:sp>
      <p:pic>
        <p:nvPicPr>
          <p:cNvPr id="2050" name="Picture 2" descr="C:\Users\arothron\Desktop\his\unname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1268760"/>
            <a:ext cx="3312368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arothron\Desktop\his\unnamed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3894802"/>
            <a:ext cx="3312368" cy="2212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Dom Józefa Piłsudskiego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02832" cy="5090120"/>
          </a:xfrm>
        </p:spPr>
        <p:txBody>
          <a:bodyPr>
            <a:normAutofit/>
          </a:bodyPr>
          <a:lstStyle/>
          <a:p>
            <a:r>
              <a:rPr lang="pl-PL" sz="2000" dirty="0" smtClean="0"/>
              <a:t>Piłsudski urodzony na Litwie, w </a:t>
            </a:r>
            <a:r>
              <a:rPr lang="pl-PL" sz="2000" dirty="0" err="1" smtClean="0"/>
              <a:t>Zułowie</a:t>
            </a:r>
            <a:r>
              <a:rPr lang="pl-PL" sz="2000" dirty="0" smtClean="0"/>
              <a:t>, mieszkał w domu rodzinnym do 1881, kiedy to przeniósł się z rodziną do Wilna</a:t>
            </a:r>
          </a:p>
          <a:p>
            <a:r>
              <a:rPr lang="pl-PL" sz="2000" dirty="0" smtClean="0"/>
              <a:t>Został tam aresztowany pod zarzutem spisku na cara, gdyż oprowadził wcześniej autorów zamachu po mieście </a:t>
            </a:r>
          </a:p>
          <a:p>
            <a:r>
              <a:rPr lang="pl-PL" sz="2000" dirty="0" smtClean="0"/>
              <a:t>Do Wilna powrócił w 1892 lecz wtedy pomieszkiwał w budynku który jest teraz pałacem prezydenckim</a:t>
            </a:r>
          </a:p>
        </p:txBody>
      </p:sp>
      <p:pic>
        <p:nvPicPr>
          <p:cNvPr id="1026" name="Picture 2" descr="C:\Users\arothron\Desktop\qehegefqg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48064" y="3784042"/>
            <a:ext cx="3783357" cy="2453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arothron\Desktop\qehegefqga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92080" y="1268760"/>
            <a:ext cx="3430266" cy="2303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100" dirty="0" smtClean="0"/>
              <a:t>Muzeum Cela Konrada</a:t>
            </a:r>
            <a:endParaRPr lang="pl-PL" sz="31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23928" y="1219200"/>
            <a:ext cx="4762872" cy="4937760"/>
          </a:xfrm>
        </p:spPr>
        <p:txBody>
          <a:bodyPr>
            <a:normAutofit/>
          </a:bodyPr>
          <a:lstStyle/>
          <a:p>
            <a:r>
              <a:rPr lang="pl-PL" sz="2000" dirty="0" smtClean="0"/>
              <a:t>Jest to miejsce umowne – symboliczne składające się z dwóch ekspozycji</a:t>
            </a:r>
            <a:r>
              <a:rPr lang="pl-PL" sz="2000" dirty="0" smtClean="0"/>
              <a:t>, z których jedna imituje celę, w której „umiera Gustaw a rodzi się Konrad”, zaś druga to niewielka dotyczy faktów na temat filomatów i filaretów,</a:t>
            </a:r>
          </a:p>
          <a:p>
            <a:r>
              <a:rPr lang="pl-PL" sz="2000" dirty="0" smtClean="0"/>
              <a:t>Cela była </a:t>
            </a:r>
            <a:r>
              <a:rPr lang="pl-PL" sz="2000" dirty="0" smtClean="0"/>
              <a:t>ostatnim Wileńskim </a:t>
            </a:r>
            <a:r>
              <a:rPr lang="pl-PL" sz="2000" dirty="0" smtClean="0"/>
              <a:t>adresem </a:t>
            </a:r>
            <a:r>
              <a:rPr lang="pl-PL" sz="2000" dirty="0" smtClean="0"/>
              <a:t>młodego poety, później został on zesłany do Rosji i już nigdy do niego nie  wrócił</a:t>
            </a:r>
          </a:p>
          <a:p>
            <a:r>
              <a:rPr lang="pl-PL" sz="2000" dirty="0" smtClean="0"/>
              <a:t>Poeta spędził w Wilnie 9 lat i mimo, że była to tylko mała część jego życia, to uważał miasto za swoje ulubione</a:t>
            </a:r>
            <a:endParaRPr lang="pl-PL" sz="2000" dirty="0" smtClean="0"/>
          </a:p>
        </p:txBody>
      </p:sp>
      <p:pic>
        <p:nvPicPr>
          <p:cNvPr id="7" name="Picture 2" descr="C:\Users\arothron\Desktop\his\unname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7275" y="1340768"/>
            <a:ext cx="3117226" cy="2337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arothron\Desktop\his\unnamed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3933056"/>
            <a:ext cx="3168352" cy="2110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Źródła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7544" y="1219200"/>
            <a:ext cx="8219256" cy="4937760"/>
          </a:xfrm>
        </p:spPr>
        <p:txBody>
          <a:bodyPr>
            <a:normAutofit/>
          </a:bodyPr>
          <a:lstStyle/>
          <a:p>
            <a:r>
              <a:rPr lang="pl-PL" sz="2000" dirty="0" smtClean="0">
                <a:hlinkClick r:id="rId2"/>
              </a:rPr>
              <a:t>https://</a:t>
            </a:r>
            <a:r>
              <a:rPr lang="pl-PL" sz="2000" dirty="0" smtClean="0">
                <a:hlinkClick r:id="rId2"/>
              </a:rPr>
              <a:t>tyflomapy.pl/TRASA_nr_1.html</a:t>
            </a:r>
            <a:endParaRPr lang="pl-PL" sz="2000" dirty="0" smtClean="0"/>
          </a:p>
          <a:p>
            <a:r>
              <a:rPr lang="pl-PL" sz="2000" dirty="0" smtClean="0">
                <a:hlinkClick r:id="rId3"/>
              </a:rPr>
              <a:t>https://</a:t>
            </a:r>
            <a:r>
              <a:rPr lang="pl-PL" sz="2000" dirty="0" smtClean="0">
                <a:hlinkClick r:id="rId3"/>
              </a:rPr>
              <a:t>tyflomapy.pl/TRASA_nr_2.html</a:t>
            </a:r>
            <a:endParaRPr lang="pl-PL" sz="2000" dirty="0" smtClean="0"/>
          </a:p>
          <a:p>
            <a:r>
              <a:rPr lang="pl-PL" sz="2000" dirty="0" smtClean="0">
                <a:hlinkClick r:id="rId4"/>
              </a:rPr>
              <a:t>https://</a:t>
            </a:r>
            <a:r>
              <a:rPr lang="pl-PL" sz="2000" dirty="0" smtClean="0">
                <a:hlinkClick r:id="rId4"/>
              </a:rPr>
              <a:t>tyflomapy.pl/TRASA_nr_3.html</a:t>
            </a:r>
            <a:endParaRPr lang="pl-PL" sz="2000" dirty="0" smtClean="0"/>
          </a:p>
          <a:p>
            <a:r>
              <a:rPr lang="pl-PL" sz="2000" dirty="0" smtClean="0">
                <a:hlinkClick r:id="rId3"/>
              </a:rPr>
              <a:t>https://</a:t>
            </a:r>
            <a:r>
              <a:rPr lang="pl-PL" sz="2000" dirty="0" smtClean="0">
                <a:hlinkClick r:id="rId3"/>
              </a:rPr>
              <a:t>tyflomapy.pl/TRASA_nr_4.html</a:t>
            </a:r>
            <a:endParaRPr lang="pl-PL" sz="2000" dirty="0" smtClean="0"/>
          </a:p>
          <a:p>
            <a:r>
              <a:rPr lang="pl-PL" sz="2000" dirty="0" smtClean="0">
                <a:hlinkClick r:id="rId3"/>
              </a:rPr>
              <a:t>https://</a:t>
            </a:r>
            <a:r>
              <a:rPr lang="pl-PL" sz="2000" dirty="0" smtClean="0">
                <a:hlinkClick r:id="rId3"/>
              </a:rPr>
              <a:t>tyflomapy.pl/TRASA_nr_5.html</a:t>
            </a:r>
            <a:endParaRPr lang="pl-PL" sz="2000" dirty="0" smtClean="0"/>
          </a:p>
          <a:p>
            <a:r>
              <a:rPr lang="pl-PL" sz="2000" dirty="0" smtClean="0">
                <a:hlinkClick r:id="rId3"/>
              </a:rPr>
              <a:t>https://</a:t>
            </a:r>
            <a:r>
              <a:rPr lang="pl-PL" sz="2000" dirty="0" smtClean="0">
                <a:hlinkClick r:id="rId3"/>
              </a:rPr>
              <a:t>tyflomapy.pl/TRASA_nr_6.html</a:t>
            </a:r>
            <a:endParaRPr lang="pl-PL" sz="2000" dirty="0" smtClean="0"/>
          </a:p>
          <a:p>
            <a:r>
              <a:rPr lang="pl-PL" sz="2000" dirty="0" smtClean="0">
                <a:hlinkClick r:id="rId3"/>
              </a:rPr>
              <a:t>https://</a:t>
            </a:r>
            <a:r>
              <a:rPr lang="pl-PL" sz="2000" dirty="0" smtClean="0">
                <a:hlinkClick r:id="rId3"/>
              </a:rPr>
              <a:t>tyflomapy.pl/TRASA_nr_7.html</a:t>
            </a:r>
            <a:endParaRPr lang="pl-PL" sz="2000" dirty="0" smtClean="0"/>
          </a:p>
          <a:p>
            <a:r>
              <a:rPr lang="pl-PL" sz="2000" dirty="0" smtClean="0">
                <a:hlinkClick r:id="rId3"/>
              </a:rPr>
              <a:t>https://</a:t>
            </a:r>
            <a:r>
              <a:rPr lang="pl-PL" sz="2000" dirty="0" smtClean="0">
                <a:hlinkClick r:id="rId3"/>
              </a:rPr>
              <a:t>tyflomapy.pl/TRASA_nr_8.html</a:t>
            </a:r>
            <a:endParaRPr lang="pl-PL" sz="2000" dirty="0" smtClean="0"/>
          </a:p>
          <a:p>
            <a:r>
              <a:rPr lang="pl-PL" sz="2000" dirty="0" smtClean="0">
                <a:hlinkClick r:id="rId5"/>
              </a:rPr>
              <a:t>https://tyflomapy.pl/WILNO_-_POLSKIE_DZIEDZICTWO_KULTUROWE_I_WIELOKULTUROWOSC_.</a:t>
            </a:r>
            <a:r>
              <a:rPr lang="pl-PL" sz="2000" dirty="0" smtClean="0">
                <a:hlinkClick r:id="rId5"/>
              </a:rPr>
              <a:t>html</a:t>
            </a:r>
            <a:endParaRPr lang="pl-PL" sz="2000" dirty="0" smtClean="0"/>
          </a:p>
          <a:p>
            <a:r>
              <a:rPr lang="pl-PL" sz="2000" dirty="0" smtClean="0">
                <a:hlinkClick r:id="rId6"/>
              </a:rPr>
              <a:t>http://</a:t>
            </a:r>
            <a:r>
              <a:rPr lang="pl-PL" sz="2000" dirty="0" smtClean="0">
                <a:hlinkClick r:id="rId6"/>
              </a:rPr>
              <a:t>przewodnik-wilno.lt/wycieczka-po-wilnie/krotka-historia-wilna</a:t>
            </a:r>
            <a:endParaRPr lang="pl-PL" sz="2000" dirty="0" smtClean="0"/>
          </a:p>
          <a:p>
            <a:endParaRPr lang="pl-PL" sz="20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Kościół św. Jerzego Karmelitów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762872" cy="4937760"/>
          </a:xfrm>
        </p:spPr>
        <p:txBody>
          <a:bodyPr>
            <a:normAutofit/>
          </a:bodyPr>
          <a:lstStyle/>
          <a:p>
            <a:r>
              <a:rPr lang="pl-PL" sz="2000" dirty="0" smtClean="0"/>
              <a:t>Ufundowany przez kanclerza litewskiego oraz wojewoda wileńskiego w 1506. jako wotum dziękczynne za zwycięstwo nad Tatarami pod </a:t>
            </a:r>
            <a:r>
              <a:rPr lang="pl-PL" sz="2000" dirty="0" err="1" smtClean="0"/>
              <a:t>Kleckiem</a:t>
            </a:r>
            <a:endParaRPr lang="pl-PL" sz="2000" dirty="0" smtClean="0"/>
          </a:p>
          <a:p>
            <a:r>
              <a:rPr lang="pl-PL" sz="2000" dirty="0" smtClean="0"/>
              <a:t>W 1755 został przebudowany na styl rokokowy </a:t>
            </a:r>
          </a:p>
          <a:p>
            <a:r>
              <a:rPr lang="pl-PL" sz="2000" dirty="0" smtClean="0"/>
              <a:t>W 1908 przeszedł kolejną restaurację</a:t>
            </a:r>
          </a:p>
          <a:p>
            <a:r>
              <a:rPr lang="pl-PL" sz="2000" dirty="0" smtClean="0"/>
              <a:t>Kościół zamknięto w 1944 urządzając w nim magazyn książek.</a:t>
            </a:r>
          </a:p>
          <a:p>
            <a:r>
              <a:rPr lang="pl-PL" sz="2000" dirty="0" smtClean="0"/>
              <a:t>Obiekt jest niedostępny do zwiedzania</a:t>
            </a:r>
          </a:p>
          <a:p>
            <a:endParaRPr lang="pl-PL" sz="2000" dirty="0"/>
          </a:p>
        </p:txBody>
      </p:sp>
      <p:pic>
        <p:nvPicPr>
          <p:cNvPr id="1026" name="Picture 2" descr="C:\Users\arothron\Desktop\qehegefq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268760"/>
            <a:ext cx="3263962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100" dirty="0" smtClean="0"/>
              <a:t>Bazylika archikatedralna św. Stanisława</a:t>
            </a:r>
            <a:endParaRPr lang="pl-PL" sz="31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23928" y="1219200"/>
            <a:ext cx="4762872" cy="4937760"/>
          </a:xfrm>
        </p:spPr>
        <p:txBody>
          <a:bodyPr>
            <a:normAutofit/>
          </a:bodyPr>
          <a:lstStyle/>
          <a:p>
            <a:r>
              <a:rPr lang="pl-PL" sz="2000" dirty="0" smtClean="0"/>
              <a:t>Pierwsza katedra została zniszczona, kiedy Mendog, jej pierwszy fundator, porzucił wiarę. W jej miejsce zbudowano kolejną, na zlecenie króla Władysława Jagiełły. (około roku 1260)</a:t>
            </a:r>
          </a:p>
          <a:p>
            <a:r>
              <a:rPr lang="pl-PL" sz="2000" dirty="0" smtClean="0"/>
              <a:t>W 1530 roku wydarzył się pożar, lecz na polecenie króla Zygmunta I Starego katedrę odbudowano (tym razem w stylu renesansowym</a:t>
            </a:r>
          </a:p>
          <a:p>
            <a:r>
              <a:rPr lang="pl-PL" sz="2000" dirty="0" smtClean="0"/>
              <a:t> Katedra nosi imię </a:t>
            </a:r>
            <a:r>
              <a:rPr lang="pl-PL" sz="2000" smtClean="0"/>
              <a:t>świętego Stanisława Kostki, patrona Polski</a:t>
            </a:r>
            <a:endParaRPr lang="pl-PL" sz="2000" dirty="0" smtClean="0"/>
          </a:p>
        </p:txBody>
      </p:sp>
      <p:pic>
        <p:nvPicPr>
          <p:cNvPr id="2050" name="Picture 2" descr="C:\Users\arothron\Desktop\his\unnamed.jpg"/>
          <p:cNvPicPr>
            <a:picLocks noChangeAspect="1" noChangeArrowheads="1"/>
          </p:cNvPicPr>
          <p:nvPr/>
        </p:nvPicPr>
        <p:blipFill>
          <a:blip r:embed="rId2" cstate="print"/>
          <a:srcRect l="738" r="32817"/>
          <a:stretch>
            <a:fillRect/>
          </a:stretch>
        </p:blipFill>
        <p:spPr bwMode="auto">
          <a:xfrm>
            <a:off x="323528" y="1700808"/>
            <a:ext cx="324036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Wieża Giedymina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762872" cy="4937760"/>
          </a:xfrm>
        </p:spPr>
        <p:txBody>
          <a:bodyPr>
            <a:normAutofit/>
          </a:bodyPr>
          <a:lstStyle/>
          <a:p>
            <a:r>
              <a:rPr lang="pl-PL" sz="2000" dirty="0" smtClean="0"/>
              <a:t>Jedyn</a:t>
            </a:r>
            <a:r>
              <a:rPr lang="pl-PL" sz="2000" dirty="0" smtClean="0"/>
              <a:t>a zachowana część Zamku Górnego</a:t>
            </a:r>
          </a:p>
          <a:p>
            <a:r>
              <a:rPr lang="pl-PL" sz="2000" dirty="0" smtClean="0"/>
              <a:t>Powstała w XII wieku jako budowla obronna.  Wraz z zamkiem pomogła bronić się przed Krzyżakami czy też odegrała rolę w wojnie z Moskwą</a:t>
            </a:r>
          </a:p>
          <a:p>
            <a:r>
              <a:rPr lang="pl-PL" sz="2000" dirty="0" smtClean="0"/>
              <a:t>Najbardziej popularny obiekt turystyczny w Wilnie</a:t>
            </a:r>
          </a:p>
          <a:p>
            <a:r>
              <a:rPr lang="pl-PL" sz="2000" dirty="0" smtClean="0"/>
              <a:t>Od 2017 roku trwają prace mające na celu umocnienie wzgórza</a:t>
            </a:r>
            <a:endParaRPr lang="pl-PL" sz="2000" dirty="0"/>
          </a:p>
        </p:txBody>
      </p:sp>
      <p:pic>
        <p:nvPicPr>
          <p:cNvPr id="1026" name="Picture 2" descr="C:\Users\arothron\Desktop\qehegefqg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80112" y="1478685"/>
            <a:ext cx="3263962" cy="4476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100" dirty="0" smtClean="0"/>
              <a:t>Trzy krzyże</a:t>
            </a:r>
            <a:endParaRPr lang="pl-PL" sz="31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23928" y="1219200"/>
            <a:ext cx="4762872" cy="4937760"/>
          </a:xfrm>
        </p:spPr>
        <p:txBody>
          <a:bodyPr>
            <a:normAutofit/>
          </a:bodyPr>
          <a:lstStyle/>
          <a:p>
            <a:r>
              <a:rPr lang="pl-PL" sz="2000" dirty="0" smtClean="0"/>
              <a:t>Pierwotnie, część Krzywego Zamku wznoszącego się na górze zwanej też „Łysą”</a:t>
            </a:r>
          </a:p>
          <a:p>
            <a:r>
              <a:rPr lang="pl-PL" sz="2000" dirty="0" smtClean="0"/>
              <a:t>Po 1390 zamek został zajęty przez krzyżaków i w konsekwencji zniszczony</a:t>
            </a:r>
          </a:p>
          <a:p>
            <a:r>
              <a:rPr lang="pl-PL" sz="2000" dirty="0" smtClean="0"/>
              <a:t>W 1740 roku krzyże zamieniono na nowe, które po 129 latach zawaliły się pod sobą. Władze rosyjskie ówcześnie nie pozwoliły ich odbudować, więc krzyże wzniesiono ponownie dopiero w 1916 podczas okupacji niemieckiej z inicjatywy księdza Kazimierza </a:t>
            </a:r>
            <a:r>
              <a:rPr lang="pl-PL" sz="2000" dirty="0" err="1" smtClean="0"/>
              <a:t>Michałkiewicza</a:t>
            </a:r>
            <a:r>
              <a:rPr lang="pl-PL" sz="2000" dirty="0" smtClean="0"/>
              <a:t>.</a:t>
            </a:r>
          </a:p>
          <a:p>
            <a:r>
              <a:rPr lang="pl-PL" sz="2000" dirty="0" smtClean="0"/>
              <a:t>Zrekonstruowany pomnik 3 krzyży odsłonięto w 1989 r. </a:t>
            </a:r>
            <a:endParaRPr lang="pl-PL" sz="2000" dirty="0" smtClean="0"/>
          </a:p>
        </p:txBody>
      </p:sp>
      <p:pic>
        <p:nvPicPr>
          <p:cNvPr id="2050" name="Picture 2" descr="C:\Users\arothron\Desktop\his\unnamed.jpg"/>
          <p:cNvPicPr>
            <a:picLocks noChangeAspect="1" noChangeArrowheads="1"/>
          </p:cNvPicPr>
          <p:nvPr/>
        </p:nvPicPr>
        <p:blipFill>
          <a:blip r:embed="rId2" cstate="print"/>
          <a:srcRect l="20000" r="22222"/>
          <a:stretch>
            <a:fillRect/>
          </a:stretch>
        </p:blipFill>
        <p:spPr bwMode="auto">
          <a:xfrm>
            <a:off x="251519" y="1340768"/>
            <a:ext cx="3608739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Pomnik Stanisława Moniuszki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762872" cy="4937760"/>
          </a:xfrm>
        </p:spPr>
        <p:txBody>
          <a:bodyPr>
            <a:normAutofit/>
          </a:bodyPr>
          <a:lstStyle/>
          <a:p>
            <a:r>
              <a:rPr lang="pl-PL" sz="2000" dirty="0" smtClean="0"/>
              <a:t>Pomnik wykonał Bolesław </a:t>
            </a:r>
            <a:r>
              <a:rPr lang="pl-PL" sz="2000" dirty="0" err="1" smtClean="0"/>
              <a:t>Błazukiewicz</a:t>
            </a:r>
            <a:r>
              <a:rPr lang="pl-PL" sz="2000" dirty="0" smtClean="0"/>
              <a:t>  i przedstawia Stanisława Moniuszkę, który spędził w  Wilnie 18 lat, a wyjeżdżając do warszawy miał rzec „żal mnie Wilna”</a:t>
            </a:r>
          </a:p>
          <a:p>
            <a:r>
              <a:rPr lang="pl-PL" sz="2000" dirty="0" smtClean="0"/>
              <a:t>Cokół kiedyś służył za podstawę pod pomnik Aleksandra Puszkina, lecz Rosjanie opuszczając Wilno tak się spieszyli, że zabrali jedynie rzeźbę, porzucając cokół, który przypomina o zwycięstwie</a:t>
            </a:r>
            <a:endParaRPr lang="pl-PL" sz="2000" dirty="0"/>
          </a:p>
        </p:txBody>
      </p:sp>
      <p:pic>
        <p:nvPicPr>
          <p:cNvPr id="1026" name="Picture 2" descr="C:\Users\arothron\Desktop\qehegefqg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80112" y="1541057"/>
            <a:ext cx="3263962" cy="4351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100" dirty="0" smtClean="0"/>
              <a:t>Kościół wniebowzięcia NMP</a:t>
            </a:r>
            <a:endParaRPr lang="pl-PL" sz="31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23928" y="1219200"/>
            <a:ext cx="4762872" cy="4937760"/>
          </a:xfrm>
        </p:spPr>
        <p:txBody>
          <a:bodyPr>
            <a:normAutofit/>
          </a:bodyPr>
          <a:lstStyle/>
          <a:p>
            <a:r>
              <a:rPr lang="pl-PL" sz="2000" dirty="0" smtClean="0"/>
              <a:t>Jest to jeden z najstarszych budynkó</a:t>
            </a:r>
            <a:r>
              <a:rPr lang="pl-PL" sz="2000" dirty="0" smtClean="0"/>
              <a:t>w miasta i słynie głównie z tego, że znajdują się w nim relikwie św. Jadwigi Andegaweńskiej. Legendy mówią, że królowa osobiście doglądała budowy tej świątyni. (chociaż samej królowej w Wilnie prawdopodobnie nigdy nie było)</a:t>
            </a:r>
          </a:p>
          <a:p>
            <a:r>
              <a:rPr lang="pl-PL" sz="2000" dirty="0" smtClean="0"/>
              <a:t>Kościół kiedyś należał do najpiękniejszych, ale przez wiele czynników (takich jak pożary czy dewastacje) wyniszczał</a:t>
            </a:r>
          </a:p>
          <a:p>
            <a:r>
              <a:rPr lang="pl-PL" sz="2000" dirty="0" smtClean="0"/>
              <a:t>Swego czasu Napoleon używał go jako magazynu na zboże</a:t>
            </a:r>
            <a:endParaRPr lang="pl-PL" sz="2000" dirty="0" smtClean="0"/>
          </a:p>
        </p:txBody>
      </p:sp>
      <p:pic>
        <p:nvPicPr>
          <p:cNvPr id="2050" name="Picture 2" descr="C:\Users\arothron\Desktop\his\unname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0693" y="1340768"/>
            <a:ext cx="3510390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Uniwersytet Wileński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02832" cy="5090120"/>
          </a:xfrm>
        </p:spPr>
        <p:txBody>
          <a:bodyPr>
            <a:normAutofit/>
          </a:bodyPr>
          <a:lstStyle/>
          <a:p>
            <a:r>
              <a:rPr lang="pl-PL" sz="2000" dirty="0" smtClean="0"/>
              <a:t>Założona w 1579 roku, przez Stefana Batorego,  Akademia Wileńska jest jedną z najstarszych uczelni na terenie europy wschodniej </a:t>
            </a:r>
          </a:p>
          <a:p>
            <a:r>
              <a:rPr lang="pl-PL" sz="2000" dirty="0" smtClean="0"/>
              <a:t>Pierwszym rektorem uczelni był Piotr Skarga, a Dziedziniec Wielki do dziś jest nazywany jego imieniem </a:t>
            </a:r>
          </a:p>
          <a:p>
            <a:r>
              <a:rPr lang="pl-PL" sz="2000" dirty="0" smtClean="0"/>
              <a:t>Początkowo uczono w języku łacińskim, lecz z czasem zaczęto wprowadzać wykłady w języku Polskim</a:t>
            </a:r>
          </a:p>
          <a:p>
            <a:r>
              <a:rPr lang="pl-PL" sz="2000" dirty="0" smtClean="0"/>
              <a:t>Na terenie uczelni można znaleźć tablice poświęcone Maciejowi Sarbiewskiemu, bądź Czesławowi Miłoszowi </a:t>
            </a:r>
          </a:p>
        </p:txBody>
      </p:sp>
      <p:pic>
        <p:nvPicPr>
          <p:cNvPr id="1026" name="Picture 2" descr="C:\Users\arothron\Desktop\qehegefqga.jpg"/>
          <p:cNvPicPr>
            <a:picLocks noChangeAspect="1" noChangeArrowheads="1"/>
          </p:cNvPicPr>
          <p:nvPr/>
        </p:nvPicPr>
        <p:blipFill>
          <a:blip r:embed="rId2" cstate="print"/>
          <a:srcRect r="33302"/>
          <a:stretch>
            <a:fillRect/>
          </a:stretch>
        </p:blipFill>
        <p:spPr bwMode="auto">
          <a:xfrm>
            <a:off x="5004048" y="1844824"/>
            <a:ext cx="3892696" cy="3764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100" dirty="0" smtClean="0"/>
              <a:t>Dom Juliusza Słowackiego</a:t>
            </a:r>
            <a:endParaRPr lang="pl-PL" sz="31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23928" y="1219200"/>
            <a:ext cx="4762872" cy="4937760"/>
          </a:xfrm>
        </p:spPr>
        <p:txBody>
          <a:bodyPr>
            <a:normAutofit/>
          </a:bodyPr>
          <a:lstStyle/>
          <a:p>
            <a:r>
              <a:rPr lang="pl-PL" sz="2000" dirty="0" smtClean="0"/>
              <a:t>W wileńskiej dzielnicy Nowa </a:t>
            </a:r>
            <a:r>
              <a:rPr lang="pl-PL" sz="2000" dirty="0" err="1" smtClean="0"/>
              <a:t>Wilejka</a:t>
            </a:r>
            <a:r>
              <a:rPr lang="pl-PL" sz="2000" dirty="0" smtClean="0"/>
              <a:t>, na ulicy </a:t>
            </a:r>
            <a:r>
              <a:rPr lang="pl-PL" sz="2000" dirty="0" err="1" smtClean="0"/>
              <a:t>Julijaus</a:t>
            </a:r>
            <a:r>
              <a:rPr lang="pl-PL" sz="2000" dirty="0" smtClean="0"/>
              <a:t> </a:t>
            </a:r>
            <a:r>
              <a:rPr lang="pl-PL" sz="2000" dirty="0" err="1" smtClean="0"/>
              <a:t>Slovacko</a:t>
            </a:r>
            <a:r>
              <a:rPr lang="pl-PL" sz="2000" dirty="0" smtClean="0"/>
              <a:t> </a:t>
            </a:r>
            <a:r>
              <a:rPr lang="pl-PL" sz="2000" dirty="0" smtClean="0"/>
              <a:t>znajduje się dom J. Słowackiego</a:t>
            </a:r>
          </a:p>
          <a:p>
            <a:r>
              <a:rPr lang="pl-PL" sz="2000" dirty="0" smtClean="0"/>
              <a:t>Słowacki mieszkał tam z rodzicami, kiedy to jego ojciec Euzebiusz, profesor liceum, został zaproszony do objęcia katedry literatury uniwersytetu</a:t>
            </a:r>
          </a:p>
          <a:p>
            <a:r>
              <a:rPr lang="pl-PL" sz="2000" dirty="0" smtClean="0"/>
              <a:t>Po śmierci ojca Juliusz z Matką wrócili do Krzemieńca, lecz do Wilna wrócili gdy Matka Pisarza wyszła ponownie za mąż</a:t>
            </a:r>
          </a:p>
          <a:p>
            <a:r>
              <a:rPr lang="pl-PL" sz="2000" dirty="0" smtClean="0"/>
              <a:t>W roku 1828 wyjechał z Wilna do którego nigdy </a:t>
            </a:r>
            <a:r>
              <a:rPr lang="pl-PL" sz="2000" dirty="0" smtClean="0"/>
              <a:t>później </a:t>
            </a:r>
            <a:r>
              <a:rPr lang="pl-PL" sz="2000" dirty="0" smtClean="0"/>
              <a:t>nie powrócił</a:t>
            </a:r>
            <a:endParaRPr lang="pl-PL" sz="2000" dirty="0" smtClean="0"/>
          </a:p>
        </p:txBody>
      </p:sp>
      <p:pic>
        <p:nvPicPr>
          <p:cNvPr id="2050" name="Picture 2" descr="C:\Users\arothron\Desktop\his\unname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7275" y="1340768"/>
            <a:ext cx="3117226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czątek">
  <a:themeElements>
    <a:clrScheme name="Począte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758</TotalTime>
  <Words>828</Words>
  <Application>Microsoft Office PowerPoint</Application>
  <PresentationFormat>Pokaz na ekranie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Początek</vt:lpstr>
      <vt:lpstr>Polskość w Wilnie</vt:lpstr>
      <vt:lpstr>Kościół św. Jerzego Karmelitów</vt:lpstr>
      <vt:lpstr>Bazylika archikatedralna św. Stanisława</vt:lpstr>
      <vt:lpstr>Wieża Giedymina</vt:lpstr>
      <vt:lpstr>Trzy krzyże</vt:lpstr>
      <vt:lpstr>Pomnik Stanisława Moniuszki</vt:lpstr>
      <vt:lpstr>Kościół wniebowzięcia NMP</vt:lpstr>
      <vt:lpstr>Uniwersytet Wileński</vt:lpstr>
      <vt:lpstr>Dom Juliusza Słowackiego</vt:lpstr>
      <vt:lpstr>Dom Józefa Ignacego Kraszewskiego</vt:lpstr>
      <vt:lpstr>Muzeum Adama Mickiewicza</vt:lpstr>
      <vt:lpstr>Dom Józefa Piłsudskiego</vt:lpstr>
      <vt:lpstr>Muzeum Cela Konrada</vt:lpstr>
      <vt:lpstr>Źródła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Polskość w Wilnie</dc:title>
  <dc:creator>URPEKARI</dc:creator>
  <cp:lastModifiedBy>arothron</cp:lastModifiedBy>
  <cp:revision>78</cp:revision>
  <dcterms:created xsi:type="dcterms:W3CDTF">2021-04-21T07:30:27Z</dcterms:created>
  <dcterms:modified xsi:type="dcterms:W3CDTF">2021-04-22T11:33:24Z</dcterms:modified>
</cp:coreProperties>
</file>