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E8FB6-A143-418A-83D8-CCAE0B0A025D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1ECEE-61BD-40A2-BB6E-CE0353E111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4399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725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04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384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107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1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0828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773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65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69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32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4A14572-1EED-456A-A172-21E9A01310B2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9688C0B-2077-4189-AF0D-CDCAE7D90D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5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9D5834-9D67-422D-8820-1EB31D6AE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353312"/>
            <a:ext cx="9966960" cy="3035808"/>
          </a:xfrm>
        </p:spPr>
        <p:txBody>
          <a:bodyPr/>
          <a:lstStyle/>
          <a:p>
            <a:r>
              <a:rPr lang="pl-PL" sz="6600" dirty="0">
                <a:latin typeface="Bookman Old Style" panose="02050604050505020204" pitchFamily="18" charset="0"/>
              </a:rPr>
              <a:t>ślady polskości    w Wilnie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2F1D826-7AC6-44EF-8CEA-1ABBB93A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3328" y="3429000"/>
            <a:ext cx="2918492" cy="406616"/>
          </a:xfrm>
        </p:spPr>
        <p:txBody>
          <a:bodyPr>
            <a:normAutofit fontScale="92500"/>
          </a:bodyPr>
          <a:lstStyle/>
          <a:p>
            <a:r>
              <a:rPr lang="pl-PL" i="1" dirty="0">
                <a:latin typeface="Bookman Old Style" panose="02050604050505020204" pitchFamily="18" charset="0"/>
              </a:rPr>
              <a:t>Litwo, ojczyzno moja!</a:t>
            </a:r>
          </a:p>
        </p:txBody>
      </p:sp>
      <p:pic>
        <p:nvPicPr>
          <p:cNvPr id="1026" name="Picture 2" descr="Flaga Polski lub Polska z godłem 150x90 cm Polski 5026180010 - Allegro.pl">
            <a:extLst>
              <a:ext uri="{FF2B5EF4-FFF2-40B4-BE49-F238E27FC236}">
                <a16:creationId xmlns:a16="http://schemas.microsoft.com/office/drawing/2014/main" id="{E759ACE8-F1F4-4ADC-8463-3230C9158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9925" y="101514"/>
            <a:ext cx="1491929" cy="1153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a Litwa 90x60 Flagi Litwy Litewska Lithuania 5056194266 - Allegro.pl">
            <a:extLst>
              <a:ext uri="{FF2B5EF4-FFF2-40B4-BE49-F238E27FC236}">
                <a16:creationId xmlns:a16="http://schemas.microsoft.com/office/drawing/2014/main" id="{D485B5C4-35AB-4C6A-8D93-0BDFAF9CB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202" y="101515"/>
            <a:ext cx="1494808" cy="1153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lno - atrakcje turystyczne, zabytki, co warto zobaczyć, ciekawe miejsca,  - Podróże">
            <a:extLst>
              <a:ext uri="{FF2B5EF4-FFF2-40B4-BE49-F238E27FC236}">
                <a16:creationId xmlns:a16="http://schemas.microsoft.com/office/drawing/2014/main" id="{709FAD58-D5C3-4DFC-BFF0-CC9DD077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56" y="4586272"/>
            <a:ext cx="3259962" cy="1836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Wilno wprowadza podatek turystyczny. Będzie drożej - Fly4free.pl - tanie  loty i sposoby na tanie bilety lotnicze">
            <a:extLst>
              <a:ext uri="{FF2B5EF4-FFF2-40B4-BE49-F238E27FC236}">
                <a16:creationId xmlns:a16="http://schemas.microsoft.com/office/drawing/2014/main" id="{B1FFB6C3-B6F0-4256-8B00-B116778C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300" y="4586272"/>
            <a:ext cx="3331804" cy="1836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9842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64D812-85B5-44C1-966D-9D0C6802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839"/>
            <a:ext cx="9805675" cy="1149614"/>
          </a:xfrm>
        </p:spPr>
        <p:txBody>
          <a:bodyPr>
            <a:noAutofit/>
          </a:bodyPr>
          <a:lstStyle/>
          <a:p>
            <a:r>
              <a:rPr lang="pl-PL" sz="4000" dirty="0">
                <a:latin typeface="Bookman Old Style" panose="02050604050505020204" pitchFamily="18" charset="0"/>
              </a:rPr>
              <a:t>Wątek historyczny - początki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AD5252-C9A0-426B-A40E-943B2754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5" y="1326004"/>
            <a:ext cx="3078646" cy="187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5BC4ABE-0683-4CCD-9A33-4F4FDBCFDDB0}"/>
              </a:ext>
            </a:extLst>
          </p:cNvPr>
          <p:cNvSpPr txBox="1"/>
          <p:nvPr/>
        </p:nvSpPr>
        <p:spPr>
          <a:xfrm>
            <a:off x="976580" y="3306648"/>
            <a:ext cx="269305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Bookman Old Style" panose="02050604050505020204" pitchFamily="18" charset="0"/>
                <a:cs typeface="Arial" panose="020B0604020202020204" pitchFamily="34" charset="0"/>
              </a:rPr>
              <a:t>Unia w Krewie, rok 1385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80C8170-65FF-4AA7-802E-AC2BBBD95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32" y="3856711"/>
            <a:ext cx="3560938" cy="2080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ECDB7BA-711A-459E-A057-CFA67C7FD479}"/>
              </a:ext>
            </a:extLst>
          </p:cNvPr>
          <p:cNvSpPr txBox="1"/>
          <p:nvPr/>
        </p:nvSpPr>
        <p:spPr>
          <a:xfrm>
            <a:off x="4567260" y="2313783"/>
            <a:ext cx="2114186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  <a:cs typeface="Arial" panose="020B0604020202020204" pitchFamily="34" charset="0"/>
              </a:rPr>
              <a:t>Pojednanie </a:t>
            </a:r>
          </a:p>
          <a:p>
            <a:pPr algn="ctr"/>
            <a:r>
              <a:rPr lang="pl-PL" dirty="0">
                <a:latin typeface="Bookman Old Style" panose="02050604050505020204" pitchFamily="18" charset="0"/>
                <a:cs typeface="Arial" panose="020B0604020202020204" pitchFamily="34" charset="0"/>
              </a:rPr>
              <a:t>Litwy oraz Polski następowało stopniowo</a:t>
            </a:r>
          </a:p>
        </p:txBody>
      </p:sp>
      <p:pic>
        <p:nvPicPr>
          <p:cNvPr id="2054" name="Picture 6" descr="Królowa Jadwiga i Władysław Jagiełło. Dlaczego jadali posiłki oddzielnie? -  Wiadomości">
            <a:extLst>
              <a:ext uri="{FF2B5EF4-FFF2-40B4-BE49-F238E27FC236}">
                <a16:creationId xmlns:a16="http://schemas.microsoft.com/office/drawing/2014/main" id="{CC78D3AC-1FE9-4F31-B8D5-398760C1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480" y="2313783"/>
            <a:ext cx="4346570" cy="2449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5E6D967-3527-4679-AB96-AE736E519F6D}"/>
              </a:ext>
            </a:extLst>
          </p:cNvPr>
          <p:cNvSpPr txBox="1"/>
          <p:nvPr/>
        </p:nvSpPr>
        <p:spPr>
          <a:xfrm>
            <a:off x="5890982" y="1116710"/>
            <a:ext cx="219992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Z początku były to dwie osoby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EC87E87-AFC9-4541-84E3-D4140AAF674B}"/>
              </a:ext>
            </a:extLst>
          </p:cNvPr>
          <p:cNvSpPr txBox="1"/>
          <p:nvPr/>
        </p:nvSpPr>
        <p:spPr>
          <a:xfrm>
            <a:off x="5094730" y="4196035"/>
            <a:ext cx="17898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Później, różne stany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511FCEE-12B3-4B53-881C-66F01162BA75}"/>
              </a:ext>
            </a:extLst>
          </p:cNvPr>
          <p:cNvSpPr txBox="1"/>
          <p:nvPr/>
        </p:nvSpPr>
        <p:spPr>
          <a:xfrm>
            <a:off x="1224931" y="6075996"/>
            <a:ext cx="35609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Unia Lubelska, rok 1569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0659E97-75A0-40B2-8E27-01673D860230}"/>
              </a:ext>
            </a:extLst>
          </p:cNvPr>
          <p:cNvSpPr txBox="1"/>
          <p:nvPr/>
        </p:nvSpPr>
        <p:spPr>
          <a:xfrm>
            <a:off x="7193480" y="4842366"/>
            <a:ext cx="4346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pl-PL" dirty="0">
                <a:latin typeface="Bookman Old Style" panose="02050604050505020204" pitchFamily="18" charset="0"/>
              </a:rPr>
              <a:t>Władcy: Jadwiga oraz Jagiełło</a:t>
            </a:r>
          </a:p>
        </p:txBody>
      </p:sp>
    </p:spTree>
    <p:extLst>
      <p:ext uri="{BB962C8B-B14F-4D97-AF65-F5344CB8AC3E}">
        <p14:creationId xmlns:p14="http://schemas.microsoft.com/office/powerpoint/2010/main" val="2056619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rb Rzeczypospolitej Obojga Narodów">
            <a:extLst>
              <a:ext uri="{FF2B5EF4-FFF2-40B4-BE49-F238E27FC236}">
                <a16:creationId xmlns:a16="http://schemas.microsoft.com/office/drawing/2014/main" id="{515DC977-3692-44A7-80B9-15A68DD9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9" y="3429000"/>
            <a:ext cx="1572987" cy="2333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1A5A9F1-C6BD-4D53-BFE3-CDAA1EC8D064}"/>
              </a:ext>
            </a:extLst>
          </p:cNvPr>
          <p:cNvSpPr txBox="1"/>
          <p:nvPr/>
        </p:nvSpPr>
        <p:spPr>
          <a:xfrm>
            <a:off x="2576854" y="3506077"/>
            <a:ext cx="31017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pl-PL" dirty="0">
                <a:latin typeface="Bookman Old Style" panose="02050604050505020204" pitchFamily="18" charset="0"/>
              </a:rPr>
              <a:t>Tak złączyły się dwa narody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3200FBE-D6C1-4CFC-8E18-27743B246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65" y="168780"/>
            <a:ext cx="5171786" cy="5442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D680330-2C34-4656-AE6B-EF173B27909C}"/>
              </a:ext>
            </a:extLst>
          </p:cNvPr>
          <p:cNvSpPr txBox="1"/>
          <p:nvPr/>
        </p:nvSpPr>
        <p:spPr>
          <a:xfrm>
            <a:off x="283271" y="5762552"/>
            <a:ext cx="209894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Herb Rzeczypospolitej Obojga Narodów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EF1FE7B-C9A6-4370-B0E9-722016321D47}"/>
              </a:ext>
            </a:extLst>
          </p:cNvPr>
          <p:cNvSpPr txBox="1"/>
          <p:nvPr/>
        </p:nvSpPr>
        <p:spPr>
          <a:xfrm>
            <a:off x="3121934" y="4469891"/>
            <a:ext cx="287528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Od tamtej pory, tereny Litwy oraz Korony były połączone, przez co ludzie Rzeczypospolitej mogli poruszać się bez przeszkód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BEAF7C5-4CC4-4B68-B2C5-0FB0B70A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3" y="144549"/>
            <a:ext cx="5421660" cy="3067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3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DEFA15-C583-4C08-9AAC-4F2C74422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98" y="0"/>
            <a:ext cx="5494789" cy="887139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Bookman Old Style" panose="02050604050505020204" pitchFamily="18" charset="0"/>
              </a:rPr>
              <a:t>Adam </a:t>
            </a:r>
            <a:r>
              <a:rPr lang="pl-PL" sz="4000" dirty="0" err="1">
                <a:latin typeface="Bookman Old Style" panose="02050604050505020204" pitchFamily="18" charset="0"/>
              </a:rPr>
              <a:t>mickiewicz</a:t>
            </a:r>
            <a:endParaRPr lang="pl-PL" sz="4000" dirty="0"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Jak Adam Mickiewicz wstrząsnął PRLem">
            <a:extLst>
              <a:ext uri="{FF2B5EF4-FFF2-40B4-BE49-F238E27FC236}">
                <a16:creationId xmlns:a16="http://schemas.microsoft.com/office/drawing/2014/main" id="{AA25D7E0-F386-43CB-BB71-7B0155D5C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63" y="1594056"/>
            <a:ext cx="2726422" cy="2604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B4DB7EB-D0E9-4B77-8462-6973D6A48946}"/>
              </a:ext>
            </a:extLst>
          </p:cNvPr>
          <p:cNvSpPr txBox="1"/>
          <p:nvPr/>
        </p:nvSpPr>
        <p:spPr>
          <a:xfrm>
            <a:off x="398477" y="4287103"/>
            <a:ext cx="30535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Ikona polskiej literatury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3FED70B-1F2A-4FE4-9237-F15C5537A523}"/>
              </a:ext>
            </a:extLst>
          </p:cNvPr>
          <p:cNvSpPr txBox="1"/>
          <p:nvPr/>
        </p:nvSpPr>
        <p:spPr>
          <a:xfrm>
            <a:off x="3994559" y="1025812"/>
            <a:ext cx="280471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Pochodził z Nowogródka (obecnie Białoruś)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FA20E1E-ED32-44F9-86EE-FC3881BF3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122" y="2087816"/>
            <a:ext cx="3053594" cy="2422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65A32A7-60DC-4FCC-9983-5C36D4214C7E}"/>
              </a:ext>
            </a:extLst>
          </p:cNvPr>
          <p:cNvSpPr txBox="1"/>
          <p:nvPr/>
        </p:nvSpPr>
        <p:spPr>
          <a:xfrm>
            <a:off x="7609594" y="3313840"/>
            <a:ext cx="425898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Poeta mieszkał w Wilnie, następnie był zmuszony do opuszczenia tego miejsca i podróżowania po Rosji i Europie </a:t>
            </a:r>
          </a:p>
        </p:txBody>
      </p:sp>
      <p:pic>
        <p:nvPicPr>
          <p:cNvPr id="4104" name="Picture 8" descr="Historia muzeum Mickiewicza w Wilnie">
            <a:extLst>
              <a:ext uri="{FF2B5EF4-FFF2-40B4-BE49-F238E27FC236}">
                <a16:creationId xmlns:a16="http://schemas.microsoft.com/office/drawing/2014/main" id="{D9B62D88-2667-41D8-8A84-31DD3E4C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346" y="1104746"/>
            <a:ext cx="3203478" cy="2125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E1AB5D68-D215-46FE-B7FE-05AB0E4DA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11" y="5019631"/>
            <a:ext cx="2306728" cy="1490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AE09F6B-E3AF-4DCA-BAF0-BCD5BFAA25BD}"/>
              </a:ext>
            </a:extLst>
          </p:cNvPr>
          <p:cNvSpPr txBox="1"/>
          <p:nvPr/>
        </p:nvSpPr>
        <p:spPr>
          <a:xfrm>
            <a:off x="2170576" y="5441572"/>
            <a:ext cx="33990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Tablica, upamiętniająca jego pobyt w Wilnie</a:t>
            </a:r>
          </a:p>
        </p:txBody>
      </p:sp>
    </p:spTree>
    <p:extLst>
      <p:ext uri="{BB962C8B-B14F-4D97-AF65-F5344CB8AC3E}">
        <p14:creationId xmlns:p14="http://schemas.microsoft.com/office/powerpoint/2010/main" val="44270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241FA7-3BF5-47E6-8A90-8FC3747D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38"/>
            <a:ext cx="7675927" cy="916330"/>
          </a:xfrm>
        </p:spPr>
        <p:txBody>
          <a:bodyPr>
            <a:normAutofit/>
          </a:bodyPr>
          <a:lstStyle/>
          <a:p>
            <a:r>
              <a:rPr lang="pl-PL" sz="4800" dirty="0">
                <a:latin typeface="Bookman Old Style" panose="02050604050505020204" pitchFamily="18" charset="0"/>
              </a:rPr>
              <a:t>Ślady </a:t>
            </a:r>
            <a:r>
              <a:rPr lang="pl-PL" sz="4800" dirty="0" err="1">
                <a:latin typeface="Bookman Old Style" panose="02050604050505020204" pitchFamily="18" charset="0"/>
              </a:rPr>
              <a:t>MICKIEWICZa</a:t>
            </a:r>
            <a:endParaRPr lang="pl-PL" sz="48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D14B5837-664D-40F7-97BA-CD4DEF415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78" y="295322"/>
            <a:ext cx="4321170" cy="3240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258D7F0-8D01-4DFA-8196-E6FF461F1583}"/>
              </a:ext>
            </a:extLst>
          </p:cNvPr>
          <p:cNvSpPr txBox="1"/>
          <p:nvPr/>
        </p:nvSpPr>
        <p:spPr>
          <a:xfrm>
            <a:off x="9326908" y="3685914"/>
            <a:ext cx="271803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W Wilnie też Mickiewicz wydrukował pierwsze egzemplarze           </a:t>
            </a:r>
            <a:r>
              <a:rPr lang="pl-PL" i="1" dirty="0">
                <a:latin typeface="Bookman Old Style" panose="02050604050505020204" pitchFamily="18" charset="0"/>
              </a:rPr>
              <a:t>Ballad i Romansów</a:t>
            </a:r>
            <a:endParaRPr lang="pl-PL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ela Konrada w Wilnie">
            <a:extLst>
              <a:ext uri="{FF2B5EF4-FFF2-40B4-BE49-F238E27FC236}">
                <a16:creationId xmlns:a16="http://schemas.microsoft.com/office/drawing/2014/main" id="{3BAF916C-7C98-44CB-B3A5-3B5DF9F9A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5" y="1140276"/>
            <a:ext cx="2524414" cy="1893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FB2960A-6E54-4908-B5B0-B0E39163B6DB}"/>
              </a:ext>
            </a:extLst>
          </p:cNvPr>
          <p:cNvSpPr txBox="1"/>
          <p:nvPr/>
        </p:nvSpPr>
        <p:spPr>
          <a:xfrm>
            <a:off x="147059" y="3149890"/>
            <a:ext cx="330661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Cela Konrada – głównego bohatera </a:t>
            </a:r>
            <a:r>
              <a:rPr lang="pl-PL" i="1" dirty="0">
                <a:latin typeface="Bookman Old Style" panose="02050604050505020204" pitchFamily="18" charset="0"/>
              </a:rPr>
              <a:t>III cz. Dziadów</a:t>
            </a:r>
            <a:r>
              <a:rPr lang="pl-PL" dirty="0">
                <a:latin typeface="Bookman Old Style" panose="02050604050505020204" pitchFamily="18" charset="0"/>
              </a:rPr>
              <a:t> Adama Mickiewicza</a:t>
            </a:r>
          </a:p>
        </p:txBody>
      </p:sp>
      <p:pic>
        <p:nvPicPr>
          <p:cNvPr id="1028" name="Picture 4" descr="Tablica informacyjna - Cela Konrada">
            <a:extLst>
              <a:ext uri="{FF2B5EF4-FFF2-40B4-BE49-F238E27FC236}">
                <a16:creationId xmlns:a16="http://schemas.microsoft.com/office/drawing/2014/main" id="{3185DD57-8C47-40E7-ACE1-58905D92C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38" y="1072081"/>
            <a:ext cx="3566163" cy="2674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ustracja">
            <a:extLst>
              <a:ext uri="{FF2B5EF4-FFF2-40B4-BE49-F238E27FC236}">
                <a16:creationId xmlns:a16="http://schemas.microsoft.com/office/drawing/2014/main" id="{6960C41E-7732-40D9-BD0B-EEC3EB611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01" y="4051883"/>
            <a:ext cx="1949917" cy="2600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A260739-A008-4369-9D82-FF7F95A290AF}"/>
              </a:ext>
            </a:extLst>
          </p:cNvPr>
          <p:cNvSpPr txBox="1"/>
          <p:nvPr/>
        </p:nvSpPr>
        <p:spPr>
          <a:xfrm>
            <a:off x="8967831" y="5775735"/>
            <a:ext cx="241730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Pomnik Mickiewicza w Wilnie</a:t>
            </a:r>
          </a:p>
        </p:txBody>
      </p:sp>
      <p:pic>
        <p:nvPicPr>
          <p:cNvPr id="1032" name="Picture 8" descr="Wejście do podwórka z Celą Konrada i kościołem unickim">
            <a:extLst>
              <a:ext uri="{FF2B5EF4-FFF2-40B4-BE49-F238E27FC236}">
                <a16:creationId xmlns:a16="http://schemas.microsoft.com/office/drawing/2014/main" id="{6E47EF56-53EE-416B-A519-ED2138369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17" y="4357519"/>
            <a:ext cx="2891406" cy="2168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1B82F06-E7C4-4C10-B827-8C7DF9BAE829}"/>
              </a:ext>
            </a:extLst>
          </p:cNvPr>
          <p:cNvSpPr txBox="1"/>
          <p:nvPr/>
        </p:nvSpPr>
        <p:spPr>
          <a:xfrm>
            <a:off x="540729" y="5814463"/>
            <a:ext cx="268344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Klasztor, gdzie znajduje się cela Konrada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22439EB7-DBAD-4E63-B030-3DEE97B8B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16" y="4189524"/>
            <a:ext cx="1077596" cy="1508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64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B37BD4-F70D-407E-82E7-B66E8839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874"/>
            <a:ext cx="12192000" cy="721453"/>
          </a:xfrm>
        </p:spPr>
        <p:txBody>
          <a:bodyPr>
            <a:noAutofit/>
          </a:bodyPr>
          <a:lstStyle/>
          <a:p>
            <a:r>
              <a:rPr lang="pl-PL" sz="2800" dirty="0">
                <a:latin typeface="Bookman Old Style" panose="02050604050505020204" pitchFamily="18" charset="0"/>
              </a:rPr>
              <a:t>Ślady historycznej działalności </a:t>
            </a:r>
            <a:r>
              <a:rPr lang="pl-PL" sz="2800" dirty="0" err="1">
                <a:latin typeface="Bookman Old Style" panose="02050604050505020204" pitchFamily="18" charset="0"/>
              </a:rPr>
              <a:t>polaków</a:t>
            </a:r>
            <a:r>
              <a:rPr lang="pl-PL" sz="2800" dirty="0">
                <a:latin typeface="Bookman Old Style" panose="02050604050505020204" pitchFamily="18" charset="0"/>
              </a:rPr>
              <a:t> w </a:t>
            </a:r>
            <a:r>
              <a:rPr lang="pl-PL" sz="2800" dirty="0" err="1">
                <a:latin typeface="Bookman Old Style" panose="02050604050505020204" pitchFamily="18" charset="0"/>
              </a:rPr>
              <a:t>wilnie</a:t>
            </a:r>
            <a:endParaRPr lang="pl-PL" sz="2800" dirty="0">
              <a:latin typeface="Bookman Old Style" panose="020506040505050202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FCC8978-5791-4064-A075-55E2CD56696D}"/>
              </a:ext>
            </a:extLst>
          </p:cNvPr>
          <p:cNvSpPr txBox="1"/>
          <p:nvPr/>
        </p:nvSpPr>
        <p:spPr>
          <a:xfrm>
            <a:off x="353745" y="4388247"/>
            <a:ext cx="336188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rgbClr val="202122"/>
                </a:solidFill>
                <a:effectLst/>
                <a:latin typeface="Bookman Old Style" panose="02050604050505020204" pitchFamily="18" charset="0"/>
              </a:rPr>
              <a:t>Kościół św. Jana Chrzciciela i św. Jana Ewangelisty w Wilnie</a:t>
            </a:r>
            <a:endParaRPr lang="pl-PL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Ilustracja">
            <a:extLst>
              <a:ext uri="{FF2B5EF4-FFF2-40B4-BE49-F238E27FC236}">
                <a16:creationId xmlns:a16="http://schemas.microsoft.com/office/drawing/2014/main" id="{53C2FEA6-20F1-4637-A7DE-AC51BF44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46" y="1090568"/>
            <a:ext cx="3361889" cy="3151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lustracja">
            <a:extLst>
              <a:ext uri="{FF2B5EF4-FFF2-40B4-BE49-F238E27FC236}">
                <a16:creationId xmlns:a16="http://schemas.microsoft.com/office/drawing/2014/main" id="{BE97F745-A7C1-4E86-8B93-71106C1AB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779" y="1090568"/>
            <a:ext cx="4294442" cy="3220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B216608-3962-4F16-B40A-4C7A07425013}"/>
              </a:ext>
            </a:extLst>
          </p:cNvPr>
          <p:cNvSpPr txBox="1"/>
          <p:nvPr/>
        </p:nvSpPr>
        <p:spPr>
          <a:xfrm>
            <a:off x="4768121" y="4444758"/>
            <a:ext cx="26557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rgbClr val="202122"/>
                </a:solidFill>
                <a:effectLst/>
                <a:latin typeface="Bookman Old Style" panose="02050604050505020204" pitchFamily="18" charset="0"/>
              </a:rPr>
              <a:t>Uniwersytet Wileński</a:t>
            </a:r>
            <a:endParaRPr lang="pl-PL" dirty="0">
              <a:latin typeface="Bookman Old Style" panose="02050604050505020204" pitchFamily="18" charset="0"/>
            </a:endParaRPr>
          </a:p>
        </p:txBody>
      </p:sp>
      <p:pic>
        <p:nvPicPr>
          <p:cNvPr id="2054" name="Picture 6" descr="Ilustracja">
            <a:extLst>
              <a:ext uri="{FF2B5EF4-FFF2-40B4-BE49-F238E27FC236}">
                <a16:creationId xmlns:a16="http://schemas.microsoft.com/office/drawing/2014/main" id="{DECBA502-F77D-496B-B2C0-709F523FB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365" y="1090568"/>
            <a:ext cx="3269570" cy="4360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4180D-83A2-42B5-B106-73E63DB32E57}"/>
              </a:ext>
            </a:extLst>
          </p:cNvPr>
          <p:cNvSpPr txBox="1"/>
          <p:nvPr/>
        </p:nvSpPr>
        <p:spPr>
          <a:xfrm>
            <a:off x="9108572" y="5555914"/>
            <a:ext cx="20051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rgbClr val="202122"/>
                </a:solidFill>
                <a:effectLst/>
                <a:latin typeface="Bookman Old Style" panose="02050604050505020204" pitchFamily="18" charset="0"/>
              </a:rPr>
              <a:t>Ostra Brama</a:t>
            </a:r>
            <a:endParaRPr lang="pl-PL" dirty="0">
              <a:latin typeface="Bookman Old Style" panose="02050604050505020204" pitchFamily="18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A554D99-F5BB-4E15-BCD1-6611BC236591}"/>
              </a:ext>
            </a:extLst>
          </p:cNvPr>
          <p:cNvSpPr txBox="1"/>
          <p:nvPr/>
        </p:nvSpPr>
        <p:spPr>
          <a:xfrm>
            <a:off x="1930876" y="5553187"/>
            <a:ext cx="456203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rgbClr val="202122"/>
                </a:solidFill>
                <a:effectLst/>
                <a:latin typeface="Bookman Old Style" panose="02050604050505020204" pitchFamily="18" charset="0"/>
              </a:rPr>
              <a:t>Wilno było polskim miastem, zmieniło się to natomiast po II WŚ</a:t>
            </a:r>
            <a:endParaRPr lang="pl-PL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59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0A3F37-7C27-492C-B3C6-00033EE0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478011" cy="944806"/>
          </a:xfrm>
        </p:spPr>
        <p:txBody>
          <a:bodyPr/>
          <a:lstStyle/>
          <a:p>
            <a:r>
              <a:rPr lang="pl-PL" dirty="0"/>
              <a:t>To, co pozostało…</a:t>
            </a:r>
          </a:p>
        </p:txBody>
      </p:sp>
      <p:pic>
        <p:nvPicPr>
          <p:cNvPr id="3074" name="Picture 2" descr="Ilustracja">
            <a:extLst>
              <a:ext uri="{FF2B5EF4-FFF2-40B4-BE49-F238E27FC236}">
                <a16:creationId xmlns:a16="http://schemas.microsoft.com/office/drawing/2014/main" id="{0179A349-7359-435C-B2DA-A696C3A37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" y="1341695"/>
            <a:ext cx="2919327" cy="4174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AD924DA-2F7F-4C9A-8333-68E46472D6FD}"/>
              </a:ext>
            </a:extLst>
          </p:cNvPr>
          <p:cNvSpPr txBox="1"/>
          <p:nvPr/>
        </p:nvSpPr>
        <p:spPr>
          <a:xfrm>
            <a:off x="3740063" y="1404368"/>
            <a:ext cx="348982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Po ludności polskiej pozostało niewiele zabytków, a większość została zniszczona lub usunięta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304EB08-A447-444E-920A-DE7298F48C8E}"/>
              </a:ext>
            </a:extLst>
          </p:cNvPr>
          <p:cNvSpPr txBox="1"/>
          <p:nvPr/>
        </p:nvSpPr>
        <p:spPr>
          <a:xfrm>
            <a:off x="316288" y="5632706"/>
            <a:ext cx="31074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Kościół św. Anny w Wilnie</a:t>
            </a:r>
            <a:endParaRPr lang="pl-PL" dirty="0"/>
          </a:p>
        </p:txBody>
      </p:sp>
      <p:pic>
        <p:nvPicPr>
          <p:cNvPr id="3076" name="Picture 4" descr="Ilustracja">
            <a:extLst>
              <a:ext uri="{FF2B5EF4-FFF2-40B4-BE49-F238E27FC236}">
                <a16:creationId xmlns:a16="http://schemas.microsoft.com/office/drawing/2014/main" id="{2DFABF0D-E0DE-4A57-90F1-CEB35EEA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112" y="4134562"/>
            <a:ext cx="2335338" cy="1582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74EC033-BF5D-43F9-8BB7-1AC42A06200A}"/>
              </a:ext>
            </a:extLst>
          </p:cNvPr>
          <p:cNvSpPr txBox="1"/>
          <p:nvPr/>
        </p:nvSpPr>
        <p:spPr>
          <a:xfrm>
            <a:off x="4069098" y="2916492"/>
            <a:ext cx="34898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 głównej mierze przetrwały cmentarze oraz kościoły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DAB1DA6-0AE6-4A5D-80A1-A56620402A9B}"/>
              </a:ext>
            </a:extLst>
          </p:cNvPr>
          <p:cNvSpPr txBox="1"/>
          <p:nvPr/>
        </p:nvSpPr>
        <p:spPr>
          <a:xfrm>
            <a:off x="6465906" y="5819513"/>
            <a:ext cx="28317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Cmentarz „na </a:t>
            </a:r>
            <a:r>
              <a:rPr lang="pl-PL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Antokolu</a:t>
            </a:r>
            <a:r>
              <a:rPr lang="pl-P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”</a:t>
            </a:r>
            <a:endParaRPr lang="pl-PL" dirty="0"/>
          </a:p>
        </p:txBody>
      </p:sp>
      <p:pic>
        <p:nvPicPr>
          <p:cNvPr id="3078" name="Picture 6" descr="Ilustracja">
            <a:extLst>
              <a:ext uri="{FF2B5EF4-FFF2-40B4-BE49-F238E27FC236}">
                <a16:creationId xmlns:a16="http://schemas.microsoft.com/office/drawing/2014/main" id="{8DBCD2F2-6CE2-4E91-BB09-34C8CC20E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572" y="3959712"/>
            <a:ext cx="2723101" cy="2042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1196770-A52A-4D94-8B24-F1842408995B}"/>
              </a:ext>
            </a:extLst>
          </p:cNvPr>
          <p:cNvSpPr txBox="1"/>
          <p:nvPr/>
        </p:nvSpPr>
        <p:spPr>
          <a:xfrm>
            <a:off x="3491247" y="6070194"/>
            <a:ext cx="28317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Cmentarz Bernardyński</a:t>
            </a:r>
            <a:endParaRPr lang="pl-PL" dirty="0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D946BF6F-ED5A-4F02-92D3-77131540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81" y="146466"/>
            <a:ext cx="3684887" cy="3684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CB452071-BC18-4765-8DC3-871F8A5A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51" y="4134562"/>
            <a:ext cx="2272106" cy="1935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427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41C30A-0E82-4A03-B6E0-44DF8EA3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2710"/>
            <a:ext cx="12192000" cy="896448"/>
          </a:xfrm>
        </p:spPr>
        <p:txBody>
          <a:bodyPr/>
          <a:lstStyle/>
          <a:p>
            <a:pPr algn="ctr"/>
            <a:r>
              <a:rPr lang="pl-PL" dirty="0">
                <a:latin typeface="Bookman Old Style" panose="02050604050505020204" pitchFamily="18" charset="0"/>
              </a:rPr>
              <a:t>Dziękujemy za uwagę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46EF8A-BEA4-489C-82C1-C6FD77753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19" y="5133055"/>
            <a:ext cx="3284038" cy="1307592"/>
          </a:xfrm>
        </p:spPr>
        <p:txBody>
          <a:bodyPr/>
          <a:lstStyle/>
          <a:p>
            <a:r>
              <a:rPr lang="pl-PL" dirty="0">
                <a:latin typeface="Bookman Old Style" panose="02050604050505020204" pitchFamily="18" charset="0"/>
              </a:rPr>
              <a:t>Prezentacja autorstwa:</a:t>
            </a:r>
          </a:p>
          <a:p>
            <a:r>
              <a:rPr lang="pl-PL" dirty="0">
                <a:latin typeface="Bookman Old Style" panose="02050604050505020204" pitchFamily="18" charset="0"/>
              </a:rPr>
              <a:t>Bartek Olejniczak</a:t>
            </a:r>
          </a:p>
          <a:p>
            <a:r>
              <a:rPr lang="pl-PL" dirty="0">
                <a:latin typeface="Bookman Old Style" panose="02050604050505020204" pitchFamily="18" charset="0"/>
              </a:rPr>
              <a:t>Michał Zając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796AA69-AF84-4BC3-B9D2-5163C9E8BC30}"/>
              </a:ext>
            </a:extLst>
          </p:cNvPr>
          <p:cNvSpPr txBox="1"/>
          <p:nvPr/>
        </p:nvSpPr>
        <p:spPr>
          <a:xfrm>
            <a:off x="3498209" y="5525241"/>
            <a:ext cx="84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Bookman Old Style" panose="02050604050505020204" pitchFamily="18" charset="0"/>
              </a:rPr>
              <a:t>3H</a:t>
            </a:r>
          </a:p>
        </p:txBody>
      </p:sp>
    </p:spTree>
    <p:extLst>
      <p:ext uri="{BB962C8B-B14F-4D97-AF65-F5344CB8AC3E}">
        <p14:creationId xmlns:p14="http://schemas.microsoft.com/office/powerpoint/2010/main" val="6110563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Drewniana czcionk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rewniana czcionk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rewniana czcionk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Typ drewna</Template>
  <TotalTime>370</TotalTime>
  <Words>228</Words>
  <Application>Microsoft Office PowerPoint</Application>
  <PresentationFormat>Panoramiczny</PresentationFormat>
  <Paragraphs>39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5" baseType="lpstr">
      <vt:lpstr>Arial</vt:lpstr>
      <vt:lpstr>Bookman Old Style</vt:lpstr>
      <vt:lpstr>Calibri</vt:lpstr>
      <vt:lpstr>Rockwell</vt:lpstr>
      <vt:lpstr>Rockwell Condensed</vt:lpstr>
      <vt:lpstr>Wingdings</vt:lpstr>
      <vt:lpstr>Drewniana czcionka</vt:lpstr>
      <vt:lpstr>ślady polskości    w Wilnie</vt:lpstr>
      <vt:lpstr>Wątek historyczny - początki</vt:lpstr>
      <vt:lpstr>Prezentacja programu PowerPoint</vt:lpstr>
      <vt:lpstr>Adam mickiewicz</vt:lpstr>
      <vt:lpstr>Ślady MICKIEWICZa</vt:lpstr>
      <vt:lpstr>Ślady historycznej działalności polaków w wilnie</vt:lpstr>
      <vt:lpstr>To, co pozostało…</vt:lpstr>
      <vt:lpstr>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Zając</dc:creator>
  <cp:lastModifiedBy>Michał Zając</cp:lastModifiedBy>
  <cp:revision>244</cp:revision>
  <dcterms:created xsi:type="dcterms:W3CDTF">2021-04-01T16:17:42Z</dcterms:created>
  <dcterms:modified xsi:type="dcterms:W3CDTF">2021-04-15T18:07:20Z</dcterms:modified>
</cp:coreProperties>
</file>