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5143500" cx="9144000"/>
  <p:notesSz cx="6858000" cy="9144000"/>
  <p:embeddedFontLst>
    <p:embeddedFont>
      <p:font typeface="Economica"/>
      <p:regular r:id="rId31"/>
      <p:bold r:id="rId32"/>
      <p:italic r:id="rId33"/>
      <p:boldItalic r:id="rId34"/>
    </p:embeddedFont>
    <p:embeddedFont>
      <p:font typeface="Ubuntu Condensed"/>
      <p:regular r:id="rId35"/>
    </p:embeddedFont>
    <p:embeddedFont>
      <p:font typeface="Comfortaa"/>
      <p:regular r:id="rId36"/>
      <p:bold r:id="rId37"/>
    </p:embeddedFont>
    <p:embeddedFont>
      <p:font typeface="Open Sans"/>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italic.fntdata"/><Relationship Id="rId20" Type="http://schemas.openxmlformats.org/officeDocument/2006/relationships/slide" Target="slides/slide15.xml"/><Relationship Id="rId41" Type="http://schemas.openxmlformats.org/officeDocument/2006/relationships/font" Target="fonts/OpenSans-bold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Economica-regular.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Economica-italic.fntdata"/><Relationship Id="rId10" Type="http://schemas.openxmlformats.org/officeDocument/2006/relationships/slide" Target="slides/slide5.xml"/><Relationship Id="rId32" Type="http://schemas.openxmlformats.org/officeDocument/2006/relationships/font" Target="fonts/Economica-bold.fntdata"/><Relationship Id="rId13" Type="http://schemas.openxmlformats.org/officeDocument/2006/relationships/slide" Target="slides/slide8.xml"/><Relationship Id="rId35" Type="http://schemas.openxmlformats.org/officeDocument/2006/relationships/font" Target="fonts/UbuntuCondensed-regular.fntdata"/><Relationship Id="rId12" Type="http://schemas.openxmlformats.org/officeDocument/2006/relationships/slide" Target="slides/slide7.xml"/><Relationship Id="rId34" Type="http://schemas.openxmlformats.org/officeDocument/2006/relationships/font" Target="fonts/Economica-boldItalic.fntdata"/><Relationship Id="rId15" Type="http://schemas.openxmlformats.org/officeDocument/2006/relationships/slide" Target="slides/slide10.xml"/><Relationship Id="rId37" Type="http://schemas.openxmlformats.org/officeDocument/2006/relationships/font" Target="fonts/Comfortaa-bold.fntdata"/><Relationship Id="rId14" Type="http://schemas.openxmlformats.org/officeDocument/2006/relationships/slide" Target="slides/slide9.xml"/><Relationship Id="rId36" Type="http://schemas.openxmlformats.org/officeDocument/2006/relationships/font" Target="fonts/Comfortaa-regular.fntdata"/><Relationship Id="rId17" Type="http://schemas.openxmlformats.org/officeDocument/2006/relationships/slide" Target="slides/slide12.xml"/><Relationship Id="rId39" Type="http://schemas.openxmlformats.org/officeDocument/2006/relationships/font" Target="fonts/OpenSans-bold.fntdata"/><Relationship Id="rId16" Type="http://schemas.openxmlformats.org/officeDocument/2006/relationships/slide" Target="slides/slide11.xml"/><Relationship Id="rId38" Type="http://schemas.openxmlformats.org/officeDocument/2006/relationships/font" Target="fonts/OpenSans-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d0fd0a7b1b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d0fd0a7b1b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d0fd0a7b1b_3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d0fd0a7b1b_3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d22072a08f_2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d22072a08f_2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d22072a08f_2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d22072a08f_2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d22072a08f_2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d22072a08f_2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d22072a08f_2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d22072a08f_2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d22072a08f_2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d22072a08f_2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d22072a08f_2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d22072a08f_2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d22072a08f_2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d22072a08f_2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d22072a08f_2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d22072a08f_2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d22072a08f_2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d22072a08f_2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d0fd0a7b1b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d0fd0a7b1b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d22072a08f_2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d22072a08f_2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d22072a08f_2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d22072a08f_2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d22072a08f_2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d22072a08f_2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d22072a08f_2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d22072a08f_2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d22072a08f_2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d22072a08f_2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d22072a08f_2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d22072a08f_2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d22072a08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d22072a08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d22072a08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d22072a08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d22072a08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d22072a08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d22072a08f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d22072a08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d22072a08f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d22072a08f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d22072a08f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d22072a08f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d22072a08f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d22072a08f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2744013" y="756700"/>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1" name="Google Shape;11;p2"/>
          <p:cNvSpPr/>
          <p:nvPr/>
        </p:nvSpPr>
        <p:spPr>
          <a:xfrm rot="10800000">
            <a:off x="5318350" y="32667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2" name="Google Shape;12;p2"/>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3" name="Google Shape;13;p2"/>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1"/>
          <p:cNvSpPr txBox="1"/>
          <p:nvPr>
            <p:ph hasCustomPrompt="1" type="title"/>
          </p:nvPr>
        </p:nvSpPr>
        <p:spPr>
          <a:xfrm>
            <a:off x="311700" y="957125"/>
            <a:ext cx="8520600" cy="2128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p:nvPr>
            <p:ph idx="1" type="body"/>
          </p:nvPr>
        </p:nvSpPr>
        <p:spPr>
          <a:xfrm>
            <a:off x="311700" y="316200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5" name="Google Shape;55;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7" name="Google Shape;17;p3"/>
          <p:cNvSpPr/>
          <p:nvPr/>
        </p:nvSpPr>
        <p:spPr>
          <a:xfrm flipH="1" rot="10800000">
            <a:off x="466425" y="35583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8" name="Google Shape;18;p3"/>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4"/>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7" name="Google Shape;27;p5"/>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2" type="body"/>
          </p:nvPr>
        </p:nvSpPr>
        <p:spPr>
          <a:xfrm>
            <a:off x="4832400" y="1225225"/>
            <a:ext cx="3999900" cy="3354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5" name="Google Shape;35;p7"/>
          <p:cNvSpPr txBox="1"/>
          <p:nvPr>
            <p:ph idx="1" type="body"/>
          </p:nvPr>
        </p:nvSpPr>
        <p:spPr>
          <a:xfrm>
            <a:off x="311700" y="1399400"/>
            <a:ext cx="2808000" cy="27849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 name="Google Shape;3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txBox="1"/>
          <p:nvPr>
            <p:ph type="title"/>
          </p:nvPr>
        </p:nvSpPr>
        <p:spPr>
          <a:xfrm>
            <a:off x="490250" y="450150"/>
            <a:ext cx="5878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 name="Google Shape;43;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4" name="Google Shape;44;p9"/>
          <p:cNvSpPr txBox="1"/>
          <p:nvPr>
            <p:ph type="title"/>
          </p:nvPr>
        </p:nvSpPr>
        <p:spPr>
          <a:xfrm>
            <a:off x="265500" y="929275"/>
            <a:ext cx="4045200" cy="1786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p:txBody>
      </p:sp>
      <p:sp>
        <p:nvSpPr>
          <p:cNvPr id="45" name="Google Shape;45;p9"/>
          <p:cNvSpPr txBox="1"/>
          <p:nvPr>
            <p:ph idx="1" type="subTitle"/>
          </p:nvPr>
        </p:nvSpPr>
        <p:spPr>
          <a:xfrm>
            <a:off x="265500" y="2769001"/>
            <a:ext cx="4045200" cy="1574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46" name="Google Shape;46;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9500" y="42189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lux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7" name="Google Shape;7;p1"/>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indent="-317500" lvl="1" marL="914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p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hyperlink" Target="https://pl.wikipedia.org/wiki/Giedymin" TargetMode="External"/><Relationship Id="rId4" Type="http://schemas.openxmlformats.org/officeDocument/2006/relationships/hyperlink" Target="https://pl.wikipedia.org/wiki/Witold_Kiejstutowicz" TargetMode="External"/><Relationship Id="rId10" Type="http://schemas.openxmlformats.org/officeDocument/2006/relationships/image" Target="../media/image4.png"/><Relationship Id="rId9" Type="http://schemas.openxmlformats.org/officeDocument/2006/relationships/hyperlink" Target="https://pl.wikipedia.org/wiki/Baszta" TargetMode="External"/><Relationship Id="rId5" Type="http://schemas.openxmlformats.org/officeDocument/2006/relationships/hyperlink" Target="https://pl.wikipedia.org/wiki/Gotyk" TargetMode="External"/><Relationship Id="rId6" Type="http://schemas.openxmlformats.org/officeDocument/2006/relationships/hyperlink" Target="https://pl.wikipedia.org/wiki/Aleksander_Jagiello%C5%84czyk" TargetMode="External"/><Relationship Id="rId7" Type="http://schemas.openxmlformats.org/officeDocument/2006/relationships/hyperlink" Target="https://pl.wikipedia.org/wiki/Zygmunt_II_August" TargetMode="External"/><Relationship Id="rId8" Type="http://schemas.openxmlformats.org/officeDocument/2006/relationships/hyperlink" Target="https://pl.wikipedia.org/wiki/XVIII_wiek"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hyperlink" Target="https://pl.wikipedia.org/wiki/Uniwersytet" TargetMode="External"/><Relationship Id="rId4" Type="http://schemas.openxmlformats.org/officeDocument/2006/relationships/hyperlink" Target="https://pl.wikipedia.org/wiki/Wilno" TargetMode="External"/><Relationship Id="rId11" Type="http://schemas.openxmlformats.org/officeDocument/2006/relationships/image" Target="../media/image8.png"/><Relationship Id="rId10" Type="http://schemas.openxmlformats.org/officeDocument/2006/relationships/hyperlink" Target="https://pl.wikipedia.org/wiki/Europa_P%C3%B3%C5%82nocna" TargetMode="External"/><Relationship Id="rId9" Type="http://schemas.openxmlformats.org/officeDocument/2006/relationships/hyperlink" Target="https://pl.wikipedia.org/wiki/Europa_Wschodnia" TargetMode="External"/><Relationship Id="rId5" Type="http://schemas.openxmlformats.org/officeDocument/2006/relationships/hyperlink" Target="https://pl.wikipedia.org/wiki/Stefan_Batory" TargetMode="External"/><Relationship Id="rId6" Type="http://schemas.openxmlformats.org/officeDocument/2006/relationships/hyperlink" Target="https://pl.wikipedia.org/wiki/Komisja_Edukacji_Narodowej" TargetMode="External"/><Relationship Id="rId7" Type="http://schemas.openxmlformats.org/officeDocument/2006/relationships/hyperlink" Target="https://pl.wikipedia.org/wiki/II_Rzeczpospolita" TargetMode="External"/><Relationship Id="rId8" Type="http://schemas.openxmlformats.org/officeDocument/2006/relationships/hyperlink" Target="https://pl.wikipedia.org/wiki/Rzeczpospolita_Obojga_Narod%C3%B3w"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2C4C9"/>
        </a:solidFill>
      </p:bgPr>
    </p:bg>
    <p:spTree>
      <p:nvGrpSpPr>
        <p:cNvPr id="61" name="Shape 61"/>
        <p:cNvGrpSpPr/>
        <p:nvPr/>
      </p:nvGrpSpPr>
      <p:grpSpPr>
        <a:xfrm>
          <a:off x="0" y="0"/>
          <a:ext cx="0" cy="0"/>
          <a:chOff x="0" y="0"/>
          <a:chExt cx="0" cy="0"/>
        </a:xfrm>
      </p:grpSpPr>
      <p:sp>
        <p:nvSpPr>
          <p:cNvPr id="62" name="Google Shape;62;p13"/>
          <p:cNvSpPr txBox="1"/>
          <p:nvPr>
            <p:ph type="ctrTitle"/>
          </p:nvPr>
        </p:nvSpPr>
        <p:spPr>
          <a:xfrm>
            <a:off x="2643600" y="1155625"/>
            <a:ext cx="3856800" cy="13755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pl" sz="2200">
                <a:solidFill>
                  <a:srgbClr val="434343"/>
                </a:solidFill>
                <a:latin typeface="Comfortaa"/>
                <a:ea typeface="Comfortaa"/>
                <a:cs typeface="Comfortaa"/>
                <a:sym typeface="Comfortaa"/>
              </a:rPr>
              <a:t>Litwo Ojczyzno Moja - ślady polskości w Wilnie</a:t>
            </a:r>
            <a:endParaRPr/>
          </a:p>
        </p:txBody>
      </p:sp>
      <p:sp>
        <p:nvSpPr>
          <p:cNvPr id="63" name="Google Shape;63;p13"/>
          <p:cNvSpPr txBox="1"/>
          <p:nvPr/>
        </p:nvSpPr>
        <p:spPr>
          <a:xfrm>
            <a:off x="2846100" y="2760475"/>
            <a:ext cx="1725900" cy="6660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i="1" lang="pl" sz="1100">
                <a:solidFill>
                  <a:srgbClr val="434343"/>
                </a:solidFill>
                <a:latin typeface="Open Sans"/>
                <a:ea typeface="Open Sans"/>
                <a:cs typeface="Open Sans"/>
                <a:sym typeface="Open Sans"/>
              </a:rPr>
              <a:t>Jan Grodzicki</a:t>
            </a:r>
            <a:endParaRPr i="1" sz="1100">
              <a:solidFill>
                <a:srgbClr val="434343"/>
              </a:solidFill>
              <a:latin typeface="Open Sans"/>
              <a:ea typeface="Open Sans"/>
              <a:cs typeface="Open Sans"/>
              <a:sym typeface="Open Sans"/>
            </a:endParaRPr>
          </a:p>
          <a:p>
            <a:pPr indent="0" lvl="0" marL="0" rtl="0" algn="ctr">
              <a:lnSpc>
                <a:spcPct val="90000"/>
              </a:lnSpc>
              <a:spcBef>
                <a:spcPts val="0"/>
              </a:spcBef>
              <a:spcAft>
                <a:spcPts val="0"/>
              </a:spcAft>
              <a:buNone/>
            </a:pPr>
            <a:r>
              <a:rPr i="1" lang="pl" sz="1100">
                <a:solidFill>
                  <a:srgbClr val="434343"/>
                </a:solidFill>
                <a:latin typeface="Open Sans"/>
                <a:ea typeface="Open Sans"/>
                <a:cs typeface="Open Sans"/>
                <a:sym typeface="Open Sans"/>
              </a:rPr>
              <a:t>Jakub Hamkało</a:t>
            </a:r>
            <a:endParaRPr i="1" sz="1100">
              <a:solidFill>
                <a:srgbClr val="434343"/>
              </a:solidFill>
              <a:latin typeface="Open Sans"/>
              <a:ea typeface="Open Sans"/>
              <a:cs typeface="Open Sans"/>
              <a:sym typeface="Open Sans"/>
            </a:endParaRPr>
          </a:p>
          <a:p>
            <a:pPr indent="0" lvl="0" marL="0" rtl="0" algn="ctr">
              <a:lnSpc>
                <a:spcPct val="90000"/>
              </a:lnSpc>
              <a:spcBef>
                <a:spcPts val="0"/>
              </a:spcBef>
              <a:spcAft>
                <a:spcPts val="0"/>
              </a:spcAft>
              <a:buNone/>
            </a:pPr>
            <a:r>
              <a:rPr i="1" lang="pl" sz="1100">
                <a:solidFill>
                  <a:srgbClr val="434343"/>
                </a:solidFill>
                <a:latin typeface="Open Sans"/>
                <a:ea typeface="Open Sans"/>
                <a:cs typeface="Open Sans"/>
                <a:sym typeface="Open Sans"/>
              </a:rPr>
              <a:t>Michał Nawłoka</a:t>
            </a:r>
            <a:endParaRPr i="1" sz="1100">
              <a:solidFill>
                <a:srgbClr val="434343"/>
              </a:solidFill>
              <a:latin typeface="Open Sans"/>
              <a:ea typeface="Open Sans"/>
              <a:cs typeface="Open Sans"/>
              <a:sym typeface="Open Sans"/>
            </a:endParaRPr>
          </a:p>
        </p:txBody>
      </p:sp>
      <p:sp>
        <p:nvSpPr>
          <p:cNvPr id="64" name="Google Shape;64;p13"/>
          <p:cNvSpPr txBox="1"/>
          <p:nvPr/>
        </p:nvSpPr>
        <p:spPr>
          <a:xfrm>
            <a:off x="4572000" y="2760475"/>
            <a:ext cx="1725900" cy="6660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i="1" lang="pl" sz="1100">
                <a:solidFill>
                  <a:srgbClr val="434343"/>
                </a:solidFill>
                <a:latin typeface="Open Sans"/>
                <a:ea typeface="Open Sans"/>
                <a:cs typeface="Open Sans"/>
                <a:sym typeface="Open Sans"/>
              </a:rPr>
              <a:t>Michał Wołowicz</a:t>
            </a:r>
            <a:endParaRPr i="1" sz="1100">
              <a:solidFill>
                <a:srgbClr val="434343"/>
              </a:solidFill>
              <a:latin typeface="Open Sans"/>
              <a:ea typeface="Open Sans"/>
              <a:cs typeface="Open Sans"/>
              <a:sym typeface="Open Sans"/>
            </a:endParaRPr>
          </a:p>
          <a:p>
            <a:pPr indent="0" lvl="0" marL="0" rtl="0" algn="ctr">
              <a:lnSpc>
                <a:spcPct val="90000"/>
              </a:lnSpc>
              <a:spcBef>
                <a:spcPts val="0"/>
              </a:spcBef>
              <a:spcAft>
                <a:spcPts val="0"/>
              </a:spcAft>
              <a:buNone/>
            </a:pPr>
            <a:r>
              <a:rPr i="1" lang="pl" sz="1100">
                <a:solidFill>
                  <a:srgbClr val="434343"/>
                </a:solidFill>
                <a:latin typeface="Open Sans"/>
                <a:ea typeface="Open Sans"/>
                <a:cs typeface="Open Sans"/>
                <a:sym typeface="Open Sans"/>
              </a:rPr>
              <a:t>Włodzimierz Zhelnow</a:t>
            </a:r>
            <a:endParaRPr i="1" sz="1100">
              <a:solidFill>
                <a:srgbClr val="434343"/>
              </a:solidFill>
              <a:latin typeface="Open Sans"/>
              <a:ea typeface="Open Sans"/>
              <a:cs typeface="Open Sans"/>
              <a:sym typeface="Open Sans"/>
            </a:endParaRPr>
          </a:p>
          <a:p>
            <a:pPr indent="0" lvl="0" marL="0" rtl="0" algn="ctr">
              <a:lnSpc>
                <a:spcPct val="90000"/>
              </a:lnSpc>
              <a:spcBef>
                <a:spcPts val="0"/>
              </a:spcBef>
              <a:spcAft>
                <a:spcPts val="0"/>
              </a:spcAft>
              <a:buNone/>
            </a:pPr>
            <a:r>
              <a:rPr i="1" lang="pl" sz="1100">
                <a:solidFill>
                  <a:srgbClr val="434343"/>
                </a:solidFill>
                <a:latin typeface="Open Sans"/>
                <a:ea typeface="Open Sans"/>
                <a:cs typeface="Open Sans"/>
                <a:sym typeface="Open Sans"/>
              </a:rPr>
              <a:t>Jan Zieniewicz</a:t>
            </a:r>
            <a:endParaRPr i="1" sz="1100">
              <a:solidFill>
                <a:srgbClr val="434343"/>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24" name="Shape 124"/>
        <p:cNvGrpSpPr/>
        <p:nvPr/>
      </p:nvGrpSpPr>
      <p:grpSpPr>
        <a:xfrm>
          <a:off x="0" y="0"/>
          <a:ext cx="0" cy="0"/>
          <a:chOff x="0" y="0"/>
          <a:chExt cx="0" cy="0"/>
        </a:xfrm>
      </p:grpSpPr>
      <p:sp>
        <p:nvSpPr>
          <p:cNvPr id="125" name="Google Shape;125;p22"/>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pl">
                <a:latin typeface="Ubuntu Condensed"/>
                <a:ea typeface="Ubuntu Condensed"/>
                <a:cs typeface="Ubuntu Condensed"/>
                <a:sym typeface="Ubuntu Condensed"/>
              </a:rPr>
              <a:t>Kościół św.Kazimierza i klasztor Jezuitów</a:t>
            </a:r>
            <a:endParaRPr>
              <a:latin typeface="Ubuntu Condensed"/>
              <a:ea typeface="Ubuntu Condensed"/>
              <a:cs typeface="Ubuntu Condensed"/>
              <a:sym typeface="Ubuntu Condensed"/>
            </a:endParaRPr>
          </a:p>
        </p:txBody>
      </p:sp>
      <p:sp>
        <p:nvSpPr>
          <p:cNvPr id="126" name="Google Shape;126;p22"/>
          <p:cNvSpPr txBox="1"/>
          <p:nvPr>
            <p:ph idx="1" type="body"/>
          </p:nvPr>
        </p:nvSpPr>
        <p:spPr>
          <a:xfrm>
            <a:off x="311700" y="1225225"/>
            <a:ext cx="3999900" cy="33540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pl"/>
              <a:t>Budowę rozpoczęto w 1604 r., zaraz po kanonizacji królewicza Kazimierza Jagiellończyka (jego relikwie spoczywają do dziś w specjalnie wybudowanej kaplicy przy katedrze wileńskiej). Jeszcze zanim ukończono budowę, kościół został strawiony przez pożar. Fundatorami byli król Zygmunt III Waza oraz Lew Sapieha, wysoki urzędnik na dworze króla, który – co ciekawe – urodził się w rodzinie prawosławnej, później został kalwinistą, a dopiero mając niespełna 30 lat przeszedł na katolicyzm.</a:t>
            </a:r>
            <a:endParaRPr/>
          </a:p>
          <a:p>
            <a:pPr indent="0" lvl="0" marL="0" rtl="0" algn="l">
              <a:spcBef>
                <a:spcPts val="1200"/>
              </a:spcBef>
              <a:spcAft>
                <a:spcPts val="1200"/>
              </a:spcAft>
              <a:buNone/>
            </a:pPr>
            <a:r>
              <a:t/>
            </a:r>
            <a:endParaRPr/>
          </a:p>
        </p:txBody>
      </p:sp>
      <p:pic>
        <p:nvPicPr>
          <p:cNvPr id="127" name="Google Shape;127;p22"/>
          <p:cNvPicPr preferRelativeResize="0"/>
          <p:nvPr/>
        </p:nvPicPr>
        <p:blipFill>
          <a:blip r:embed="rId3">
            <a:alphaModFix/>
          </a:blip>
          <a:stretch>
            <a:fillRect/>
          </a:stretch>
        </p:blipFill>
        <p:spPr>
          <a:xfrm>
            <a:off x="4572000" y="1420525"/>
            <a:ext cx="4263174" cy="31973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31" name="Shape 131"/>
        <p:cNvGrpSpPr/>
        <p:nvPr/>
      </p:nvGrpSpPr>
      <p:grpSpPr>
        <a:xfrm>
          <a:off x="0" y="0"/>
          <a:ext cx="0" cy="0"/>
          <a:chOff x="0" y="0"/>
          <a:chExt cx="0" cy="0"/>
        </a:xfrm>
      </p:grpSpPr>
      <p:sp>
        <p:nvSpPr>
          <p:cNvPr id="132" name="Google Shape;132;p23"/>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pl">
                <a:latin typeface="Ubuntu Condensed"/>
                <a:ea typeface="Ubuntu Condensed"/>
                <a:cs typeface="Ubuntu Condensed"/>
                <a:sym typeface="Ubuntu Condensed"/>
              </a:rPr>
              <a:t>Kościół św.Anny</a:t>
            </a:r>
            <a:endParaRPr>
              <a:latin typeface="Ubuntu Condensed"/>
              <a:ea typeface="Ubuntu Condensed"/>
              <a:cs typeface="Ubuntu Condensed"/>
              <a:sym typeface="Ubuntu Condensed"/>
            </a:endParaRPr>
          </a:p>
        </p:txBody>
      </p:sp>
      <p:sp>
        <p:nvSpPr>
          <p:cNvPr id="133" name="Google Shape;133;p23"/>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pl"/>
              <a:t>Bezsprzecznie jeden z najwspanialszych kościołów w Wilnie, niezwykle widowiskowy. Nie jest znana dokładna data budowy, na pewno był to przełom XV / XVI w. – w dokumentacji historycznej pojawił się w 1501 r. Fundatorem był król Aleksander Jagiellończyk, wnuk Jagiełły. Świątynia była kilkukrotnie odbudowywana po pożarach. Legenda głosi, że zachwycał się nią sam Napoleon.</a:t>
            </a:r>
            <a:endParaRPr/>
          </a:p>
          <a:p>
            <a:pPr indent="0" lvl="0" marL="0" rtl="0" algn="l">
              <a:spcBef>
                <a:spcPts val="1200"/>
              </a:spcBef>
              <a:spcAft>
                <a:spcPts val="1200"/>
              </a:spcAft>
              <a:buNone/>
            </a:pPr>
            <a:r>
              <a:t/>
            </a:r>
            <a:endParaRPr/>
          </a:p>
        </p:txBody>
      </p:sp>
      <p:pic>
        <p:nvPicPr>
          <p:cNvPr id="134" name="Google Shape;134;p23"/>
          <p:cNvPicPr preferRelativeResize="0"/>
          <p:nvPr/>
        </p:nvPicPr>
        <p:blipFill>
          <a:blip r:embed="rId3">
            <a:alphaModFix/>
          </a:blip>
          <a:stretch>
            <a:fillRect/>
          </a:stretch>
        </p:blipFill>
        <p:spPr>
          <a:xfrm>
            <a:off x="4572000" y="1385275"/>
            <a:ext cx="4260300" cy="284019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38" name="Shape 138"/>
        <p:cNvGrpSpPr/>
        <p:nvPr/>
      </p:nvGrpSpPr>
      <p:grpSpPr>
        <a:xfrm>
          <a:off x="0" y="0"/>
          <a:ext cx="0" cy="0"/>
          <a:chOff x="0" y="0"/>
          <a:chExt cx="0" cy="0"/>
        </a:xfrm>
      </p:grpSpPr>
      <p:sp>
        <p:nvSpPr>
          <p:cNvPr id="139" name="Google Shape;139;p2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pl">
                <a:latin typeface="Ubuntu Condensed"/>
                <a:ea typeface="Ubuntu Condensed"/>
                <a:cs typeface="Ubuntu Condensed"/>
                <a:sym typeface="Ubuntu Condensed"/>
              </a:rPr>
              <a:t>Kościół św.Franciszka i św.Bernarda</a:t>
            </a:r>
            <a:endParaRPr>
              <a:latin typeface="Ubuntu Condensed"/>
              <a:ea typeface="Ubuntu Condensed"/>
              <a:cs typeface="Ubuntu Condensed"/>
              <a:sym typeface="Ubuntu Condensed"/>
            </a:endParaRPr>
          </a:p>
        </p:txBody>
      </p:sp>
      <p:sp>
        <p:nvSpPr>
          <p:cNvPr id="140" name="Google Shape;140;p24"/>
          <p:cNvSpPr txBox="1"/>
          <p:nvPr>
            <p:ph idx="1" type="body"/>
          </p:nvPr>
        </p:nvSpPr>
        <p:spPr>
          <a:xfrm>
            <a:off x="311700" y="1225225"/>
            <a:ext cx="3999900" cy="33540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pl" sz="1250"/>
              <a:t>Kościół św.Anny sąsiaduje z inną świątynią – kościołem Bernardynów, starszym (budowę rozpoczęto w 1469 r.). Kościół ufundował ojciec Aleksandra Jagiellończyka, król Kazimierz Jagiellończyk (czyli syn Jagiełły). Mocno ucierpiał w XVII w. podczas rosyjskiego najazdu, odbudowany z pomocą finansową hetmana Paca. W</a:t>
            </a:r>
            <a:r>
              <a:rPr lang="pl" sz="1250"/>
              <a:t> </a:t>
            </a:r>
            <a:r>
              <a:rPr lang="pl" sz="1250"/>
              <a:t>XIX w. Rosjanie zamienili klasztor w wojskowe koszary, a po II wojnie światowej świątynię całkowicie zamknięto. Przywrócono jej funkcjonowanie dopiero pod koniec XX w. „Po sąsiedzku”, obok obu kościołów, stoi spory pomnik naszego wieszcza, Adama Mickiewicza.</a:t>
            </a:r>
            <a:endParaRPr sz="1250"/>
          </a:p>
          <a:p>
            <a:pPr indent="0" lvl="0" marL="0" rtl="0" algn="l">
              <a:spcBef>
                <a:spcPts val="1200"/>
              </a:spcBef>
              <a:spcAft>
                <a:spcPts val="1200"/>
              </a:spcAft>
              <a:buNone/>
            </a:pPr>
            <a:r>
              <a:t/>
            </a:r>
            <a:endParaRPr/>
          </a:p>
        </p:txBody>
      </p:sp>
      <p:pic>
        <p:nvPicPr>
          <p:cNvPr id="141" name="Google Shape;141;p24"/>
          <p:cNvPicPr preferRelativeResize="0"/>
          <p:nvPr/>
        </p:nvPicPr>
        <p:blipFill>
          <a:blip r:embed="rId3">
            <a:alphaModFix/>
          </a:blip>
          <a:stretch>
            <a:fillRect/>
          </a:stretch>
        </p:blipFill>
        <p:spPr>
          <a:xfrm>
            <a:off x="4572000" y="1369800"/>
            <a:ext cx="4260301" cy="31952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45" name="Shape 145"/>
        <p:cNvGrpSpPr/>
        <p:nvPr/>
      </p:nvGrpSpPr>
      <p:grpSpPr>
        <a:xfrm>
          <a:off x="0" y="0"/>
          <a:ext cx="0" cy="0"/>
          <a:chOff x="0" y="0"/>
          <a:chExt cx="0" cy="0"/>
        </a:xfrm>
      </p:grpSpPr>
      <p:sp>
        <p:nvSpPr>
          <p:cNvPr id="146" name="Google Shape;146;p25"/>
          <p:cNvSpPr txBox="1"/>
          <p:nvPr>
            <p:ph type="title"/>
          </p:nvPr>
        </p:nvSpPr>
        <p:spPr>
          <a:xfrm>
            <a:off x="311700" y="315925"/>
            <a:ext cx="8520600" cy="831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pl">
                <a:latin typeface="Ubuntu Condensed"/>
                <a:ea typeface="Ubuntu Condensed"/>
                <a:cs typeface="Ubuntu Condensed"/>
                <a:sym typeface="Ubuntu Condensed"/>
              </a:rPr>
              <a:t>Kościoły św.Jana Chrzciciela i Jana Ewangelisty</a:t>
            </a:r>
            <a:endParaRPr>
              <a:latin typeface="Ubuntu Condensed"/>
              <a:ea typeface="Ubuntu Condensed"/>
              <a:cs typeface="Ubuntu Condensed"/>
              <a:sym typeface="Ubuntu Condensed"/>
            </a:endParaRPr>
          </a:p>
        </p:txBody>
      </p:sp>
      <p:sp>
        <p:nvSpPr>
          <p:cNvPr id="147" name="Google Shape;147;p25"/>
          <p:cNvSpPr txBox="1"/>
          <p:nvPr>
            <p:ph idx="1" type="body"/>
          </p:nvPr>
        </p:nvSpPr>
        <p:spPr>
          <a:xfrm>
            <a:off x="311700" y="1225225"/>
            <a:ext cx="3999900" cy="33540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Clr>
                <a:schemeClr val="dk1"/>
              </a:buClr>
              <a:buSzPts val="1100"/>
              <a:buFont typeface="Arial"/>
              <a:buNone/>
            </a:pPr>
            <a:r>
              <a:rPr lang="pl"/>
              <a:t>Ta jedna z najstarszych świątyń w Wilnie (pod wezwaniem św.Jana Chrzciciela i św. Jana Apostoła Ewangelisty) znajduje się przy jednym z końców Zaułku Literatów. Ufundowana została przez samego Jagiełłę w czasach chrztu Litwy, a konsekrowana w 1427 r. W 1571 r. została przekazana Jezuitom, którzy osiem lat później, za zgodą Stefana Batorego otworzyli na terenie posesji słynny Uniwersytet Wileński. Później kościół był kilkukrotnie odbudowywany po pożarach, które go trawiły. W XVIII w. dodano okazałą elewację w stylu rokoko.</a:t>
            </a:r>
            <a:endParaRPr/>
          </a:p>
          <a:p>
            <a:pPr indent="0" lvl="0" marL="0" rtl="0" algn="l">
              <a:spcBef>
                <a:spcPts val="1200"/>
              </a:spcBef>
              <a:spcAft>
                <a:spcPts val="1200"/>
              </a:spcAft>
              <a:buNone/>
            </a:pPr>
            <a:r>
              <a:t/>
            </a:r>
            <a:endParaRPr/>
          </a:p>
        </p:txBody>
      </p:sp>
      <p:pic>
        <p:nvPicPr>
          <p:cNvPr id="148" name="Google Shape;148;p25"/>
          <p:cNvPicPr preferRelativeResize="0"/>
          <p:nvPr/>
        </p:nvPicPr>
        <p:blipFill>
          <a:blip r:embed="rId3">
            <a:alphaModFix/>
          </a:blip>
          <a:stretch>
            <a:fillRect/>
          </a:stretch>
        </p:blipFill>
        <p:spPr>
          <a:xfrm>
            <a:off x="4572000" y="1304613"/>
            <a:ext cx="4260300" cy="319521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52" name="Shape 152"/>
        <p:cNvGrpSpPr/>
        <p:nvPr/>
      </p:nvGrpSpPr>
      <p:grpSpPr>
        <a:xfrm>
          <a:off x="0" y="0"/>
          <a:ext cx="0" cy="0"/>
          <a:chOff x="0" y="0"/>
          <a:chExt cx="0" cy="0"/>
        </a:xfrm>
      </p:grpSpPr>
      <p:sp>
        <p:nvSpPr>
          <p:cNvPr id="153" name="Google Shape;153;p26"/>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pl" sz="3200">
                <a:latin typeface="Ubuntu Condensed"/>
                <a:ea typeface="Ubuntu Condensed"/>
                <a:cs typeface="Ubuntu Condensed"/>
                <a:sym typeface="Ubuntu Condensed"/>
              </a:rPr>
              <a:t>Bazylika Archikatedralna św.Stanisława i św.Władysława</a:t>
            </a:r>
            <a:endParaRPr sz="3200">
              <a:latin typeface="Ubuntu Condensed"/>
              <a:ea typeface="Ubuntu Condensed"/>
              <a:cs typeface="Ubuntu Condensed"/>
              <a:sym typeface="Ubuntu Condensed"/>
            </a:endParaRPr>
          </a:p>
        </p:txBody>
      </p:sp>
      <p:sp>
        <p:nvSpPr>
          <p:cNvPr id="154" name="Google Shape;154;p26"/>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pl"/>
              <a:t>Najważniejsza chrześcijańska świątynia Wilna i całej Litwy, o bogatej, długiej i barwnej historii. Pierwszą katolicką świątynię wybudowano w tym miejscu prawdopodobnie jeszcze w XIII w., na sto lat przed oficjalnym chrztem Litwy – chrześcijaństwo przyjął wtedy Mendog, ówczesny władca, uważany dziś za pierwszego i jedynego w historii króla Litwy – choć jego koronacja jest jedynie legendą, nie potwierdzoną żadnymi dokumentami.</a:t>
            </a:r>
            <a:endParaRPr/>
          </a:p>
          <a:p>
            <a:pPr indent="0" lvl="0" marL="0" rtl="0" algn="l">
              <a:spcBef>
                <a:spcPts val="1200"/>
              </a:spcBef>
              <a:spcAft>
                <a:spcPts val="1200"/>
              </a:spcAft>
              <a:buNone/>
            </a:pPr>
            <a:r>
              <a:t/>
            </a:r>
            <a:endParaRPr/>
          </a:p>
        </p:txBody>
      </p:sp>
      <p:pic>
        <p:nvPicPr>
          <p:cNvPr id="155" name="Google Shape;155;p26"/>
          <p:cNvPicPr preferRelativeResize="0"/>
          <p:nvPr/>
        </p:nvPicPr>
        <p:blipFill>
          <a:blip r:embed="rId3">
            <a:alphaModFix/>
          </a:blip>
          <a:stretch>
            <a:fillRect/>
          </a:stretch>
        </p:blipFill>
        <p:spPr>
          <a:xfrm>
            <a:off x="4572000" y="1416823"/>
            <a:ext cx="4260300" cy="28970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6A5AF"/>
        </a:solidFill>
      </p:bgPr>
    </p:bg>
    <p:spTree>
      <p:nvGrpSpPr>
        <p:cNvPr id="159" name="Shape 159"/>
        <p:cNvGrpSpPr/>
        <p:nvPr/>
      </p:nvGrpSpPr>
      <p:grpSpPr>
        <a:xfrm>
          <a:off x="0" y="0"/>
          <a:ext cx="0" cy="0"/>
          <a:chOff x="0" y="0"/>
          <a:chExt cx="0" cy="0"/>
        </a:xfrm>
      </p:grpSpPr>
      <p:sp>
        <p:nvSpPr>
          <p:cNvPr id="160" name="Google Shape;160;p27"/>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pl">
                <a:latin typeface="Comfortaa"/>
                <a:ea typeface="Comfortaa"/>
                <a:cs typeface="Comfortaa"/>
                <a:sym typeface="Comfortaa"/>
              </a:rPr>
              <a:t>Cmentarz na Rossie</a:t>
            </a:r>
            <a:endParaRPr>
              <a:latin typeface="Comfortaa"/>
              <a:ea typeface="Comfortaa"/>
              <a:cs typeface="Comfortaa"/>
              <a:sym typeface="Comforta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64" name="Shape 164"/>
        <p:cNvGrpSpPr/>
        <p:nvPr/>
      </p:nvGrpSpPr>
      <p:grpSpPr>
        <a:xfrm>
          <a:off x="0" y="0"/>
          <a:ext cx="0" cy="0"/>
          <a:chOff x="0" y="0"/>
          <a:chExt cx="0" cy="0"/>
        </a:xfrm>
      </p:grpSpPr>
      <p:sp>
        <p:nvSpPr>
          <p:cNvPr id="165" name="Google Shape;165;p28"/>
          <p:cNvSpPr txBox="1"/>
          <p:nvPr>
            <p:ph idx="1" type="body"/>
          </p:nvPr>
        </p:nvSpPr>
        <p:spPr>
          <a:xfrm>
            <a:off x="311700" y="777075"/>
            <a:ext cx="3373800" cy="3802200"/>
          </a:xfrm>
          <a:prstGeom prst="rect">
            <a:avLst/>
          </a:prstGeom>
        </p:spPr>
        <p:txBody>
          <a:bodyPr anchorCtr="0" anchor="t" bIns="91425" lIns="91425" spcFirstLastPara="1" rIns="91425" wrap="square" tIns="91425">
            <a:normAutofit fontScale="85000"/>
          </a:bodyPr>
          <a:lstStyle/>
          <a:p>
            <a:pPr indent="0" lvl="0" marL="0" rtl="0" algn="l">
              <a:spcBef>
                <a:spcPts val="1200"/>
              </a:spcBef>
              <a:spcAft>
                <a:spcPts val="0"/>
              </a:spcAft>
              <a:buNone/>
            </a:pPr>
            <a:r>
              <a:rPr lang="pl"/>
              <a:t>Jest to z</a:t>
            </a:r>
            <a:r>
              <a:rPr lang="pl"/>
              <a:t>abytkowy zespół cmentarzy w Wilnie, jeden z najważniejszych śladów polskości na Litwie. Składa się ze Starej Rossy, Nowej Rossy, Cmentarza Wojskowego oraz mauzoleum „Matka i Serce Syna”.</a:t>
            </a:r>
            <a:endParaRPr/>
          </a:p>
          <a:p>
            <a:pPr indent="0" lvl="0" marL="0" rtl="0" algn="l">
              <a:spcBef>
                <a:spcPts val="1200"/>
              </a:spcBef>
              <a:spcAft>
                <a:spcPts val="0"/>
              </a:spcAft>
              <a:buClr>
                <a:schemeClr val="dk1"/>
              </a:buClr>
              <a:buSzPct val="61111"/>
              <a:buFont typeface="Arial"/>
              <a:buNone/>
            </a:pPr>
            <a:r>
              <a:rPr lang="pl"/>
              <a:t>Na cmentarzu na Rossie spoczywają polscy żołnierze polegli w latach 1919-1920, 1939-1944, oraz znane postacie polskiej i litewskiej historii. </a:t>
            </a:r>
            <a:endParaRPr/>
          </a:p>
          <a:p>
            <a:pPr indent="0" lvl="0" marL="0" rtl="0" algn="l">
              <a:spcBef>
                <a:spcPts val="1200"/>
              </a:spcBef>
              <a:spcAft>
                <a:spcPts val="1200"/>
              </a:spcAft>
              <a:buNone/>
            </a:pPr>
            <a:r>
              <a:t/>
            </a:r>
            <a:endParaRPr/>
          </a:p>
        </p:txBody>
      </p:sp>
      <p:pic>
        <p:nvPicPr>
          <p:cNvPr id="166" name="Google Shape;166;p28"/>
          <p:cNvPicPr preferRelativeResize="0"/>
          <p:nvPr/>
        </p:nvPicPr>
        <p:blipFill>
          <a:blip r:embed="rId3">
            <a:alphaModFix/>
          </a:blip>
          <a:stretch>
            <a:fillRect/>
          </a:stretch>
        </p:blipFill>
        <p:spPr>
          <a:xfrm>
            <a:off x="4137000" y="979950"/>
            <a:ext cx="4672599" cy="3183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70" name="Shape 170"/>
        <p:cNvGrpSpPr/>
        <p:nvPr/>
      </p:nvGrpSpPr>
      <p:grpSpPr>
        <a:xfrm>
          <a:off x="0" y="0"/>
          <a:ext cx="0" cy="0"/>
          <a:chOff x="0" y="0"/>
          <a:chExt cx="0" cy="0"/>
        </a:xfrm>
      </p:grpSpPr>
      <p:sp>
        <p:nvSpPr>
          <p:cNvPr id="171" name="Google Shape;171;p29"/>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pl">
                <a:latin typeface="Ubuntu Condensed"/>
                <a:ea typeface="Ubuntu Condensed"/>
                <a:cs typeface="Ubuntu Condensed"/>
                <a:sym typeface="Ubuntu Condensed"/>
              </a:rPr>
              <a:t>Stara Rossa</a:t>
            </a:r>
            <a:endParaRPr>
              <a:latin typeface="Ubuntu Condensed"/>
              <a:ea typeface="Ubuntu Condensed"/>
              <a:cs typeface="Ubuntu Condensed"/>
              <a:sym typeface="Ubuntu Condensed"/>
            </a:endParaRPr>
          </a:p>
        </p:txBody>
      </p:sp>
      <p:sp>
        <p:nvSpPr>
          <p:cNvPr id="172" name="Google Shape;172;p29"/>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p>
            <a:pPr indent="0" lvl="0" marL="0" rtl="0" algn="l">
              <a:spcBef>
                <a:spcPts val="1200"/>
              </a:spcBef>
              <a:spcAft>
                <a:spcPts val="1200"/>
              </a:spcAft>
              <a:buNone/>
            </a:pPr>
            <a:r>
              <a:rPr lang="pl"/>
              <a:t>Pierwsze wzmianki o pochówkach na Starej Rossie pochodzą z 1436, jednak oficjalną nekropolią miejską stała się ona w 1801 roku. Po opuszczeniu Wilna przez Polaków w 1945 roku cmentarz był celowo dewastowany przez wandali, a w 1952r. zostały zniszczone monumentalne katakumby. Od 1967 Stara Rossa jest zamknięta dla nowych pochówków, a w 1969 została wpisana na listę zabytków.</a:t>
            </a:r>
            <a:endParaRPr/>
          </a:p>
        </p:txBody>
      </p:sp>
      <p:pic>
        <p:nvPicPr>
          <p:cNvPr id="173" name="Google Shape;173;p29"/>
          <p:cNvPicPr preferRelativeResize="0"/>
          <p:nvPr/>
        </p:nvPicPr>
        <p:blipFill>
          <a:blip r:embed="rId3">
            <a:alphaModFix/>
          </a:blip>
          <a:stretch>
            <a:fillRect/>
          </a:stretch>
        </p:blipFill>
        <p:spPr>
          <a:xfrm>
            <a:off x="4572000" y="1362850"/>
            <a:ext cx="4267199" cy="284305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77" name="Shape 177"/>
        <p:cNvGrpSpPr/>
        <p:nvPr/>
      </p:nvGrpSpPr>
      <p:grpSpPr>
        <a:xfrm>
          <a:off x="0" y="0"/>
          <a:ext cx="0" cy="0"/>
          <a:chOff x="0" y="0"/>
          <a:chExt cx="0" cy="0"/>
        </a:xfrm>
      </p:grpSpPr>
      <p:sp>
        <p:nvSpPr>
          <p:cNvPr id="178" name="Google Shape;178;p3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pl">
                <a:latin typeface="Ubuntu Condensed"/>
                <a:ea typeface="Ubuntu Condensed"/>
                <a:cs typeface="Ubuntu Condensed"/>
                <a:sym typeface="Ubuntu Condensed"/>
              </a:rPr>
              <a:t>Nowa Rossa</a:t>
            </a:r>
            <a:endParaRPr>
              <a:latin typeface="Ubuntu Condensed"/>
              <a:ea typeface="Ubuntu Condensed"/>
              <a:cs typeface="Ubuntu Condensed"/>
              <a:sym typeface="Ubuntu Condensed"/>
            </a:endParaRPr>
          </a:p>
        </p:txBody>
      </p:sp>
      <p:sp>
        <p:nvSpPr>
          <p:cNvPr id="179" name="Google Shape;179;p30"/>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p>
            <a:pPr indent="0" lvl="0" marL="0" rtl="0" algn="l">
              <a:spcBef>
                <a:spcPts val="1200"/>
              </a:spcBef>
              <a:spcAft>
                <a:spcPts val="1200"/>
              </a:spcAft>
              <a:buNone/>
            </a:pPr>
            <a:r>
              <a:rPr lang="pl"/>
              <a:t>P</a:t>
            </a:r>
            <a:r>
              <a:rPr lang="pl"/>
              <a:t>owstała w 1847 r. w wyniku braku miejsc na Starej Rossie. </a:t>
            </a:r>
            <a:endParaRPr/>
          </a:p>
        </p:txBody>
      </p:sp>
      <p:pic>
        <p:nvPicPr>
          <p:cNvPr id="180" name="Google Shape;180;p30"/>
          <p:cNvPicPr preferRelativeResize="0"/>
          <p:nvPr/>
        </p:nvPicPr>
        <p:blipFill>
          <a:blip r:embed="rId3">
            <a:alphaModFix/>
          </a:blip>
          <a:stretch>
            <a:fillRect/>
          </a:stretch>
        </p:blipFill>
        <p:spPr>
          <a:xfrm>
            <a:off x="4669275" y="231600"/>
            <a:ext cx="3334150" cy="46802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84" name="Shape 184"/>
        <p:cNvGrpSpPr/>
        <p:nvPr/>
      </p:nvGrpSpPr>
      <p:grpSpPr>
        <a:xfrm>
          <a:off x="0" y="0"/>
          <a:ext cx="0" cy="0"/>
          <a:chOff x="0" y="0"/>
          <a:chExt cx="0" cy="0"/>
        </a:xfrm>
      </p:grpSpPr>
      <p:sp>
        <p:nvSpPr>
          <p:cNvPr id="185" name="Google Shape;185;p31"/>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pl">
                <a:latin typeface="Ubuntu Condensed"/>
                <a:ea typeface="Ubuntu Condensed"/>
                <a:cs typeface="Ubuntu Condensed"/>
                <a:sym typeface="Ubuntu Condensed"/>
              </a:rPr>
              <a:t>Cmentarz Wojskowy</a:t>
            </a:r>
            <a:endParaRPr>
              <a:latin typeface="Ubuntu Condensed"/>
              <a:ea typeface="Ubuntu Condensed"/>
              <a:cs typeface="Ubuntu Condensed"/>
              <a:sym typeface="Ubuntu Condensed"/>
            </a:endParaRPr>
          </a:p>
        </p:txBody>
      </p:sp>
      <p:sp>
        <p:nvSpPr>
          <p:cNvPr id="186" name="Google Shape;186;p31"/>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None/>
            </a:pPr>
            <a:r>
              <a:rPr lang="pl"/>
              <a:t>P</a:t>
            </a:r>
            <a:r>
              <a:rPr lang="pl"/>
              <a:t>owstał w 1920 r. jest częścią Starej Rossy. W tej części znajduje się grób Marii Piłsudskiej wraz z urną z sercem Józefa Piłsudskiego.</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187" name="Google Shape;187;p31"/>
          <p:cNvPicPr preferRelativeResize="0"/>
          <p:nvPr/>
        </p:nvPicPr>
        <p:blipFill>
          <a:blip r:embed="rId3">
            <a:alphaModFix/>
          </a:blip>
          <a:stretch>
            <a:fillRect/>
          </a:stretch>
        </p:blipFill>
        <p:spPr>
          <a:xfrm>
            <a:off x="4572000" y="2231038"/>
            <a:ext cx="3999899" cy="2678400"/>
          </a:xfrm>
          <a:prstGeom prst="rect">
            <a:avLst/>
          </a:prstGeom>
          <a:noFill/>
          <a:ln>
            <a:noFill/>
          </a:ln>
        </p:spPr>
      </p:pic>
      <p:pic>
        <p:nvPicPr>
          <p:cNvPr id="188" name="Google Shape;188;p31"/>
          <p:cNvPicPr preferRelativeResize="0"/>
          <p:nvPr/>
        </p:nvPicPr>
        <p:blipFill>
          <a:blip r:embed="rId4">
            <a:alphaModFix/>
          </a:blip>
          <a:stretch>
            <a:fillRect/>
          </a:stretch>
        </p:blipFill>
        <p:spPr>
          <a:xfrm>
            <a:off x="654438" y="2249100"/>
            <a:ext cx="3299625" cy="26422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6A5AF"/>
        </a:solidFill>
      </p:bgPr>
    </p:bg>
    <p:spTree>
      <p:nvGrpSpPr>
        <p:cNvPr id="68" name="Shape 68"/>
        <p:cNvGrpSpPr/>
        <p:nvPr/>
      </p:nvGrpSpPr>
      <p:grpSpPr>
        <a:xfrm>
          <a:off x="0" y="0"/>
          <a:ext cx="0" cy="0"/>
          <a:chOff x="0" y="0"/>
          <a:chExt cx="0" cy="0"/>
        </a:xfrm>
      </p:grpSpPr>
      <p:sp>
        <p:nvSpPr>
          <p:cNvPr id="69" name="Google Shape;69;p14"/>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pl">
                <a:latin typeface="Comfortaa"/>
                <a:ea typeface="Comfortaa"/>
                <a:cs typeface="Comfortaa"/>
                <a:sym typeface="Comfortaa"/>
              </a:rPr>
              <a:t>architektura świecka </a:t>
            </a:r>
            <a:endParaRPr>
              <a:latin typeface="Comfortaa"/>
              <a:ea typeface="Comfortaa"/>
              <a:cs typeface="Comfortaa"/>
              <a:sym typeface="Comforta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6A5AF"/>
        </a:solidFill>
      </p:bgPr>
    </p:bg>
    <p:spTree>
      <p:nvGrpSpPr>
        <p:cNvPr id="192" name="Shape 192"/>
        <p:cNvGrpSpPr/>
        <p:nvPr/>
      </p:nvGrpSpPr>
      <p:grpSpPr>
        <a:xfrm>
          <a:off x="0" y="0"/>
          <a:ext cx="0" cy="0"/>
          <a:chOff x="0" y="0"/>
          <a:chExt cx="0" cy="0"/>
        </a:xfrm>
      </p:grpSpPr>
      <p:sp>
        <p:nvSpPr>
          <p:cNvPr id="193" name="Google Shape;193;p32"/>
          <p:cNvSpPr txBox="1"/>
          <p:nvPr>
            <p:ph type="title"/>
          </p:nvPr>
        </p:nvSpPr>
        <p:spPr>
          <a:xfrm>
            <a:off x="773700" y="1806450"/>
            <a:ext cx="7596600" cy="15306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pl">
                <a:latin typeface="Comfortaa"/>
                <a:ea typeface="Comfortaa"/>
                <a:cs typeface="Comfortaa"/>
                <a:sym typeface="Comfortaa"/>
              </a:rPr>
              <a:t>Muzeum Mickiewicza, pomniki i tablice</a:t>
            </a:r>
            <a:endParaRPr>
              <a:latin typeface="Comfortaa"/>
              <a:ea typeface="Comfortaa"/>
              <a:cs typeface="Comfortaa"/>
              <a:sym typeface="Comforta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97" name="Shape 197"/>
        <p:cNvGrpSpPr/>
        <p:nvPr/>
      </p:nvGrpSpPr>
      <p:grpSpPr>
        <a:xfrm>
          <a:off x="0" y="0"/>
          <a:ext cx="0" cy="0"/>
          <a:chOff x="0" y="0"/>
          <a:chExt cx="0" cy="0"/>
        </a:xfrm>
      </p:grpSpPr>
      <p:sp>
        <p:nvSpPr>
          <p:cNvPr id="198" name="Google Shape;198;p33"/>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pl">
                <a:latin typeface="Ubuntu Condensed"/>
                <a:ea typeface="Ubuntu Condensed"/>
                <a:cs typeface="Ubuntu Condensed"/>
                <a:sym typeface="Ubuntu Condensed"/>
              </a:rPr>
              <a:t>Muzeum Adama Mickiewicza w Wilnie</a:t>
            </a:r>
            <a:endParaRPr>
              <a:latin typeface="Ubuntu Condensed"/>
              <a:ea typeface="Ubuntu Condensed"/>
              <a:cs typeface="Ubuntu Condensed"/>
              <a:sym typeface="Ubuntu Condensed"/>
            </a:endParaRPr>
          </a:p>
        </p:txBody>
      </p:sp>
      <p:sp>
        <p:nvSpPr>
          <p:cNvPr id="199" name="Google Shape;199;p33"/>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pl" sz="1200">
                <a:solidFill>
                  <a:srgbClr val="050505"/>
                </a:solidFill>
              </a:rPr>
              <a:t>Muzeum mieści się w oficynie d. kamienicy Byczkowskich, w trzech pokojach. Zbiory obejmują liczne pamiątki z pobytów Mickiewicza w Wilnie i Kownie, m.in. portrety artysty, część jego księgozbioru, księgę rejestracyjną studentów z 1815 r., w której pod nr 93 figuruje Mickiewicz, jego prośby o urlopy, świadectwo ukończenia studiów i zeznania złożone w procesie filomatów. Znajdują się tu także przedmioty codziennego użytku, jak kapcie poety, krzesło czy stolik do gry w karty. W pomieszczeniach obecnego muzeum Mickiewicz robił korektę Ballad i romansów i dopracował Grażynę.</a:t>
            </a:r>
            <a:endParaRPr sz="1200"/>
          </a:p>
        </p:txBody>
      </p:sp>
      <p:pic>
        <p:nvPicPr>
          <p:cNvPr id="200" name="Google Shape;200;p33"/>
          <p:cNvPicPr preferRelativeResize="0"/>
          <p:nvPr/>
        </p:nvPicPr>
        <p:blipFill>
          <a:blip r:embed="rId3">
            <a:alphaModFix/>
          </a:blip>
          <a:stretch>
            <a:fillRect/>
          </a:stretch>
        </p:blipFill>
        <p:spPr>
          <a:xfrm>
            <a:off x="5533775" y="1249775"/>
            <a:ext cx="2520075" cy="1680050"/>
          </a:xfrm>
          <a:prstGeom prst="rect">
            <a:avLst/>
          </a:prstGeom>
          <a:noFill/>
          <a:ln>
            <a:noFill/>
          </a:ln>
        </p:spPr>
      </p:pic>
      <p:pic>
        <p:nvPicPr>
          <p:cNvPr id="201" name="Google Shape;201;p33"/>
          <p:cNvPicPr preferRelativeResize="0"/>
          <p:nvPr/>
        </p:nvPicPr>
        <p:blipFill rotWithShape="1">
          <a:blip r:embed="rId4">
            <a:alphaModFix/>
          </a:blip>
          <a:srcRect b="0" l="0" r="0" t="0"/>
          <a:stretch/>
        </p:blipFill>
        <p:spPr>
          <a:xfrm>
            <a:off x="5533775" y="3032375"/>
            <a:ext cx="2520076" cy="18900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205" name="Shape 205"/>
        <p:cNvGrpSpPr/>
        <p:nvPr/>
      </p:nvGrpSpPr>
      <p:grpSpPr>
        <a:xfrm>
          <a:off x="0" y="0"/>
          <a:ext cx="0" cy="0"/>
          <a:chOff x="0" y="0"/>
          <a:chExt cx="0" cy="0"/>
        </a:xfrm>
      </p:grpSpPr>
      <p:sp>
        <p:nvSpPr>
          <p:cNvPr id="206" name="Google Shape;206;p3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pl">
                <a:latin typeface="Ubuntu Condensed"/>
                <a:ea typeface="Ubuntu Condensed"/>
                <a:cs typeface="Ubuntu Condensed"/>
                <a:sym typeface="Ubuntu Condensed"/>
              </a:rPr>
              <a:t>Pomnik Adama Mickiewicz</a:t>
            </a:r>
            <a:endParaRPr>
              <a:latin typeface="Ubuntu Condensed"/>
              <a:ea typeface="Ubuntu Condensed"/>
              <a:cs typeface="Ubuntu Condensed"/>
              <a:sym typeface="Ubuntu Condensed"/>
            </a:endParaRPr>
          </a:p>
        </p:txBody>
      </p:sp>
      <p:sp>
        <p:nvSpPr>
          <p:cNvPr id="207" name="Google Shape;207;p34"/>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pl" sz="1200">
                <a:solidFill>
                  <a:srgbClr val="050505"/>
                </a:solidFill>
              </a:rPr>
              <a:t>Pomnik Adama Mickiewicza </a:t>
            </a:r>
            <a:r>
              <a:rPr lang="pl" sz="1200">
                <a:solidFill>
                  <a:srgbClr val="050505"/>
                </a:solidFill>
              </a:rPr>
              <a:t>opierającego się na złamanej kolumnie </a:t>
            </a:r>
            <a:r>
              <a:rPr lang="pl" sz="1200">
                <a:solidFill>
                  <a:srgbClr val="050505"/>
                </a:solidFill>
              </a:rPr>
              <a:t>znajduje się w pobliżu kościoła bernardynów, przy ulicy Maironio, na brzegu rzeki Wilejki. Odsłonięcie odbyło się 18 kwietnia 1984. Granit, z którego wykonano rzeźbę, przywieziono z Wołynia. Cała rzeźba ma wysokość 4,5 m. W 1996 dookoła pomnika umieszczono granitowe płyty z przedwojennego, niedokończonego pomnika Adama Mickiewicza dłuta Henryka Kuny. Obecnie znajduje się tam 6 płyt (z 12 zaplanowanych). Przedstawiają one sceny z Dziadów: "U Senatora", "Widmo złego pana", "Cela Konrada", "Na cmentarzu", "Spotkanie Konrada z ks. Piotrem", "Droga na zesłanie". Płyty wraz z pomnikiem tworzą jedną kompozycję przestrzenną.</a:t>
            </a:r>
            <a:endParaRPr sz="1200"/>
          </a:p>
        </p:txBody>
      </p:sp>
      <p:pic>
        <p:nvPicPr>
          <p:cNvPr id="208" name="Google Shape;208;p34"/>
          <p:cNvPicPr preferRelativeResize="0"/>
          <p:nvPr/>
        </p:nvPicPr>
        <p:blipFill>
          <a:blip r:embed="rId3">
            <a:alphaModFix/>
          </a:blip>
          <a:stretch>
            <a:fillRect/>
          </a:stretch>
        </p:blipFill>
        <p:spPr>
          <a:xfrm>
            <a:off x="4464000" y="1299625"/>
            <a:ext cx="4527600" cy="3018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212" name="Shape 212"/>
        <p:cNvGrpSpPr/>
        <p:nvPr/>
      </p:nvGrpSpPr>
      <p:grpSpPr>
        <a:xfrm>
          <a:off x="0" y="0"/>
          <a:ext cx="0" cy="0"/>
          <a:chOff x="0" y="0"/>
          <a:chExt cx="0" cy="0"/>
        </a:xfrm>
      </p:grpSpPr>
      <p:sp>
        <p:nvSpPr>
          <p:cNvPr id="213" name="Google Shape;213;p3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pl">
                <a:latin typeface="Ubuntu Condensed"/>
                <a:ea typeface="Ubuntu Condensed"/>
                <a:cs typeface="Ubuntu Condensed"/>
                <a:sym typeface="Ubuntu Condensed"/>
              </a:rPr>
              <a:t>Popiersie Stanisław Moniuszki</a:t>
            </a:r>
            <a:endParaRPr>
              <a:latin typeface="Ubuntu Condensed"/>
              <a:ea typeface="Ubuntu Condensed"/>
              <a:cs typeface="Ubuntu Condensed"/>
              <a:sym typeface="Ubuntu Condensed"/>
            </a:endParaRPr>
          </a:p>
        </p:txBody>
      </p:sp>
      <p:sp>
        <p:nvSpPr>
          <p:cNvPr id="214" name="Google Shape;214;p35"/>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rPr lang="pl"/>
              <a:t>Stoi przy</a:t>
            </a:r>
            <a:r>
              <a:rPr lang="pl"/>
              <a:t> kościele św. Katarzyny, ustawiony w 1922 r., widnieje na nim napis: Stanisławowi Moniuszce - Wilno. Wybitny kompozytor spędził w Wilnie 18 lat, a wyjeżdżając do Warszawy powiedział: „Żal mnie Wilna”.</a:t>
            </a:r>
            <a:endParaRPr/>
          </a:p>
          <a:p>
            <a:pPr indent="0" lvl="0" marL="0" rtl="0" algn="l">
              <a:spcBef>
                <a:spcPts val="1200"/>
              </a:spcBef>
              <a:spcAft>
                <a:spcPts val="1200"/>
              </a:spcAft>
              <a:buNone/>
            </a:pPr>
            <a:r>
              <a:t/>
            </a:r>
            <a:endParaRPr/>
          </a:p>
        </p:txBody>
      </p:sp>
      <p:pic>
        <p:nvPicPr>
          <p:cNvPr id="215" name="Google Shape;215;p35"/>
          <p:cNvPicPr preferRelativeResize="0"/>
          <p:nvPr/>
        </p:nvPicPr>
        <p:blipFill>
          <a:blip r:embed="rId3">
            <a:alphaModFix/>
          </a:blip>
          <a:stretch>
            <a:fillRect/>
          </a:stretch>
        </p:blipFill>
        <p:spPr>
          <a:xfrm>
            <a:off x="5220525" y="1370497"/>
            <a:ext cx="2353350" cy="35352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219" name="Shape 219"/>
        <p:cNvGrpSpPr/>
        <p:nvPr/>
      </p:nvGrpSpPr>
      <p:grpSpPr>
        <a:xfrm>
          <a:off x="0" y="0"/>
          <a:ext cx="0" cy="0"/>
          <a:chOff x="0" y="0"/>
          <a:chExt cx="0" cy="0"/>
        </a:xfrm>
      </p:grpSpPr>
      <p:sp>
        <p:nvSpPr>
          <p:cNvPr id="220" name="Google Shape;220;p36"/>
          <p:cNvSpPr txBox="1"/>
          <p:nvPr>
            <p:ph idx="1" type="body"/>
          </p:nvPr>
        </p:nvSpPr>
        <p:spPr>
          <a:xfrm>
            <a:off x="311700" y="3918675"/>
            <a:ext cx="3999900" cy="733800"/>
          </a:xfrm>
          <a:prstGeom prst="rect">
            <a:avLst/>
          </a:prstGeom>
        </p:spPr>
        <p:txBody>
          <a:bodyPr anchorCtr="0" anchor="t" bIns="91425" lIns="91425" spcFirstLastPara="1" rIns="91425" wrap="square" tIns="91425">
            <a:normAutofit/>
          </a:bodyPr>
          <a:lstStyle/>
          <a:p>
            <a:pPr indent="0" lvl="0" marL="0" rtl="0" algn="l">
              <a:spcBef>
                <a:spcPts val="1200"/>
              </a:spcBef>
              <a:spcAft>
                <a:spcPts val="1200"/>
              </a:spcAft>
              <a:buNone/>
            </a:pPr>
            <a:r>
              <a:rPr lang="pl" sz="1200"/>
              <a:t>tablica przy klasztorze Bazylianów, w którym więziono A.Mickiewicza</a:t>
            </a:r>
            <a:endParaRPr sz="1200"/>
          </a:p>
        </p:txBody>
      </p:sp>
      <p:sp>
        <p:nvSpPr>
          <p:cNvPr id="221" name="Google Shape;221;p36"/>
          <p:cNvSpPr txBox="1"/>
          <p:nvPr>
            <p:ph idx="2" type="body"/>
          </p:nvPr>
        </p:nvSpPr>
        <p:spPr>
          <a:xfrm>
            <a:off x="4832388" y="3918675"/>
            <a:ext cx="3999900" cy="7338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pl" sz="1200"/>
              <a:t>„ściana literatów” w Zaułku Literackim na której m. in. upamiętnieni zostali A. Mickiewicz, J. Słowacki, J. I. Kraszewski, Cz. Miłosz, K. I. Gałczyński.</a:t>
            </a:r>
            <a:endParaRPr sz="1200"/>
          </a:p>
        </p:txBody>
      </p:sp>
      <p:pic>
        <p:nvPicPr>
          <p:cNvPr id="222" name="Google Shape;222;p36"/>
          <p:cNvPicPr preferRelativeResize="0"/>
          <p:nvPr/>
        </p:nvPicPr>
        <p:blipFill>
          <a:blip r:embed="rId3">
            <a:alphaModFix/>
          </a:blip>
          <a:stretch>
            <a:fillRect/>
          </a:stretch>
        </p:blipFill>
        <p:spPr>
          <a:xfrm>
            <a:off x="657060" y="1332825"/>
            <a:ext cx="3309178" cy="2477825"/>
          </a:xfrm>
          <a:prstGeom prst="rect">
            <a:avLst/>
          </a:prstGeom>
          <a:noFill/>
          <a:ln>
            <a:noFill/>
          </a:ln>
        </p:spPr>
      </p:pic>
      <p:pic>
        <p:nvPicPr>
          <p:cNvPr id="223" name="Google Shape;223;p36"/>
          <p:cNvPicPr preferRelativeResize="0"/>
          <p:nvPr/>
        </p:nvPicPr>
        <p:blipFill>
          <a:blip r:embed="rId4">
            <a:alphaModFix/>
          </a:blip>
          <a:stretch>
            <a:fillRect/>
          </a:stretch>
        </p:blipFill>
        <p:spPr>
          <a:xfrm>
            <a:off x="4832388" y="1332825"/>
            <a:ext cx="3720375" cy="24778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227" name="Shape 227"/>
        <p:cNvGrpSpPr/>
        <p:nvPr/>
      </p:nvGrpSpPr>
      <p:grpSpPr>
        <a:xfrm>
          <a:off x="0" y="0"/>
          <a:ext cx="0" cy="0"/>
          <a:chOff x="0" y="0"/>
          <a:chExt cx="0" cy="0"/>
        </a:xfrm>
      </p:grpSpPr>
      <p:sp>
        <p:nvSpPr>
          <p:cNvPr id="228" name="Google Shape;228;p37"/>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rPr lang="pl"/>
              <a:t>Tablica pamiątkowa w języku polskim w Kościele św. Franciszka z Asyżu w Wilnie.</a:t>
            </a:r>
            <a:endParaRPr/>
          </a:p>
          <a:p>
            <a:pPr indent="0" lvl="0" marL="0" rtl="0" algn="l">
              <a:spcBef>
                <a:spcPts val="1200"/>
              </a:spcBef>
              <a:spcAft>
                <a:spcPts val="1200"/>
              </a:spcAft>
              <a:buNone/>
            </a:pPr>
            <a:r>
              <a:t/>
            </a:r>
            <a:endParaRPr/>
          </a:p>
        </p:txBody>
      </p:sp>
      <p:pic>
        <p:nvPicPr>
          <p:cNvPr id="229" name="Google Shape;229;p37"/>
          <p:cNvPicPr preferRelativeResize="0"/>
          <p:nvPr/>
        </p:nvPicPr>
        <p:blipFill>
          <a:blip r:embed="rId3">
            <a:alphaModFix/>
          </a:blip>
          <a:stretch>
            <a:fillRect/>
          </a:stretch>
        </p:blipFill>
        <p:spPr>
          <a:xfrm>
            <a:off x="4464000" y="152400"/>
            <a:ext cx="3999200" cy="48387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73" name="Shape 73"/>
        <p:cNvGrpSpPr/>
        <p:nvPr/>
      </p:nvGrpSpPr>
      <p:grpSpPr>
        <a:xfrm>
          <a:off x="0" y="0"/>
          <a:ext cx="0" cy="0"/>
          <a:chOff x="0" y="0"/>
          <a:chExt cx="0" cy="0"/>
        </a:xfrm>
      </p:grpSpPr>
      <p:sp>
        <p:nvSpPr>
          <p:cNvPr id="74" name="Google Shape;74;p1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pl">
                <a:latin typeface="Ubuntu Condensed"/>
                <a:ea typeface="Ubuntu Condensed"/>
                <a:cs typeface="Ubuntu Condensed"/>
                <a:sym typeface="Ubuntu Condensed"/>
              </a:rPr>
              <a:t>Zamek górny</a:t>
            </a:r>
            <a:endParaRPr>
              <a:latin typeface="Ubuntu Condensed"/>
              <a:ea typeface="Ubuntu Condensed"/>
              <a:cs typeface="Ubuntu Condensed"/>
              <a:sym typeface="Ubuntu Condensed"/>
            </a:endParaRPr>
          </a:p>
        </p:txBody>
      </p:sp>
      <p:sp>
        <p:nvSpPr>
          <p:cNvPr id="75" name="Google Shape;75;p15"/>
          <p:cNvSpPr txBox="1"/>
          <p:nvPr>
            <p:ph idx="1" type="body"/>
          </p:nvPr>
        </p:nvSpPr>
        <p:spPr>
          <a:xfrm>
            <a:off x="311700" y="1225225"/>
            <a:ext cx="39999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pl" sz="1000">
                <a:solidFill>
                  <a:srgbClr val="000000"/>
                </a:solidFill>
              </a:rPr>
              <a:t>W XIV wieku </a:t>
            </a:r>
            <a:r>
              <a:rPr lang="pl" sz="1000">
                <a:solidFill>
                  <a:srgbClr val="000000"/>
                </a:solidFill>
                <a:uFill>
                  <a:noFill/>
                </a:uFill>
                <a:hlinkClick r:id="rId3">
                  <a:extLst>
                    <a:ext uri="{A12FA001-AC4F-418D-AE19-62706E023703}">
                      <ahyp:hlinkClr val="tx"/>
                    </a:ext>
                  </a:extLst>
                </a:hlinkClick>
              </a:rPr>
              <a:t>Giedymin</a:t>
            </a:r>
            <a:r>
              <a:rPr lang="pl" sz="1000">
                <a:solidFill>
                  <a:srgbClr val="000000"/>
                </a:solidFill>
              </a:rPr>
              <a:t> wzniósł na miejscu drewnianej murowaną warownię. Gdy w 1419 roku zamek spłonął, książę </a:t>
            </a:r>
            <a:r>
              <a:rPr lang="pl" sz="1000">
                <a:solidFill>
                  <a:srgbClr val="000000"/>
                </a:solidFill>
                <a:uFill>
                  <a:noFill/>
                </a:uFill>
                <a:hlinkClick r:id="rId4">
                  <a:extLst>
                    <a:ext uri="{A12FA001-AC4F-418D-AE19-62706E023703}">
                      <ahyp:hlinkClr val="tx"/>
                    </a:ext>
                  </a:extLst>
                </a:hlinkClick>
              </a:rPr>
              <a:t>Witold</a:t>
            </a:r>
            <a:r>
              <a:rPr lang="pl" sz="1000">
                <a:solidFill>
                  <a:srgbClr val="000000"/>
                </a:solidFill>
              </a:rPr>
              <a:t> polecił zbudować nowy murowany zamek w stylu </a:t>
            </a:r>
            <a:r>
              <a:rPr lang="pl" sz="1000">
                <a:solidFill>
                  <a:srgbClr val="000000"/>
                </a:solidFill>
                <a:uFill>
                  <a:noFill/>
                </a:uFill>
                <a:hlinkClick r:id="rId5">
                  <a:extLst>
                    <a:ext uri="{A12FA001-AC4F-418D-AE19-62706E023703}">
                      <ahyp:hlinkClr val="tx"/>
                    </a:ext>
                  </a:extLst>
                </a:hlinkClick>
              </a:rPr>
              <a:t>gotyckim</a:t>
            </a:r>
            <a:r>
              <a:rPr lang="pl" sz="1000">
                <a:solidFill>
                  <a:srgbClr val="000000"/>
                </a:solidFill>
              </a:rPr>
              <a:t>. Od czasów </a:t>
            </a:r>
            <a:r>
              <a:rPr lang="pl" sz="1000">
                <a:solidFill>
                  <a:srgbClr val="000000"/>
                </a:solidFill>
                <a:uFill>
                  <a:noFill/>
                </a:uFill>
                <a:hlinkClick r:id="rId6">
                  <a:extLst>
                    <a:ext uri="{A12FA001-AC4F-418D-AE19-62706E023703}">
                      <ahyp:hlinkClr val="tx"/>
                    </a:ext>
                  </a:extLst>
                </a:hlinkClick>
              </a:rPr>
              <a:t>Aleksandra I Jagiellończyka</a:t>
            </a:r>
            <a:r>
              <a:rPr lang="pl" sz="1000">
                <a:solidFill>
                  <a:srgbClr val="000000"/>
                </a:solidFill>
              </a:rPr>
              <a:t> mieściły się w zamku ludwisarnia i więzienie. </a:t>
            </a:r>
            <a:r>
              <a:rPr lang="pl" sz="1000">
                <a:solidFill>
                  <a:srgbClr val="000000"/>
                </a:solidFill>
                <a:uFill>
                  <a:noFill/>
                </a:uFill>
                <a:hlinkClick r:id="rId7">
                  <a:extLst>
                    <a:ext uri="{A12FA001-AC4F-418D-AE19-62706E023703}">
                      <ahyp:hlinkClr val="tx"/>
                    </a:ext>
                  </a:extLst>
                </a:hlinkClick>
              </a:rPr>
              <a:t>Zygmunt II August</a:t>
            </a:r>
            <a:r>
              <a:rPr lang="pl" sz="1000">
                <a:solidFill>
                  <a:srgbClr val="000000"/>
                </a:solidFill>
              </a:rPr>
              <a:t> odnowił budynek i umieścił w nim swoją bibliotekę. Uległ zniszczeniu w czasie najazdu moskiewskiego w latach 1655–1661. W 1661 roku bronił się w nim garnizon moskiewski, którym dowodził gubernator Daniło Myszecki, jednak 3 grudnia 1661 roku moskiewska załoga, uwięziwszy swojego dowódcę, poddała się królowi Janowi Kazimierzowi, a nieprzyjacielscy żołnierze przeszli na służbę Rzeczypospolitej. Natomiast Myszecki za zbrodnie popełnione podczas okupacji Wilna został ścięty na miejskim rynku. Odbudowany został częściowo pod koniec </a:t>
            </a:r>
            <a:r>
              <a:rPr lang="pl" sz="1000">
                <a:solidFill>
                  <a:srgbClr val="000000"/>
                </a:solidFill>
                <a:uFill>
                  <a:noFill/>
                </a:uFill>
                <a:hlinkClick r:id="rId8">
                  <a:extLst>
                    <a:ext uri="{A12FA001-AC4F-418D-AE19-62706E023703}">
                      <ahyp:hlinkClr val="tx"/>
                    </a:ext>
                  </a:extLst>
                </a:hlinkClick>
              </a:rPr>
              <a:t>XVIII</a:t>
            </a:r>
            <a:r>
              <a:rPr lang="pl" sz="1000">
                <a:solidFill>
                  <a:srgbClr val="000000"/>
                </a:solidFill>
              </a:rPr>
              <a:t> wieku, wtedy też rozebrano dwie </a:t>
            </a:r>
            <a:r>
              <a:rPr lang="pl" sz="1000">
                <a:solidFill>
                  <a:srgbClr val="000000"/>
                </a:solidFill>
                <a:uFill>
                  <a:noFill/>
                </a:uFill>
                <a:hlinkClick r:id="rId9">
                  <a:extLst>
                    <a:ext uri="{A12FA001-AC4F-418D-AE19-62706E023703}">
                      <ahyp:hlinkClr val="tx"/>
                    </a:ext>
                  </a:extLst>
                </a:hlinkClick>
              </a:rPr>
              <a:t>baszty</a:t>
            </a:r>
            <a:r>
              <a:rPr lang="pl" sz="1000">
                <a:solidFill>
                  <a:srgbClr val="000000"/>
                </a:solidFill>
              </a:rPr>
              <a:t>. Częściowo zachowaną trzecią basztę, zwaną dziś basztą Giedymina, w 1830 podwyższono o drewnianą nadbudówkę, którą rozebrano około 1930 roku.</a:t>
            </a:r>
            <a:endParaRPr sz="1000">
              <a:solidFill>
                <a:srgbClr val="000000"/>
              </a:solidFill>
            </a:endParaRPr>
          </a:p>
        </p:txBody>
      </p:sp>
      <p:pic>
        <p:nvPicPr>
          <p:cNvPr id="76" name="Google Shape;76;p15"/>
          <p:cNvPicPr preferRelativeResize="0"/>
          <p:nvPr/>
        </p:nvPicPr>
        <p:blipFill>
          <a:blip r:embed="rId10">
            <a:alphaModFix/>
          </a:blip>
          <a:stretch>
            <a:fillRect/>
          </a:stretch>
        </p:blipFill>
        <p:spPr>
          <a:xfrm>
            <a:off x="4311599" y="1347959"/>
            <a:ext cx="4520700" cy="301969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80" name="Shape 80"/>
        <p:cNvGrpSpPr/>
        <p:nvPr/>
      </p:nvGrpSpPr>
      <p:grpSpPr>
        <a:xfrm>
          <a:off x="0" y="0"/>
          <a:ext cx="0" cy="0"/>
          <a:chOff x="0" y="0"/>
          <a:chExt cx="0" cy="0"/>
        </a:xfrm>
      </p:grpSpPr>
      <p:sp>
        <p:nvSpPr>
          <p:cNvPr id="81" name="Google Shape;81;p1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pl">
                <a:latin typeface="Ubuntu Condensed"/>
                <a:ea typeface="Ubuntu Condensed"/>
                <a:cs typeface="Ubuntu Condensed"/>
                <a:sym typeface="Ubuntu Condensed"/>
              </a:rPr>
              <a:t>Uniwersytet Wileński</a:t>
            </a:r>
            <a:endParaRPr>
              <a:latin typeface="Ubuntu Condensed"/>
              <a:ea typeface="Ubuntu Condensed"/>
              <a:cs typeface="Ubuntu Condensed"/>
              <a:sym typeface="Ubuntu Condensed"/>
            </a:endParaRPr>
          </a:p>
        </p:txBody>
      </p:sp>
      <p:sp>
        <p:nvSpPr>
          <p:cNvPr id="82" name="Google Shape;82;p16"/>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pl" sz="1200">
                <a:solidFill>
                  <a:srgbClr val="000000"/>
                </a:solidFill>
              </a:rPr>
              <a:t>To państwowy </a:t>
            </a:r>
            <a:r>
              <a:rPr lang="pl" sz="1200">
                <a:solidFill>
                  <a:srgbClr val="000000"/>
                </a:solidFill>
                <a:uFill>
                  <a:noFill/>
                </a:uFill>
                <a:hlinkClick r:id="rId3">
                  <a:extLst>
                    <a:ext uri="{A12FA001-AC4F-418D-AE19-62706E023703}">
                      <ahyp:hlinkClr val="tx"/>
                    </a:ext>
                  </a:extLst>
                </a:hlinkClick>
              </a:rPr>
              <a:t>uniwersytet</a:t>
            </a:r>
            <a:r>
              <a:rPr lang="pl" sz="1200">
                <a:solidFill>
                  <a:srgbClr val="000000"/>
                </a:solidFill>
              </a:rPr>
              <a:t> w </a:t>
            </a:r>
            <a:r>
              <a:rPr lang="pl" sz="1200">
                <a:solidFill>
                  <a:srgbClr val="000000"/>
                </a:solidFill>
                <a:uFill>
                  <a:noFill/>
                </a:uFill>
                <a:hlinkClick r:id="rId4">
                  <a:extLst>
                    <a:ext uri="{A12FA001-AC4F-418D-AE19-62706E023703}">
                      <ahyp:hlinkClr val="tx"/>
                    </a:ext>
                  </a:extLst>
                </a:hlinkClick>
              </a:rPr>
              <a:t>Wilnie</a:t>
            </a:r>
            <a:r>
              <a:rPr lang="pl" sz="1200">
                <a:solidFill>
                  <a:srgbClr val="000000"/>
                </a:solidFill>
              </a:rPr>
              <a:t>, założony w 1579 przez króla </a:t>
            </a:r>
            <a:r>
              <a:rPr lang="pl" sz="1200">
                <a:solidFill>
                  <a:srgbClr val="000000"/>
                </a:solidFill>
                <a:uFill>
                  <a:noFill/>
                </a:uFill>
                <a:hlinkClick r:id="rId5">
                  <a:extLst>
                    <a:ext uri="{A12FA001-AC4F-418D-AE19-62706E023703}">
                      <ahyp:hlinkClr val="tx"/>
                    </a:ext>
                  </a:extLst>
                </a:hlinkClick>
              </a:rPr>
              <a:t>Stefana Batorego</a:t>
            </a:r>
            <a:r>
              <a:rPr lang="pl" sz="1200">
                <a:solidFill>
                  <a:srgbClr val="000000"/>
                </a:solidFill>
              </a:rPr>
              <a:t> jako Akademia i Uniwersytet Wileński Towarzystwa Jezusowego; po kasacie Towarzystwa Jezusowego w 1773 roku,  upaństwowiony i zreformowany przez </a:t>
            </a:r>
            <a:r>
              <a:rPr lang="pl" sz="1200">
                <a:solidFill>
                  <a:srgbClr val="000000"/>
                </a:solidFill>
                <a:uFill>
                  <a:noFill/>
                </a:uFill>
                <a:hlinkClick r:id="rId6">
                  <a:extLst>
                    <a:ext uri="{A12FA001-AC4F-418D-AE19-62706E023703}">
                      <ahyp:hlinkClr val="tx"/>
                    </a:ext>
                  </a:extLst>
                </a:hlinkClick>
              </a:rPr>
              <a:t>Komisję Edukacji Narodowej</a:t>
            </a:r>
            <a:r>
              <a:rPr lang="pl" sz="1200">
                <a:solidFill>
                  <a:srgbClr val="000000"/>
                </a:solidFill>
              </a:rPr>
              <a:t>; w </a:t>
            </a:r>
            <a:r>
              <a:rPr lang="pl" sz="1200">
                <a:solidFill>
                  <a:srgbClr val="000000"/>
                </a:solidFill>
                <a:uFill>
                  <a:noFill/>
                </a:uFill>
                <a:hlinkClick r:id="rId7">
                  <a:extLst>
                    <a:ext uri="{A12FA001-AC4F-418D-AE19-62706E023703}">
                      <ahyp:hlinkClr val="tx"/>
                    </a:ext>
                  </a:extLst>
                </a:hlinkClick>
              </a:rPr>
              <a:t>II Rzeczypospolitej</a:t>
            </a:r>
            <a:r>
              <a:rPr lang="pl" sz="1200">
                <a:solidFill>
                  <a:srgbClr val="000000"/>
                </a:solidFill>
              </a:rPr>
              <a:t> w latach 1919–1939 Uniwersytet Stefana Batorego; drugi najstarszy uniwersytet na ziemiach </a:t>
            </a:r>
            <a:r>
              <a:rPr lang="pl" sz="1200">
                <a:solidFill>
                  <a:srgbClr val="000000"/>
                </a:solidFill>
                <a:uFill>
                  <a:noFill/>
                </a:uFill>
                <a:hlinkClick r:id="rId8">
                  <a:extLst>
                    <a:ext uri="{A12FA001-AC4F-418D-AE19-62706E023703}">
                      <ahyp:hlinkClr val="tx"/>
                    </a:ext>
                  </a:extLst>
                </a:hlinkClick>
              </a:rPr>
              <a:t>Rzeczypospolitej Obojga Narodów</a:t>
            </a:r>
            <a:r>
              <a:rPr lang="pl" sz="1200">
                <a:solidFill>
                  <a:srgbClr val="000000"/>
                </a:solidFill>
              </a:rPr>
              <a:t> i jeden z najstarszych uniwersytetów w </a:t>
            </a:r>
            <a:r>
              <a:rPr lang="pl" sz="1200">
                <a:solidFill>
                  <a:srgbClr val="000000"/>
                </a:solidFill>
                <a:uFill>
                  <a:noFill/>
                </a:uFill>
                <a:hlinkClick r:id="rId9">
                  <a:extLst>
                    <a:ext uri="{A12FA001-AC4F-418D-AE19-62706E023703}">
                      <ahyp:hlinkClr val="tx"/>
                    </a:ext>
                  </a:extLst>
                </a:hlinkClick>
              </a:rPr>
              <a:t>Europie Wschodniej</a:t>
            </a:r>
            <a:r>
              <a:rPr lang="pl" sz="1200">
                <a:solidFill>
                  <a:srgbClr val="000000"/>
                </a:solidFill>
              </a:rPr>
              <a:t> i </a:t>
            </a:r>
            <a:r>
              <a:rPr lang="pl" sz="1200">
                <a:solidFill>
                  <a:srgbClr val="000000"/>
                </a:solidFill>
                <a:uFill>
                  <a:noFill/>
                </a:uFill>
                <a:hlinkClick r:id="rId10">
                  <a:extLst>
                    <a:ext uri="{A12FA001-AC4F-418D-AE19-62706E023703}">
                      <ahyp:hlinkClr val="tx"/>
                    </a:ext>
                  </a:extLst>
                </a:hlinkClick>
              </a:rPr>
              <a:t>Północn</a:t>
            </a:r>
            <a:r>
              <a:rPr lang="pl" sz="1200">
                <a:solidFill>
                  <a:srgbClr val="000000"/>
                </a:solidFill>
              </a:rPr>
              <a:t>ej.</a:t>
            </a:r>
            <a:endParaRPr sz="1200">
              <a:solidFill>
                <a:srgbClr val="000000"/>
              </a:solidFill>
            </a:endParaRPr>
          </a:p>
        </p:txBody>
      </p:sp>
      <p:sp>
        <p:nvSpPr>
          <p:cNvPr id="83" name="Google Shape;83;p16"/>
          <p:cNvSpPr txBox="1"/>
          <p:nvPr>
            <p:ph idx="2" type="body"/>
          </p:nvPr>
        </p:nvSpPr>
        <p:spPr>
          <a:xfrm>
            <a:off x="4832400" y="1225225"/>
            <a:ext cx="39999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4" name="Google Shape;84;p16"/>
          <p:cNvPicPr preferRelativeResize="0"/>
          <p:nvPr/>
        </p:nvPicPr>
        <p:blipFill>
          <a:blip r:embed="rId11">
            <a:alphaModFix/>
          </a:blip>
          <a:stretch>
            <a:fillRect/>
          </a:stretch>
        </p:blipFill>
        <p:spPr>
          <a:xfrm>
            <a:off x="4311600" y="1370300"/>
            <a:ext cx="4520700" cy="29158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88" name="Shape 88"/>
        <p:cNvGrpSpPr/>
        <p:nvPr/>
      </p:nvGrpSpPr>
      <p:grpSpPr>
        <a:xfrm>
          <a:off x="0" y="0"/>
          <a:ext cx="0" cy="0"/>
          <a:chOff x="0" y="0"/>
          <a:chExt cx="0" cy="0"/>
        </a:xfrm>
      </p:grpSpPr>
      <p:sp>
        <p:nvSpPr>
          <p:cNvPr id="89" name="Google Shape;89;p17"/>
          <p:cNvSpPr txBox="1"/>
          <p:nvPr>
            <p:ph idx="1" type="body"/>
          </p:nvPr>
        </p:nvSpPr>
        <p:spPr>
          <a:xfrm>
            <a:off x="311700" y="1225225"/>
            <a:ext cx="39999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pl" sz="1200">
                <a:solidFill>
                  <a:srgbClr val="414454"/>
                </a:solidFill>
              </a:rPr>
              <a:t>W tym historycznym miejscu w IV-VIII wieku stała drewniana osada, a w drugiej połowie XIII wieku część osady zamieniono w murowany zamek. W pierwszej połowie XIV wieku był on najważniejszym budynkiem na dużym obszarze, otoczonym ścianą murowaną Zamku Dolnego Wilna. Od czasów pierwszych Giedyminowiczów mieszkali tu prawie wszyscy władcy Litwy, którzy wielokrotnie rozbudowywali murowany zamek, a pod koniec XV wieku rozpoczęli jego fundamentalną przebudowę.</a:t>
            </a:r>
            <a:endParaRPr sz="1200"/>
          </a:p>
        </p:txBody>
      </p:sp>
      <p:sp>
        <p:nvSpPr>
          <p:cNvPr id="90" name="Google Shape;90;p1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pl">
                <a:latin typeface="Ubuntu Condensed"/>
                <a:ea typeface="Ubuntu Condensed"/>
                <a:cs typeface="Ubuntu Condensed"/>
                <a:sym typeface="Ubuntu Condensed"/>
              </a:rPr>
              <a:t>Pałac Władców</a:t>
            </a:r>
            <a:endParaRPr>
              <a:latin typeface="Ubuntu Condensed"/>
              <a:ea typeface="Ubuntu Condensed"/>
              <a:cs typeface="Ubuntu Condensed"/>
              <a:sym typeface="Ubuntu Condensed"/>
            </a:endParaRPr>
          </a:p>
        </p:txBody>
      </p:sp>
      <p:sp>
        <p:nvSpPr>
          <p:cNvPr id="91" name="Google Shape;91;p17"/>
          <p:cNvSpPr txBox="1"/>
          <p:nvPr>
            <p:ph idx="2" type="body"/>
          </p:nvPr>
        </p:nvSpPr>
        <p:spPr>
          <a:xfrm>
            <a:off x="4832400" y="1225225"/>
            <a:ext cx="39999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2" name="Google Shape;92;p17"/>
          <p:cNvPicPr preferRelativeResize="0"/>
          <p:nvPr/>
        </p:nvPicPr>
        <p:blipFill>
          <a:blip r:embed="rId3">
            <a:alphaModFix/>
          </a:blip>
          <a:stretch>
            <a:fillRect/>
          </a:stretch>
        </p:blipFill>
        <p:spPr>
          <a:xfrm>
            <a:off x="4311600" y="1347050"/>
            <a:ext cx="4520700" cy="3013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96" name="Shape 96"/>
        <p:cNvGrpSpPr/>
        <p:nvPr/>
      </p:nvGrpSpPr>
      <p:grpSpPr>
        <a:xfrm>
          <a:off x="0" y="0"/>
          <a:ext cx="0" cy="0"/>
          <a:chOff x="0" y="0"/>
          <a:chExt cx="0" cy="0"/>
        </a:xfrm>
      </p:grpSpPr>
      <p:sp>
        <p:nvSpPr>
          <p:cNvPr id="97" name="Google Shape;97;p1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pl">
                <a:latin typeface="Ubuntu Condensed"/>
                <a:ea typeface="Ubuntu Condensed"/>
                <a:cs typeface="Ubuntu Condensed"/>
                <a:sym typeface="Ubuntu Condensed"/>
              </a:rPr>
              <a:t>Biblioteka Uniwersytetu Wileńskiego</a:t>
            </a:r>
            <a:endParaRPr>
              <a:latin typeface="Ubuntu Condensed"/>
              <a:ea typeface="Ubuntu Condensed"/>
              <a:cs typeface="Ubuntu Condensed"/>
              <a:sym typeface="Ubuntu Condensed"/>
            </a:endParaRPr>
          </a:p>
        </p:txBody>
      </p:sp>
      <p:sp>
        <p:nvSpPr>
          <p:cNvPr id="98" name="Google Shape;98;p18"/>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pl" sz="1200"/>
              <a:t>Biblioteka uniwersytecka jest jedną z najstarszych w Europie i najbogatszych w Litwie skarbnic książki. Licząca ponad 440 lat biblioteka godnie reprezentuje zarówno uczelnię jak i państwo litewskie.</a:t>
            </a:r>
            <a:endParaRPr sz="1200"/>
          </a:p>
          <a:p>
            <a:pPr indent="0" lvl="0" marL="0" rtl="0" algn="l">
              <a:spcBef>
                <a:spcPts val="1200"/>
              </a:spcBef>
              <a:spcAft>
                <a:spcPts val="1200"/>
              </a:spcAft>
              <a:buClr>
                <a:schemeClr val="dk1"/>
              </a:buClr>
              <a:buSzPts val="1100"/>
              <a:buFont typeface="Arial"/>
              <a:buNone/>
            </a:pPr>
            <a:r>
              <a:rPr lang="pl" sz="1200"/>
              <a:t>Książnicę wiedzy założono w 1570 roku (dziewięć lat przed założeniem uniwersytetu). Do dziś mieści się pierwotnym budynku. Rdzeń biblioteki utworzył księgozbiór Zygmunta Augusta.</a:t>
            </a:r>
            <a:endParaRPr sz="1200"/>
          </a:p>
        </p:txBody>
      </p:sp>
      <p:sp>
        <p:nvSpPr>
          <p:cNvPr id="99" name="Google Shape;99;p18"/>
          <p:cNvSpPr txBox="1"/>
          <p:nvPr>
            <p:ph idx="2" type="body"/>
          </p:nvPr>
        </p:nvSpPr>
        <p:spPr>
          <a:xfrm>
            <a:off x="4832400" y="1225225"/>
            <a:ext cx="39999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0" name="Google Shape;100;p18"/>
          <p:cNvPicPr preferRelativeResize="0"/>
          <p:nvPr/>
        </p:nvPicPr>
        <p:blipFill>
          <a:blip r:embed="rId3">
            <a:alphaModFix/>
          </a:blip>
          <a:stretch>
            <a:fillRect/>
          </a:stretch>
        </p:blipFill>
        <p:spPr>
          <a:xfrm>
            <a:off x="4311600" y="1365813"/>
            <a:ext cx="4520700" cy="3010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04" name="Shape 104"/>
        <p:cNvGrpSpPr/>
        <p:nvPr/>
      </p:nvGrpSpPr>
      <p:grpSpPr>
        <a:xfrm>
          <a:off x="0" y="0"/>
          <a:ext cx="0" cy="0"/>
          <a:chOff x="0" y="0"/>
          <a:chExt cx="0" cy="0"/>
        </a:xfrm>
      </p:grpSpPr>
      <p:sp>
        <p:nvSpPr>
          <p:cNvPr id="105" name="Google Shape;105;p19"/>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pl">
                <a:latin typeface="Ubuntu Condensed"/>
                <a:ea typeface="Ubuntu Condensed"/>
                <a:cs typeface="Ubuntu Condensed"/>
                <a:sym typeface="Ubuntu Condensed"/>
              </a:rPr>
              <a:t>Dzielnica żydowska</a:t>
            </a:r>
            <a:endParaRPr>
              <a:latin typeface="Ubuntu Condensed"/>
              <a:ea typeface="Ubuntu Condensed"/>
              <a:cs typeface="Ubuntu Condensed"/>
              <a:sym typeface="Ubuntu Condensed"/>
            </a:endParaRPr>
          </a:p>
        </p:txBody>
      </p:sp>
      <p:sp>
        <p:nvSpPr>
          <p:cNvPr id="106" name="Google Shape;106;p19"/>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pl" sz="1200">
                <a:solidFill>
                  <a:srgbClr val="424242"/>
                </a:solidFill>
              </a:rPr>
              <a:t>Społeczność żydowska przed wojną stanowiła 28% ludności Wilna i po Polakach była najbardziej liczna. W mieście istniało ponad 100 synagog i domów modlitwy. Mówiono nawet, że do Łodzi jedzie się po pieniądze, a do Wilna po mądrość. Wszystko to przerwała wojna, w wyniku której życie straciło 90% ludności żydowskiej. Dziś w dzielnicy można znaleźć szereg miejsc upamiętniających dawnych mieszkańców oraz informacje o Małym i Dużym Getcie, w których więziono Żydów przed eksterminacją.</a:t>
            </a:r>
            <a:endParaRPr sz="1200"/>
          </a:p>
        </p:txBody>
      </p:sp>
      <p:sp>
        <p:nvSpPr>
          <p:cNvPr id="107" name="Google Shape;107;p19"/>
          <p:cNvSpPr txBox="1"/>
          <p:nvPr>
            <p:ph idx="2" type="body"/>
          </p:nvPr>
        </p:nvSpPr>
        <p:spPr>
          <a:xfrm>
            <a:off x="4832400" y="1225225"/>
            <a:ext cx="39999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Dzielnica żydowska. Getto. Wilno" id="108" name="Google Shape;108;p19" title="Dzielnica żydowska. Getto. Wilno"/>
          <p:cNvPicPr preferRelativeResize="0"/>
          <p:nvPr/>
        </p:nvPicPr>
        <p:blipFill rotWithShape="1">
          <a:blip r:embed="rId3">
            <a:alphaModFix/>
          </a:blip>
          <a:srcRect b="5446" l="0" r="0" t="0"/>
          <a:stretch/>
        </p:blipFill>
        <p:spPr>
          <a:xfrm>
            <a:off x="4311600" y="1368724"/>
            <a:ext cx="4520700" cy="3210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6A5AF"/>
        </a:solidFill>
      </p:bgPr>
    </p:bg>
    <p:spTree>
      <p:nvGrpSpPr>
        <p:cNvPr id="112" name="Shape 112"/>
        <p:cNvGrpSpPr/>
        <p:nvPr/>
      </p:nvGrpSpPr>
      <p:grpSpPr>
        <a:xfrm>
          <a:off x="0" y="0"/>
          <a:ext cx="0" cy="0"/>
          <a:chOff x="0" y="0"/>
          <a:chExt cx="0" cy="0"/>
        </a:xfrm>
      </p:grpSpPr>
      <p:sp>
        <p:nvSpPr>
          <p:cNvPr id="113" name="Google Shape;113;p20"/>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pl">
                <a:latin typeface="Comfortaa"/>
                <a:ea typeface="Comfortaa"/>
                <a:cs typeface="Comfortaa"/>
                <a:sym typeface="Comfortaa"/>
              </a:rPr>
              <a:t>architektura sakralna</a:t>
            </a:r>
            <a:endParaRPr>
              <a:latin typeface="Comfortaa"/>
              <a:ea typeface="Comfortaa"/>
              <a:cs typeface="Comfortaa"/>
              <a:sym typeface="Comforta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17" name="Shape 117"/>
        <p:cNvGrpSpPr/>
        <p:nvPr/>
      </p:nvGrpSpPr>
      <p:grpSpPr>
        <a:xfrm>
          <a:off x="0" y="0"/>
          <a:ext cx="0" cy="0"/>
          <a:chOff x="0" y="0"/>
          <a:chExt cx="0" cy="0"/>
        </a:xfrm>
      </p:grpSpPr>
      <p:sp>
        <p:nvSpPr>
          <p:cNvPr id="118" name="Google Shape;118;p21"/>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pl">
                <a:latin typeface="Ubuntu Condensed"/>
                <a:ea typeface="Ubuntu Condensed"/>
                <a:cs typeface="Ubuntu Condensed"/>
                <a:sym typeface="Ubuntu Condensed"/>
              </a:rPr>
              <a:t>Kaplica Ostrobramska</a:t>
            </a:r>
            <a:endParaRPr>
              <a:latin typeface="Ubuntu Condensed"/>
              <a:ea typeface="Ubuntu Condensed"/>
              <a:cs typeface="Ubuntu Condensed"/>
              <a:sym typeface="Ubuntu Condensed"/>
            </a:endParaRPr>
          </a:p>
        </p:txBody>
      </p:sp>
      <p:sp>
        <p:nvSpPr>
          <p:cNvPr id="119" name="Google Shape;119;p21"/>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pl"/>
              <a:t>Od strony wewnętrznej jedynej zachowanej do dziś średniowiecznej bramy miejskiej znajduje się kaplica, dobudowana do bramy w końcówce XVII w., pierwotnie drewniana, a od 1712 r. murowana. We wnętrzach kaplicy znajduje się, uważany za cudowny, obraz Matki Miłosierdzia, zwanej też Matką Boską Ostrobramską. Obraz ten jest jednym z tych, otoczonych największym kultem.</a:t>
            </a:r>
            <a:endParaRPr/>
          </a:p>
          <a:p>
            <a:pPr indent="0" lvl="0" marL="0" rtl="0" algn="l">
              <a:spcBef>
                <a:spcPts val="1200"/>
              </a:spcBef>
              <a:spcAft>
                <a:spcPts val="1200"/>
              </a:spcAft>
              <a:buNone/>
            </a:pPr>
            <a:r>
              <a:t/>
            </a:r>
            <a:endParaRPr/>
          </a:p>
        </p:txBody>
      </p:sp>
      <p:pic>
        <p:nvPicPr>
          <p:cNvPr id="120" name="Google Shape;120;p21"/>
          <p:cNvPicPr preferRelativeResize="0"/>
          <p:nvPr/>
        </p:nvPicPr>
        <p:blipFill>
          <a:blip r:embed="rId3">
            <a:alphaModFix/>
          </a:blip>
          <a:stretch>
            <a:fillRect/>
          </a:stretch>
        </p:blipFill>
        <p:spPr>
          <a:xfrm>
            <a:off x="5211125" y="271575"/>
            <a:ext cx="3385375" cy="451382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