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7" r:id="rId10"/>
    <p:sldId id="277" r:id="rId11"/>
    <p:sldId id="270" r:id="rId12"/>
    <p:sldId id="271" r:id="rId13"/>
    <p:sldId id="272" r:id="rId14"/>
    <p:sldId id="266" r:id="rId15"/>
    <p:sldId id="265" r:id="rId16"/>
    <p:sldId id="278" r:id="rId17"/>
    <p:sldId id="276" r:id="rId18"/>
    <p:sldId id="269" r:id="rId19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EF0A4B-B9B6-4141-9D5F-DB9CCF2EB427}" v="11843" dt="2021-04-16T23:40:09.517"/>
    <p1510:client id="{2C01AC25-65F5-4B9A-A958-6ACD49539D57}" v="54" dt="2021-04-20T14:52:46.608"/>
    <p1510:client id="{55EFF7C4-2273-421F-9FE5-F5E91F53419B}" v="274" dt="2021-04-08T21:28:40.6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74" d="100"/>
          <a:sy n="74" d="100"/>
        </p:scale>
        <p:origin x="1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922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237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70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593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779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07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375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417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680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3539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291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4/21/2021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9588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epodreczniki.pl/a/obszary-nadmiaru-i-niedoboru-wody-na-swiecie/DMcmqVzvD" TargetMode="External"/><Relationship Id="rId2" Type="http://schemas.openxmlformats.org/officeDocument/2006/relationships/hyperlink" Target="https://www.geografia24.eu/geo_prezentacje_rozsz_2/382_7_czlowiek_w_systemie/r2_7_03a.pdf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galeco.pl/porady/zuzycie-wody-na-swiecie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A8AA0D7A-1058-4F5B-A613-E84CFEB59728}"/>
              </a:ext>
            </a:extLst>
          </p:cNvPr>
          <p:cNvSpPr txBox="1"/>
          <p:nvPr/>
        </p:nvSpPr>
        <p:spPr>
          <a:xfrm>
            <a:off x="4867275" y="3343275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pl-PL"/>
              <a:t>Kliknij, aby dodać tekst</a:t>
            </a:r>
          </a:p>
        </p:txBody>
      </p:sp>
      <p:pic>
        <p:nvPicPr>
          <p:cNvPr id="3" name="Obraz 3" descr="Obraz zawierający niebo, zewnętrzne, góra, przyroda&#10;&#10;Opis wygenerowany automatycznie">
            <a:extLst>
              <a:ext uri="{FF2B5EF4-FFF2-40B4-BE49-F238E27FC236}">
                <a16:creationId xmlns:a16="http://schemas.microsoft.com/office/drawing/2014/main" id="{60CD8258-9BB1-40A3-86EF-405C4670EA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1601" y="-1218393"/>
            <a:ext cx="12686486" cy="6052592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012F61AF-3172-428D-9341-A3F8F81D960E}"/>
              </a:ext>
            </a:extLst>
          </p:cNvPr>
          <p:cNvSpPr txBox="1"/>
          <p:nvPr/>
        </p:nvSpPr>
        <p:spPr>
          <a:xfrm>
            <a:off x="822780" y="5285921"/>
            <a:ext cx="11016340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4800" dirty="0">
                <a:solidFill>
                  <a:srgbClr val="00B0F0"/>
                </a:solidFill>
                <a:latin typeface="Arial Black"/>
                <a:cs typeface="Calibri"/>
              </a:rPr>
              <a:t>Wpływ człowieka na hydrosferę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19C720BC-A4A8-4345-9BBE-21D5F11CFC85}"/>
              </a:ext>
            </a:extLst>
          </p:cNvPr>
          <p:cNvSpPr txBox="1"/>
          <p:nvPr/>
        </p:nvSpPr>
        <p:spPr>
          <a:xfrm>
            <a:off x="4419600" y="6117771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dirty="0">
                <a:solidFill>
                  <a:srgbClr val="00B0F0"/>
                </a:solidFill>
                <a:latin typeface="Arial"/>
                <a:cs typeface="Calibri"/>
              </a:rPr>
              <a:t>Joanna Hryniewicz </a:t>
            </a:r>
            <a:r>
              <a:rPr lang="pl-PL" dirty="0" err="1">
                <a:solidFill>
                  <a:srgbClr val="00B0F0"/>
                </a:solidFill>
                <a:latin typeface="Arial"/>
                <a:cs typeface="Calibri"/>
              </a:rPr>
              <a:t>IIDp</a:t>
            </a:r>
            <a:endParaRPr lang="pl-PL" dirty="0">
              <a:solidFill>
                <a:srgbClr val="000000"/>
              </a:solidFill>
              <a:latin typeface="Calibri" panose="020F0502020204030204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93071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167E2149-C05C-45B8-9A32-1ACE0DB08070}"/>
              </a:ext>
            </a:extLst>
          </p:cNvPr>
          <p:cNvSpPr txBox="1"/>
          <p:nvPr/>
        </p:nvSpPr>
        <p:spPr>
          <a:xfrm>
            <a:off x="815537" y="2281731"/>
            <a:ext cx="3568262" cy="480131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dirty="0">
                <a:ea typeface="+mn-lt"/>
                <a:cs typeface="+mn-lt"/>
              </a:rPr>
              <a:t>Wielka Pacyficzna Plama Śmieci znajdująca się na </a:t>
            </a:r>
            <a:r>
              <a:rPr lang="pl-PL" dirty="0" smtClean="0">
                <a:ea typeface="+mn-lt"/>
                <a:cs typeface="+mn-lt"/>
              </a:rPr>
              <a:t>NE</a:t>
            </a:r>
            <a:r>
              <a:rPr lang="pl-PL" dirty="0">
                <a:ea typeface="+mn-lt"/>
                <a:cs typeface="+mn-lt"/>
              </a:rPr>
              <a:t> od Hawajów zajmuje </a:t>
            </a:r>
            <a:r>
              <a:rPr lang="pl-PL" dirty="0" smtClean="0">
                <a:ea typeface="+mn-lt"/>
                <a:cs typeface="+mn-lt"/>
              </a:rPr>
              <a:t>powierzchnię</a:t>
            </a:r>
            <a:r>
              <a:rPr lang="pl-PL" dirty="0">
                <a:ea typeface="+mn-lt"/>
                <a:cs typeface="+mn-lt"/>
              </a:rPr>
              <a:t> ok. 1,6 mln km2, czyli pięć razy </a:t>
            </a:r>
            <a:r>
              <a:rPr lang="pl-PL" dirty="0" smtClean="0">
                <a:ea typeface="+mn-lt"/>
                <a:cs typeface="+mn-lt"/>
              </a:rPr>
              <a:t>więcej </a:t>
            </a:r>
            <a:r>
              <a:rPr lang="pl-PL" dirty="0">
                <a:ea typeface="+mn-lt"/>
                <a:cs typeface="+mn-lt"/>
              </a:rPr>
              <a:t>od pow. Polski. Skupia nie tylko wielkie odpady co ogromną ilość cz. </a:t>
            </a:r>
            <a:r>
              <a:rPr lang="pl-PL" dirty="0" smtClean="0">
                <a:ea typeface="+mn-lt"/>
                <a:cs typeface="+mn-lt"/>
              </a:rPr>
              <a:t>mikro plastiku. </a:t>
            </a:r>
            <a:r>
              <a:rPr lang="pl-PL" dirty="0">
                <a:ea typeface="+mn-lt"/>
                <a:cs typeface="+mn-lt"/>
              </a:rPr>
              <a:t>Największe zagrożenie stanowi dla ptaków i zwierząt morskich Jego większe fragmenty wielkości groszku są połykane przez ptaki, ryby czy żółwie morskie, co zatyka im żołądki.</a:t>
            </a:r>
            <a:endParaRPr lang="pl-PL" dirty="0"/>
          </a:p>
          <a:p>
            <a:endParaRPr lang="pl-PL" dirty="0">
              <a:cs typeface="Calibri"/>
            </a:endParaRPr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algn="l"/>
            <a:endParaRPr lang="pl-PL" dirty="0">
              <a:cs typeface="Calibri"/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04B259FA-96EF-4CDD-82B2-6785D53A5F23}"/>
              </a:ext>
            </a:extLst>
          </p:cNvPr>
          <p:cNvSpPr txBox="1"/>
          <p:nvPr/>
        </p:nvSpPr>
        <p:spPr>
          <a:xfrm>
            <a:off x="2370084" y="420413"/>
            <a:ext cx="7798673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2800" dirty="0">
                <a:cs typeface="Calibri"/>
              </a:rPr>
              <a:t>Wielka</a:t>
            </a:r>
            <a:r>
              <a:rPr lang="pl-PL" sz="4400" dirty="0">
                <a:cs typeface="Calibri"/>
              </a:rPr>
              <a:t> </a:t>
            </a:r>
            <a:r>
              <a:rPr lang="pl-PL" sz="2800" dirty="0">
                <a:cs typeface="Calibri"/>
              </a:rPr>
              <a:t>Pacyficzna Plama Śmieci</a:t>
            </a:r>
          </a:p>
        </p:txBody>
      </p:sp>
      <p:pic>
        <p:nvPicPr>
          <p:cNvPr id="6" name="Obraz 6" descr="Obraz zawierający podłoże, zewnętrzne, niebieski, asfaltowa nawierzchnia&#10;&#10;Opis wygenerowany automatycznie">
            <a:extLst>
              <a:ext uri="{FF2B5EF4-FFF2-40B4-BE49-F238E27FC236}">
                <a16:creationId xmlns:a16="http://schemas.microsoft.com/office/drawing/2014/main" id="{34BE84D2-075D-4BC4-A6FC-584C01B1D7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3889" y="1576973"/>
            <a:ext cx="6747641" cy="4487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25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3AB00AE-4340-440F-82E1-9F69D1D551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4" descr="Obraz zawierający woda, zewnętrzne, sport wodny, sport&#10;&#10;Opis wygenerowany automatycznie">
            <a:extLst>
              <a:ext uri="{FF2B5EF4-FFF2-40B4-BE49-F238E27FC236}">
                <a16:creationId xmlns:a16="http://schemas.microsoft.com/office/drawing/2014/main" id="{18626A22-FDA4-4B92-9559-2CE2436240C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5913" r="-2" b="-2"/>
          <a:stretch/>
        </p:blipFill>
        <p:spPr>
          <a:xfrm>
            <a:off x="6083786" y="-168316"/>
            <a:ext cx="6261330" cy="3932313"/>
          </a:xfrm>
          <a:prstGeom prst="rect">
            <a:avLst/>
          </a:prstGeom>
          <a:effectLst>
            <a:softEdge rad="533400"/>
          </a:effectLst>
        </p:spPr>
      </p:pic>
      <p:pic>
        <p:nvPicPr>
          <p:cNvPr id="3" name="Obraz 3" descr="Obraz zawierający podłoże, zewnętrzne, piaszczysty&#10;&#10;Opis wygenerowany automatycznie">
            <a:extLst>
              <a:ext uri="{FF2B5EF4-FFF2-40B4-BE49-F238E27FC236}">
                <a16:creationId xmlns:a16="http://schemas.microsoft.com/office/drawing/2014/main" id="{F1BD9C8F-E4EC-484F-AD8C-B98460F19F9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16"/>
          <a:stretch/>
        </p:blipFill>
        <p:spPr>
          <a:xfrm>
            <a:off x="6089904" y="2487166"/>
            <a:ext cx="6263640" cy="4215384"/>
          </a:xfrm>
          <a:prstGeom prst="rect">
            <a:avLst/>
          </a:prstGeom>
          <a:effectLst>
            <a:softEdge rad="5334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2901FED-4FC9-4ED5-8123-C98BCD1616B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6D8D50A2-6560-43AF-9154-48D88905AAEA}"/>
              </a:ext>
            </a:extLst>
          </p:cNvPr>
          <p:cNvSpPr txBox="1"/>
          <p:nvPr/>
        </p:nvSpPr>
        <p:spPr>
          <a:xfrm>
            <a:off x="771964" y="1393778"/>
            <a:ext cx="5114944" cy="4219754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pl-PL" b="1" dirty="0" err="1">
                <a:solidFill>
                  <a:srgbClr val="000000"/>
                </a:solidFill>
              </a:rPr>
              <a:t>Z</a:t>
            </a:r>
            <a:r>
              <a:rPr lang="en-US" b="1" dirty="0" err="1" smtClean="0">
                <a:solidFill>
                  <a:srgbClr val="000000"/>
                </a:solidFill>
              </a:rPr>
              <a:t>anieczyszczenia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wód</a:t>
            </a:r>
            <a:r>
              <a:rPr lang="en-US" b="1" dirty="0">
                <a:solidFill>
                  <a:srgbClr val="000000"/>
                </a:solidFill>
              </a:rPr>
              <a:t> </a:t>
            </a:r>
            <a:r>
              <a:rPr lang="en-US" b="1" dirty="0" err="1">
                <a:solidFill>
                  <a:srgbClr val="000000"/>
                </a:solidFill>
              </a:rPr>
              <a:t>powstałe</a:t>
            </a:r>
            <a:r>
              <a:rPr lang="en-US" b="1" dirty="0">
                <a:solidFill>
                  <a:srgbClr val="000000"/>
                </a:solidFill>
              </a:rPr>
              <a:t> w </a:t>
            </a:r>
            <a:r>
              <a:rPr lang="en-US" b="1" dirty="0" err="1">
                <a:solidFill>
                  <a:srgbClr val="000000"/>
                </a:solidFill>
              </a:rPr>
              <a:t>wyniku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pl-PL" b="1" dirty="0" smtClean="0">
                <a:solidFill>
                  <a:srgbClr val="000000"/>
                </a:solidFill>
              </a:rPr>
              <a:t>gospodarki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morskiej</a:t>
            </a:r>
            <a:r>
              <a:rPr lang="pl-PL" b="1" dirty="0">
                <a:solidFill>
                  <a:srgbClr val="000000"/>
                </a:solidFill>
              </a:rPr>
              <a:t>:</a:t>
            </a:r>
            <a:endParaRPr lang="en-US" dirty="0">
              <a:solidFill>
                <a:srgbClr val="000000"/>
              </a:solidFill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000000"/>
                </a:solidFill>
              </a:rPr>
              <a:t>przykładem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są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zagubione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sieci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rybackie</a:t>
            </a:r>
            <a:r>
              <a:rPr lang="en-US" dirty="0">
                <a:solidFill>
                  <a:srgbClr val="000000"/>
                </a:solidFill>
              </a:rPr>
              <a:t> </a:t>
            </a:r>
            <a:r>
              <a:rPr lang="en-US" dirty="0" err="1">
                <a:solidFill>
                  <a:srgbClr val="000000"/>
                </a:solidFill>
              </a:rPr>
              <a:t>które</a:t>
            </a:r>
            <a:r>
              <a:rPr lang="en-US" dirty="0">
                <a:solidFill>
                  <a:srgbClr val="000000"/>
                </a:solidFill>
              </a:rPr>
              <a:t> stale „</a:t>
            </a:r>
            <a:r>
              <a:rPr lang="en-US" dirty="0" err="1">
                <a:solidFill>
                  <a:srgbClr val="000000"/>
                </a:solidFill>
              </a:rPr>
              <a:t>łowią</a:t>
            </a:r>
            <a:r>
              <a:rPr lang="en-US" dirty="0">
                <a:solidFill>
                  <a:srgbClr val="000000"/>
                </a:solidFill>
              </a:rPr>
              <a:t>” w </a:t>
            </a:r>
            <a:r>
              <a:rPr lang="en-US" dirty="0" err="1">
                <a:solidFill>
                  <a:srgbClr val="000000"/>
                </a:solidFill>
              </a:rPr>
              <a:t>sposób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bierny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i</a:t>
            </a:r>
            <a:r>
              <a:rPr lang="en-US" dirty="0">
                <a:solidFill>
                  <a:srgbClr val="000000"/>
                </a:solidFill>
              </a:rPr>
              <a:t> </a:t>
            </a:r>
            <a:r>
              <a:rPr lang="en-US" dirty="0" err="1">
                <a:solidFill>
                  <a:srgbClr val="000000"/>
                </a:solidFill>
              </a:rPr>
              <a:t>są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pułapką</a:t>
            </a:r>
            <a:r>
              <a:rPr lang="en-US" dirty="0">
                <a:solidFill>
                  <a:srgbClr val="000000"/>
                </a:solidFill>
              </a:rPr>
              <a:t> </a:t>
            </a:r>
            <a:r>
              <a:rPr lang="en-US" dirty="0" err="1">
                <a:solidFill>
                  <a:srgbClr val="000000"/>
                </a:solidFill>
              </a:rPr>
              <a:t>dla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zwierząt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morskich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ryb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 err="1">
                <a:solidFill>
                  <a:srgbClr val="000000"/>
                </a:solidFill>
              </a:rPr>
              <a:t>nurkujących</a:t>
            </a:r>
            <a:r>
              <a:rPr lang="en-US" dirty="0">
                <a:solidFill>
                  <a:srgbClr val="000000"/>
                </a:solidFill>
              </a:rPr>
              <a:t> </a:t>
            </a:r>
            <a:r>
              <a:rPr lang="en-US" dirty="0" err="1">
                <a:solidFill>
                  <a:srgbClr val="000000"/>
                </a:solidFill>
              </a:rPr>
              <a:t>ptaków</a:t>
            </a:r>
            <a:r>
              <a:rPr lang="en-US" dirty="0">
                <a:solidFill>
                  <a:srgbClr val="000000"/>
                </a:solidFill>
              </a:rPr>
              <a:t> </a:t>
            </a:r>
            <a:r>
              <a:rPr lang="en-US" dirty="0" err="1">
                <a:solidFill>
                  <a:srgbClr val="000000"/>
                </a:solidFill>
              </a:rPr>
              <a:t>i</a:t>
            </a:r>
            <a:r>
              <a:rPr lang="en-US" dirty="0">
                <a:solidFill>
                  <a:srgbClr val="000000"/>
                </a:solidFill>
              </a:rPr>
              <a:t> </a:t>
            </a:r>
            <a:r>
              <a:rPr lang="en-US" dirty="0" err="1">
                <a:solidFill>
                  <a:srgbClr val="000000"/>
                </a:solidFill>
              </a:rPr>
              <a:t>ssaków</a:t>
            </a:r>
            <a:r>
              <a:rPr lang="en-US" dirty="0">
                <a:solidFill>
                  <a:srgbClr val="000000"/>
                </a:solidFill>
              </a:rPr>
              <a:t> </a:t>
            </a:r>
            <a:r>
              <a:rPr lang="en-US" dirty="0" err="1">
                <a:solidFill>
                  <a:srgbClr val="000000"/>
                </a:solidFill>
              </a:rPr>
              <a:t>morskich</a:t>
            </a:r>
            <a:r>
              <a:rPr lang="en-US" dirty="0">
                <a:solidFill>
                  <a:srgbClr val="000000"/>
                </a:solidFill>
              </a:rPr>
              <a:t>. </a:t>
            </a:r>
            <a:r>
              <a:rPr lang="en-US" dirty="0" err="1">
                <a:solidFill>
                  <a:srgbClr val="000000"/>
                </a:solidFill>
              </a:rPr>
              <a:t>Zrobione</a:t>
            </a:r>
            <a:r>
              <a:rPr lang="en-US" dirty="0">
                <a:solidFill>
                  <a:srgbClr val="000000"/>
                </a:solidFill>
              </a:rPr>
              <a:t> z </a:t>
            </a:r>
            <a:r>
              <a:rPr lang="en-US" dirty="0" err="1">
                <a:solidFill>
                  <a:srgbClr val="000000"/>
                </a:solidFill>
              </a:rPr>
              <a:t>plastiku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sieci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są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źródłem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dostających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się</a:t>
            </a:r>
            <a:r>
              <a:rPr lang="en-US" dirty="0">
                <a:solidFill>
                  <a:srgbClr val="000000"/>
                </a:solidFill>
              </a:rPr>
              <a:t> do </a:t>
            </a:r>
            <a:r>
              <a:rPr lang="en-US" dirty="0" err="1">
                <a:solidFill>
                  <a:srgbClr val="000000"/>
                </a:solidFill>
              </a:rPr>
              <a:t>wody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cząsteczek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szkodliwego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tzw</a:t>
            </a:r>
            <a:r>
              <a:rPr lang="en-US" dirty="0">
                <a:solidFill>
                  <a:srgbClr val="000000"/>
                </a:solidFill>
              </a:rPr>
              <a:t>. </a:t>
            </a:r>
            <a:r>
              <a:rPr lang="en-US" dirty="0" err="1">
                <a:solidFill>
                  <a:srgbClr val="000000"/>
                </a:solidFill>
              </a:rPr>
              <a:t>mikroplastiku</a:t>
            </a:r>
            <a:r>
              <a:rPr lang="en-US" dirty="0">
                <a:solidFill>
                  <a:srgbClr val="000000"/>
                </a:solidFill>
              </a:rPr>
              <a:t>. </a:t>
            </a:r>
            <a:r>
              <a:rPr lang="en-US" dirty="0" err="1">
                <a:solidFill>
                  <a:srgbClr val="000000"/>
                </a:solidFill>
              </a:rPr>
              <a:t>Turystyka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gigantyczne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statki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pasażerskie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oraz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awarie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na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platformach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wiertniczych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katastrofy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tankowców</a:t>
            </a:r>
            <a:r>
              <a:rPr lang="en-US" dirty="0">
                <a:solidFill>
                  <a:srgbClr val="000000"/>
                </a:solidFill>
              </a:rPr>
              <a:t>.</a:t>
            </a:r>
            <a:endParaRPr lang="en-US" dirty="0">
              <a:solidFill>
                <a:srgbClr val="000000"/>
              </a:solidFill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000000"/>
                </a:solidFill>
              </a:rPr>
              <a:t>Sposobem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na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powstrzymanie</a:t>
            </a:r>
            <a:r>
              <a:rPr lang="en-US" dirty="0">
                <a:solidFill>
                  <a:srgbClr val="000000"/>
                </a:solidFill>
              </a:rPr>
              <a:t> </a:t>
            </a:r>
            <a:r>
              <a:rPr lang="en-US" dirty="0" err="1">
                <a:solidFill>
                  <a:srgbClr val="000000"/>
                </a:solidFill>
              </a:rPr>
              <a:t>negatywnych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działań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oraz</a:t>
            </a:r>
            <a:r>
              <a:rPr lang="en-US" dirty="0">
                <a:solidFill>
                  <a:srgbClr val="000000"/>
                </a:solidFill>
              </a:rPr>
              <a:t> ich </a:t>
            </a:r>
            <a:r>
              <a:rPr lang="en-US" dirty="0" err="1">
                <a:solidFill>
                  <a:srgbClr val="000000"/>
                </a:solidFill>
              </a:rPr>
              <a:t>konsekwencji</a:t>
            </a:r>
            <a:r>
              <a:rPr lang="en-US" dirty="0">
                <a:solidFill>
                  <a:srgbClr val="000000"/>
                </a:solidFill>
              </a:rPr>
              <a:t> </a:t>
            </a:r>
            <a:r>
              <a:rPr lang="en-US" dirty="0" err="1">
                <a:solidFill>
                  <a:srgbClr val="000000"/>
                </a:solidFill>
              </a:rPr>
              <a:t>są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nowoczesne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urządzenia</a:t>
            </a:r>
            <a:r>
              <a:rPr lang="en-US" dirty="0">
                <a:solidFill>
                  <a:srgbClr val="000000"/>
                </a:solidFill>
              </a:rPr>
              <a:t> np.: „</a:t>
            </a:r>
            <a:r>
              <a:rPr lang="en-US" dirty="0" err="1">
                <a:solidFill>
                  <a:srgbClr val="000000"/>
                </a:solidFill>
              </a:rPr>
              <a:t>Kombajn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morski</a:t>
            </a:r>
            <a:r>
              <a:rPr lang="en-US" dirty="0">
                <a:solidFill>
                  <a:srgbClr val="000000"/>
                </a:solidFill>
              </a:rPr>
              <a:t> do </a:t>
            </a:r>
            <a:r>
              <a:rPr lang="en-US" dirty="0" err="1">
                <a:solidFill>
                  <a:srgbClr val="000000"/>
                </a:solidFill>
              </a:rPr>
              <a:t>usuwania</a:t>
            </a:r>
            <a:r>
              <a:rPr lang="en-US" dirty="0">
                <a:solidFill>
                  <a:srgbClr val="000000"/>
                </a:solidFill>
              </a:rPr>
              <a:t> ropy </a:t>
            </a:r>
            <a:r>
              <a:rPr lang="en-US" dirty="0" err="1">
                <a:solidFill>
                  <a:srgbClr val="000000"/>
                </a:solidFill>
              </a:rPr>
              <a:t>naftowej</a:t>
            </a:r>
            <a:r>
              <a:rPr lang="en-US" dirty="0">
                <a:solidFill>
                  <a:srgbClr val="000000"/>
                </a:solidFill>
              </a:rPr>
              <a:t>” </a:t>
            </a:r>
            <a:r>
              <a:rPr lang="en-US" dirty="0" err="1">
                <a:solidFill>
                  <a:srgbClr val="000000"/>
                </a:solidFill>
              </a:rPr>
              <a:t>statek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wyposażony</a:t>
            </a:r>
            <a:r>
              <a:rPr lang="en-US" dirty="0">
                <a:solidFill>
                  <a:srgbClr val="000000"/>
                </a:solidFill>
              </a:rPr>
              <a:t> w </a:t>
            </a:r>
            <a:r>
              <a:rPr lang="en-US" dirty="0" err="1">
                <a:solidFill>
                  <a:srgbClr val="000000"/>
                </a:solidFill>
              </a:rPr>
              <a:t>systemy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zbierania</a:t>
            </a:r>
            <a:r>
              <a:rPr lang="en-US" dirty="0">
                <a:solidFill>
                  <a:srgbClr val="000000"/>
                </a:solidFill>
              </a:rPr>
              <a:t> ropy </a:t>
            </a:r>
            <a:r>
              <a:rPr lang="en-US" dirty="0" err="1">
                <a:solidFill>
                  <a:srgbClr val="000000"/>
                </a:solidFill>
              </a:rPr>
              <a:t>naftowej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oraz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innych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zanieczyszczeń</a:t>
            </a:r>
            <a:r>
              <a:rPr lang="en-US" dirty="0">
                <a:solidFill>
                  <a:srgbClr val="000000"/>
                </a:solidFill>
              </a:rPr>
              <a:t>. </a:t>
            </a:r>
            <a:r>
              <a:rPr lang="en-US" dirty="0" err="1">
                <a:solidFill>
                  <a:srgbClr val="000000"/>
                </a:solidFill>
              </a:rPr>
              <a:t>Należy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kontrolować</a:t>
            </a:r>
            <a:r>
              <a:rPr lang="en-US" dirty="0">
                <a:solidFill>
                  <a:srgbClr val="000000"/>
                </a:solidFill>
              </a:rPr>
              <a:t> </a:t>
            </a:r>
            <a:r>
              <a:rPr lang="en-US" dirty="0" err="1">
                <a:solidFill>
                  <a:srgbClr val="000000"/>
                </a:solidFill>
              </a:rPr>
              <a:t>jakość</a:t>
            </a:r>
            <a:r>
              <a:rPr lang="en-US" dirty="0">
                <a:solidFill>
                  <a:srgbClr val="000000"/>
                </a:solidFill>
              </a:rPr>
              <a:t> </a:t>
            </a:r>
            <a:r>
              <a:rPr lang="en-US" dirty="0" err="1">
                <a:solidFill>
                  <a:srgbClr val="000000"/>
                </a:solidFill>
              </a:rPr>
              <a:t>wód</a:t>
            </a:r>
            <a:r>
              <a:rPr lang="en-US" dirty="0">
                <a:solidFill>
                  <a:srgbClr val="000000"/>
                </a:solidFill>
              </a:rPr>
              <a:t>, za </a:t>
            </a:r>
            <a:r>
              <a:rPr lang="en-US" dirty="0" err="1">
                <a:solidFill>
                  <a:srgbClr val="000000"/>
                </a:solidFill>
              </a:rPr>
              <a:t>pomocą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badań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biologicznych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oraz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fizykochemicznych</a:t>
            </a:r>
            <a:r>
              <a:rPr lang="en-US" dirty="0">
                <a:solidFill>
                  <a:srgbClr val="000000"/>
                </a:solidFill>
              </a:rPr>
              <a:t> co </a:t>
            </a:r>
            <a:r>
              <a:rPr lang="en-US" dirty="0" err="1">
                <a:solidFill>
                  <a:srgbClr val="000000"/>
                </a:solidFill>
              </a:rPr>
              <a:t>pozwala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ocenić</a:t>
            </a:r>
            <a:r>
              <a:rPr lang="en-US" dirty="0">
                <a:solidFill>
                  <a:srgbClr val="000000"/>
                </a:solidFill>
              </a:rPr>
              <a:t> ich stan. </a:t>
            </a:r>
            <a:endParaRPr lang="en-US" dirty="0">
              <a:solidFill>
                <a:srgbClr val="000000"/>
              </a:solidFill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17788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3AB00AE-4340-440F-82E1-9F69D1D551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4" descr="Obraz zawierający trawa, zewnętrzne, góra, porośnięte trawą&#10;&#10;Opis wygenerowany automatycznie">
            <a:extLst>
              <a:ext uri="{FF2B5EF4-FFF2-40B4-BE49-F238E27FC236}">
                <a16:creationId xmlns:a16="http://schemas.microsoft.com/office/drawing/2014/main" id="{B7EF8881-951B-4A76-A617-3E39259B58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15983" r="-2" b="-2"/>
          <a:stretch/>
        </p:blipFill>
        <p:spPr>
          <a:xfrm>
            <a:off x="6083786" y="-168316"/>
            <a:ext cx="6261330" cy="3932313"/>
          </a:xfrm>
          <a:prstGeom prst="rect">
            <a:avLst/>
          </a:prstGeom>
          <a:effectLst>
            <a:softEdge rad="533400"/>
          </a:effectLst>
        </p:spPr>
      </p:pic>
      <p:pic>
        <p:nvPicPr>
          <p:cNvPr id="3" name="Obraz 3" descr="Obraz zawierający drzewo, zewnętrzne, woda, niebo&#10;&#10;Opis wygenerowany automatycznie">
            <a:extLst>
              <a:ext uri="{FF2B5EF4-FFF2-40B4-BE49-F238E27FC236}">
                <a16:creationId xmlns:a16="http://schemas.microsoft.com/office/drawing/2014/main" id="{EA15E345-5AE4-41E7-AAE2-F4D024BC59B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175" r="244" b="2"/>
          <a:stretch/>
        </p:blipFill>
        <p:spPr>
          <a:xfrm>
            <a:off x="6089904" y="2487166"/>
            <a:ext cx="6263640" cy="4215384"/>
          </a:xfrm>
          <a:prstGeom prst="rect">
            <a:avLst/>
          </a:prstGeom>
          <a:effectLst>
            <a:softEdge rad="5334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2901FED-4FC9-4ED5-8123-C98BCD1616B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0CDED448-57CB-4706-B2B8-0A1836368B60}"/>
              </a:ext>
            </a:extLst>
          </p:cNvPr>
          <p:cNvSpPr txBox="1"/>
          <p:nvPr/>
        </p:nvSpPr>
        <p:spPr>
          <a:xfrm>
            <a:off x="1009949" y="1536419"/>
            <a:ext cx="4803637" cy="3788830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pl-PL" sz="2000" b="1" dirty="0" err="1">
                <a:solidFill>
                  <a:srgbClr val="000000"/>
                </a:solidFill>
              </a:rPr>
              <a:t>O</a:t>
            </a:r>
            <a:r>
              <a:rPr lang="en-US" sz="2000" b="1" dirty="0" err="1" smtClean="0">
                <a:solidFill>
                  <a:srgbClr val="000000"/>
                </a:solidFill>
              </a:rPr>
              <a:t>bniżenie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r>
              <a:rPr lang="pl-PL" sz="2000" b="1" dirty="0" smtClean="0">
                <a:solidFill>
                  <a:srgbClr val="000000"/>
                </a:solidFill>
              </a:rPr>
              <a:t> poziomu </a:t>
            </a:r>
            <a:r>
              <a:rPr lang="en-US" sz="2000" b="1" dirty="0" err="1" smtClean="0">
                <a:solidFill>
                  <a:srgbClr val="000000"/>
                </a:solidFill>
              </a:rPr>
              <a:t>wód</a:t>
            </a:r>
            <a:r>
              <a:rPr lang="pl-PL" sz="2000" b="1" dirty="0" smtClean="0">
                <a:solidFill>
                  <a:srgbClr val="000000"/>
                </a:solidFill>
              </a:rPr>
              <a:t> 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</a:rPr>
              <a:t>gruntowych</a:t>
            </a:r>
            <a:r>
              <a:rPr lang="pl-PL" sz="2000" b="1" dirty="0" smtClean="0">
                <a:solidFill>
                  <a:srgbClr val="000000"/>
                </a:solidFill>
              </a:rPr>
              <a:t>:</a:t>
            </a:r>
            <a:endParaRPr lang="en-US" sz="2000" dirty="0">
              <a:solidFill>
                <a:srgbClr val="000000"/>
              </a:solidFill>
              <a:cs typeface="Calibri" panose="020F0502020204030204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 </a:t>
            </a:r>
            <a:r>
              <a:rPr lang="en-US" sz="2000" dirty="0" err="1">
                <a:solidFill>
                  <a:srgbClr val="000000"/>
                </a:solidFill>
              </a:rPr>
              <a:t>spowodowane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regulacją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rzek</a:t>
            </a:r>
            <a:r>
              <a:rPr lang="en-US" sz="2000" dirty="0">
                <a:solidFill>
                  <a:srgbClr val="000000"/>
                </a:solidFill>
              </a:rPr>
              <a:t>, </a:t>
            </a:r>
            <a:r>
              <a:rPr lang="en-US" sz="2000" dirty="0" err="1">
                <a:solidFill>
                  <a:srgbClr val="000000"/>
                </a:solidFill>
              </a:rPr>
              <a:t>powstawaniem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kanałów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zbiorników</a:t>
            </a:r>
            <a:endParaRPr lang="en-US" sz="2000" dirty="0" err="1">
              <a:solidFill>
                <a:srgbClr val="000000"/>
              </a:solidFill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000000"/>
                </a:solidFill>
              </a:rPr>
              <a:t>Sposobem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na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powstrzymanie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negatywnego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wpływu</a:t>
            </a:r>
            <a:r>
              <a:rPr lang="en-US" sz="2000" dirty="0">
                <a:solidFill>
                  <a:srgbClr val="000000"/>
                </a:solidFill>
              </a:rPr>
              <a:t> jest </a:t>
            </a:r>
            <a:r>
              <a:rPr lang="en-US" sz="2000" dirty="0" err="1">
                <a:solidFill>
                  <a:srgbClr val="000000"/>
                </a:solidFill>
              </a:rPr>
              <a:t>zachowanie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odtwarzanie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naturalnych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terenów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podmokłych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nadrzecznych</a:t>
            </a:r>
            <a:r>
              <a:rPr lang="en-US" sz="2000" dirty="0">
                <a:solidFill>
                  <a:srgbClr val="000000"/>
                </a:solidFill>
              </a:rPr>
              <a:t>, </a:t>
            </a:r>
            <a:r>
              <a:rPr lang="en-US" sz="2000" dirty="0" err="1">
                <a:solidFill>
                  <a:srgbClr val="000000"/>
                </a:solidFill>
              </a:rPr>
              <a:t>odejście</a:t>
            </a:r>
            <a:r>
              <a:rPr lang="en-US" sz="2000" dirty="0">
                <a:solidFill>
                  <a:srgbClr val="000000"/>
                </a:solidFill>
              </a:rPr>
              <a:t> od </a:t>
            </a:r>
            <a:r>
              <a:rPr lang="en-US" sz="2000" dirty="0" err="1">
                <a:solidFill>
                  <a:srgbClr val="000000"/>
                </a:solidFill>
              </a:rPr>
              <a:t>szkodliwych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prac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tj</a:t>
            </a:r>
            <a:r>
              <a:rPr lang="en-US" sz="2000" dirty="0">
                <a:solidFill>
                  <a:srgbClr val="000000"/>
                </a:solidFill>
              </a:rPr>
              <a:t>. </a:t>
            </a:r>
            <a:r>
              <a:rPr lang="en-US" sz="2000" dirty="0" err="1">
                <a:solidFill>
                  <a:srgbClr val="000000"/>
                </a:solidFill>
              </a:rPr>
              <a:t>pogłębianie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koryt</a:t>
            </a:r>
            <a:r>
              <a:rPr lang="en-US" sz="2000" dirty="0">
                <a:solidFill>
                  <a:srgbClr val="000000"/>
                </a:solidFill>
              </a:rPr>
              <a:t>, </a:t>
            </a:r>
            <a:r>
              <a:rPr lang="en-US" sz="2000" dirty="0" err="1">
                <a:solidFill>
                  <a:srgbClr val="000000"/>
                </a:solidFill>
              </a:rPr>
              <a:t>odmulanie</a:t>
            </a:r>
            <a:r>
              <a:rPr lang="en-US" sz="2000" dirty="0">
                <a:solidFill>
                  <a:srgbClr val="000000"/>
                </a:solidFill>
              </a:rPr>
              <a:t>, </a:t>
            </a:r>
            <a:r>
              <a:rPr lang="en-US" sz="2000" dirty="0" err="1">
                <a:solidFill>
                  <a:srgbClr val="000000"/>
                </a:solidFill>
              </a:rPr>
              <a:t>wykaszanie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roślinności</a:t>
            </a:r>
            <a:r>
              <a:rPr lang="en-US" sz="2000" dirty="0">
                <a:solidFill>
                  <a:srgbClr val="000000"/>
                </a:solidFill>
              </a:rPr>
              <a:t>.</a:t>
            </a:r>
            <a:endParaRPr lang="en-US" sz="2000" dirty="0">
              <a:solidFill>
                <a:srgbClr val="000000"/>
              </a:solidFill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266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8DE83CF6-8485-4C21-9D2F-0BB26B781EFA}"/>
              </a:ext>
            </a:extLst>
          </p:cNvPr>
          <p:cNvSpPr txBox="1"/>
          <p:nvPr/>
        </p:nvSpPr>
        <p:spPr>
          <a:xfrm>
            <a:off x="1117600" y="1712685"/>
            <a:ext cx="3860800" cy="424731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dirty="0">
                <a:ea typeface="+mn-lt"/>
                <a:cs typeface="+mn-lt"/>
              </a:rPr>
              <a:t>Negatywne działania człowieka na hydrosferę można powstrzymać również przez:</a:t>
            </a:r>
            <a:endParaRPr lang="pl-PL" dirty="0"/>
          </a:p>
          <a:p>
            <a:r>
              <a:rPr lang="pl-PL" dirty="0">
                <a:ea typeface="+mn-lt"/>
                <a:cs typeface="+mn-lt"/>
              </a:rPr>
              <a:t>działania prawne  zmuszające państwa do egzekwowanie przepisów prawa związanego z ochroną środowiska. Zawieranie umów, traktatów, dyrektyw międzynarodowych w celu ochrony  wód naturalnych oraz całego środowiska naturalnego.</a:t>
            </a:r>
            <a:endParaRPr lang="pl-PL" dirty="0"/>
          </a:p>
          <a:p>
            <a:r>
              <a:rPr lang="pl-PL" dirty="0">
                <a:ea typeface="+mn-lt"/>
                <a:cs typeface="+mn-lt"/>
              </a:rPr>
              <a:t>Wzrost świadomości ekologicznej przez programy, artykuły, kampanie w mediach.</a:t>
            </a:r>
            <a:endParaRPr lang="pl-PL" dirty="0"/>
          </a:p>
          <a:p>
            <a:pPr algn="l"/>
            <a:endParaRPr lang="pl-PL" dirty="0">
              <a:cs typeface="Calibri"/>
            </a:endParaRPr>
          </a:p>
        </p:txBody>
      </p:sp>
      <p:pic>
        <p:nvPicPr>
          <p:cNvPr id="3" name="Obraz 3">
            <a:extLst>
              <a:ext uri="{FF2B5EF4-FFF2-40B4-BE49-F238E27FC236}">
                <a16:creationId xmlns:a16="http://schemas.microsoft.com/office/drawing/2014/main" id="{E17B4A67-3B2C-4213-91A4-E03BB9D043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2172" y="581091"/>
            <a:ext cx="5515429" cy="5688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352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5806F38B-5997-4391-BC23-CB025EF4EFF6}"/>
              </a:ext>
            </a:extLst>
          </p:cNvPr>
          <p:cNvSpPr txBox="1"/>
          <p:nvPr/>
        </p:nvSpPr>
        <p:spPr>
          <a:xfrm>
            <a:off x="4228737" y="518160"/>
            <a:ext cx="3718560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4400" dirty="0">
                <a:cs typeface="Calibri"/>
              </a:rPr>
              <a:t>Jezioro Aralskie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6197B62E-E792-4BF7-A219-57EA71F5F116}"/>
              </a:ext>
            </a:extLst>
          </p:cNvPr>
          <p:cNvSpPr txBox="1"/>
          <p:nvPr/>
        </p:nvSpPr>
        <p:spPr>
          <a:xfrm>
            <a:off x="1499235" y="-2806065"/>
            <a:ext cx="458724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pl-PL" dirty="0">
              <a:cs typeface="Calibri"/>
            </a:endParaRPr>
          </a:p>
        </p:txBody>
      </p:sp>
      <p:pic>
        <p:nvPicPr>
          <p:cNvPr id="4" name="Obraz 4" descr="Obraz zawierający mapa&#10;&#10;Opis wygenerowany automatycznie">
            <a:extLst>
              <a:ext uri="{FF2B5EF4-FFF2-40B4-BE49-F238E27FC236}">
                <a16:creationId xmlns:a16="http://schemas.microsoft.com/office/drawing/2014/main" id="{2B18D177-88F6-470D-A3D4-405366DE36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9458" y="3126306"/>
            <a:ext cx="5309326" cy="3062659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527525E1-1BE1-402F-B0BA-F95BDB0D1F99}"/>
              </a:ext>
            </a:extLst>
          </p:cNvPr>
          <p:cNvSpPr txBox="1"/>
          <p:nvPr/>
        </p:nvSpPr>
        <p:spPr>
          <a:xfrm>
            <a:off x="590550" y="1398270"/>
            <a:ext cx="750569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dirty="0">
                <a:cs typeface="Calibri"/>
              </a:rPr>
              <a:t>Jeszcze 50 lat temu j. Aralskie było jednym z największych jezior na Ziemi, dziś jest przykładem katastrofy ekologicznej spowodowanej ingerencją człowieka.</a:t>
            </a:r>
          </a:p>
        </p:txBody>
      </p:sp>
      <p:sp>
        <p:nvSpPr>
          <p:cNvPr id="8" name="Prostokąt: zaokrąglone rogi 7">
            <a:extLst>
              <a:ext uri="{FF2B5EF4-FFF2-40B4-BE49-F238E27FC236}">
                <a16:creationId xmlns:a16="http://schemas.microsoft.com/office/drawing/2014/main" id="{DB440600-A2A8-46A6-8587-9535BCEF8A73}"/>
              </a:ext>
            </a:extLst>
          </p:cNvPr>
          <p:cNvSpPr/>
          <p:nvPr/>
        </p:nvSpPr>
        <p:spPr>
          <a:xfrm>
            <a:off x="640080" y="2316480"/>
            <a:ext cx="5146766" cy="423672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2EB00BD6-700C-4813-9C87-8B44ACB9FA9D}"/>
              </a:ext>
            </a:extLst>
          </p:cNvPr>
          <p:cNvSpPr txBox="1"/>
          <p:nvPr/>
        </p:nvSpPr>
        <p:spPr>
          <a:xfrm>
            <a:off x="1127760" y="2709092"/>
            <a:ext cx="4340499" cy="369331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>
                <a:cs typeface="Segoe UI"/>
              </a:rPr>
              <a:t>Władze Związku Radzieckiego postanowiły u brzegów uchodzących rzek do j. Aralskiego uprawiać bawełnę. Nadmiernie eksploatowano wodę z tych rzek pod uprawę, co przyczyniło się do ograniczenia zasilania jeziora, które zaczęło wysychać.</a:t>
            </a:r>
            <a:r>
              <a:rPr lang="en-US">
                <a:cs typeface="Segoe UI"/>
              </a:rPr>
              <a:t>​</a:t>
            </a:r>
          </a:p>
          <a:p>
            <a:r>
              <a:rPr lang="pl-PL">
                <a:cs typeface="Segoe UI"/>
              </a:rPr>
              <a:t>​</a:t>
            </a:r>
          </a:p>
          <a:p>
            <a:r>
              <a:rPr lang="pl-PL">
                <a:cs typeface="Segoe UI"/>
              </a:rPr>
              <a:t>Obecnie po jeziorze pozostały cztery oddzielne zbiorniki wodne z mocno zasoloną i zanieczyszczoną wodą oraz pozostawione wraki statków, gdyż kiedyś funkcjonowała tam duża flota rybacka</a:t>
            </a:r>
          </a:p>
        </p:txBody>
      </p:sp>
      <p:pic>
        <p:nvPicPr>
          <p:cNvPr id="10" name="Obraz 10" descr="Obraz zawierający niebo, zewnętrzne, jednostka pływająca, transport&#10;&#10;Opis wygenerowany automatycznie">
            <a:extLst>
              <a:ext uri="{FF2B5EF4-FFF2-40B4-BE49-F238E27FC236}">
                <a16:creationId xmlns:a16="http://schemas.microsoft.com/office/drawing/2014/main" id="{061C16D4-92BC-4EE8-9F3B-A84E695E7F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8728" y="1365242"/>
            <a:ext cx="2564525" cy="1541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439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B74DEEEF-AA9F-4B50-84C3-C181920EFE41}"/>
              </a:ext>
            </a:extLst>
          </p:cNvPr>
          <p:cNvSpPr txBox="1"/>
          <p:nvPr/>
        </p:nvSpPr>
        <p:spPr>
          <a:xfrm>
            <a:off x="3337560" y="426720"/>
            <a:ext cx="6370320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4400" dirty="0">
                <a:cs typeface="Calibri"/>
              </a:rPr>
              <a:t>Wysoka Tama na Nilu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18B34FD1-5700-46B1-BBD2-E2804476E1E2}"/>
              </a:ext>
            </a:extLst>
          </p:cNvPr>
          <p:cNvSpPr txBox="1"/>
          <p:nvPr/>
        </p:nvSpPr>
        <p:spPr>
          <a:xfrm>
            <a:off x="472440" y="1394460"/>
            <a:ext cx="1123188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dirty="0">
                <a:cs typeface="Calibri"/>
              </a:rPr>
              <a:t>W latach 60. XX w. Nil został przegrodzony Wysoką Tamą na terenie Egiptu. Dzięki temu powstał jeden z największych sztucznych zbiorników wodnych – Jezioro Nasera, co znacznie wpłynęło na środowisko i życie </a:t>
            </a:r>
            <a:r>
              <a:rPr lang="pl-PL" dirty="0" err="1">
                <a:cs typeface="Calibri"/>
              </a:rPr>
              <a:t>mieszkanców</a:t>
            </a:r>
            <a:r>
              <a:rPr lang="pl-PL" dirty="0">
                <a:cs typeface="Calibri"/>
              </a:rPr>
              <a:t> Egiptu</a:t>
            </a:r>
          </a:p>
        </p:txBody>
      </p:sp>
      <p:pic>
        <p:nvPicPr>
          <p:cNvPr id="4" name="Obraz 4" descr="Obraz zawierający woda, niebo, góra, zewnętrzne&#10;&#10;Opis wygenerowany automatycznie">
            <a:extLst>
              <a:ext uri="{FF2B5EF4-FFF2-40B4-BE49-F238E27FC236}">
                <a16:creationId xmlns:a16="http://schemas.microsoft.com/office/drawing/2014/main" id="{C9D04F10-A81E-4BA2-941F-8A23F2503D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6320" y="2462689"/>
            <a:ext cx="2903220" cy="1932623"/>
          </a:xfrm>
          <a:prstGeom prst="rect">
            <a:avLst/>
          </a:prstGeom>
        </p:spPr>
      </p:pic>
      <p:pic>
        <p:nvPicPr>
          <p:cNvPr id="5" name="Obraz 5" descr="Obraz zawierający niebo, zewnętrzne, przyroda, droga&#10;&#10;Opis wygenerowany automatycznie">
            <a:extLst>
              <a:ext uri="{FF2B5EF4-FFF2-40B4-BE49-F238E27FC236}">
                <a16:creationId xmlns:a16="http://schemas.microsoft.com/office/drawing/2014/main" id="{CE0482D0-1BCC-43AB-8A39-438264BE43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3940" y="4396740"/>
            <a:ext cx="2895600" cy="2125980"/>
          </a:xfrm>
          <a:prstGeom prst="rect">
            <a:avLst/>
          </a:prstGeom>
        </p:spPr>
      </p:pic>
      <p:sp>
        <p:nvSpPr>
          <p:cNvPr id="6" name="Prostokąt: zaokrąglone rogi 5">
            <a:extLst>
              <a:ext uri="{FF2B5EF4-FFF2-40B4-BE49-F238E27FC236}">
                <a16:creationId xmlns:a16="http://schemas.microsoft.com/office/drawing/2014/main" id="{A6FE4ABA-AFDE-49D5-89DB-1E8CF2CD2234}"/>
              </a:ext>
            </a:extLst>
          </p:cNvPr>
          <p:cNvSpPr/>
          <p:nvPr/>
        </p:nvSpPr>
        <p:spPr>
          <a:xfrm>
            <a:off x="630555" y="2550795"/>
            <a:ext cx="7589520" cy="387096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9A520FEE-0DA1-4DB8-B91B-C541A0A52C8F}"/>
              </a:ext>
            </a:extLst>
          </p:cNvPr>
          <p:cNvSpPr txBox="1"/>
          <p:nvPr/>
        </p:nvSpPr>
        <p:spPr>
          <a:xfrm>
            <a:off x="1215390" y="2876550"/>
            <a:ext cx="6126480" cy="34163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dirty="0">
                <a:cs typeface="Calibri"/>
              </a:rPr>
              <a:t>Zalety budowy tamy:</a:t>
            </a:r>
          </a:p>
          <a:p>
            <a:pPr marL="285750" indent="-285750">
              <a:buFont typeface="Arial"/>
              <a:buChar char="•"/>
            </a:pPr>
            <a:r>
              <a:rPr lang="pl-PL" dirty="0">
                <a:cs typeface="Calibri"/>
              </a:rPr>
              <a:t>Możliwość regulacji wylewów Nilu, ograniczenie powodzi</a:t>
            </a:r>
          </a:p>
          <a:p>
            <a:pPr marL="285750" indent="-285750">
              <a:buFont typeface="Arial"/>
              <a:buChar char="•"/>
            </a:pPr>
            <a:r>
              <a:rPr lang="pl-PL" dirty="0">
                <a:cs typeface="Calibri"/>
              </a:rPr>
              <a:t>Całoroczne nawadnianie pól</a:t>
            </a:r>
          </a:p>
          <a:p>
            <a:pPr marL="285750" indent="-285750">
              <a:buFont typeface="Arial"/>
              <a:buChar char="•"/>
            </a:pPr>
            <a:r>
              <a:rPr lang="pl-PL" dirty="0">
                <a:cs typeface="Calibri"/>
              </a:rPr>
              <a:t>Możliwość pozyskiwania energii, bo przy tamie wybudowano elektrownię wodną</a:t>
            </a:r>
          </a:p>
          <a:p>
            <a:pPr marL="285750" indent="-285750">
              <a:buFont typeface="Arial"/>
              <a:buChar char="•"/>
            </a:pPr>
            <a:r>
              <a:rPr lang="pl-PL" dirty="0">
                <a:cs typeface="Calibri"/>
              </a:rPr>
              <a:t>Rozwój żeglugi i rybołówstwa</a:t>
            </a:r>
          </a:p>
          <a:p>
            <a:r>
              <a:rPr lang="pl-PL" dirty="0">
                <a:cs typeface="Calibri"/>
              </a:rPr>
              <a:t>Wady budowy tamy:</a:t>
            </a:r>
          </a:p>
          <a:p>
            <a:pPr marL="285750" indent="-285750">
              <a:buFont typeface="Arial"/>
              <a:buChar char="•"/>
            </a:pPr>
            <a:r>
              <a:rPr lang="pl-PL" dirty="0">
                <a:cs typeface="Calibri"/>
              </a:rPr>
              <a:t>Zmniejszenie żyzności gleb na terenach poniżej tamy, bo zatrzymuje ona osady</a:t>
            </a:r>
          </a:p>
          <a:p>
            <a:pPr marL="285750" indent="-285750">
              <a:buFont typeface="Arial"/>
              <a:buChar char="•"/>
            </a:pPr>
            <a:r>
              <a:rPr lang="pl-PL" dirty="0">
                <a:cs typeface="Calibri"/>
              </a:rPr>
              <a:t>Zmniejszenie pow. Delty Nilu, przez zatrzymywanie osadów</a:t>
            </a:r>
          </a:p>
          <a:p>
            <a:pPr marL="285750" indent="-285750">
              <a:buFont typeface="Arial"/>
              <a:buChar char="•"/>
            </a:pPr>
            <a:r>
              <a:rPr lang="pl-PL" dirty="0">
                <a:cs typeface="Calibri"/>
              </a:rPr>
              <a:t>Wzrost zasolenia gleb w delcie Nilu, bo mniejsza jego ilość wpływa do Morza Śródziemnego.</a:t>
            </a:r>
          </a:p>
        </p:txBody>
      </p:sp>
    </p:spTree>
    <p:extLst>
      <p:ext uri="{BB962C8B-B14F-4D97-AF65-F5344CB8AC3E}">
        <p14:creationId xmlns:p14="http://schemas.microsoft.com/office/powerpoint/2010/main" val="65344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FE058B4F-7243-4A5F-B20C-5DA9771E427D}"/>
              </a:ext>
            </a:extLst>
          </p:cNvPr>
          <p:cNvSpPr txBox="1"/>
          <p:nvPr/>
        </p:nvSpPr>
        <p:spPr>
          <a:xfrm>
            <a:off x="2544990" y="469446"/>
            <a:ext cx="7707085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4400" dirty="0">
                <a:cs typeface="Calibri"/>
              </a:rPr>
              <a:t>Zanieczyszczenie</a:t>
            </a:r>
            <a:r>
              <a:rPr lang="pl-PL" dirty="0">
                <a:cs typeface="Calibri"/>
              </a:rPr>
              <a:t> </a:t>
            </a:r>
            <a:r>
              <a:rPr lang="pl-PL" sz="4400" dirty="0">
                <a:cs typeface="Calibri"/>
              </a:rPr>
              <a:t>wód na świecie</a:t>
            </a:r>
          </a:p>
        </p:txBody>
      </p:sp>
      <p:pic>
        <p:nvPicPr>
          <p:cNvPr id="4" name="Obraz 4" descr="Obraz zawierający mapa&#10;&#10;Opis wygenerowany automatycznie">
            <a:extLst>
              <a:ext uri="{FF2B5EF4-FFF2-40B4-BE49-F238E27FC236}">
                <a16:creationId xmlns:a16="http://schemas.microsoft.com/office/drawing/2014/main" id="{F1ADC796-364B-40CC-B56F-3374C5742A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1428" y="1377590"/>
            <a:ext cx="7228115" cy="5097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963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535B891F-3886-4586-9D16-F5BCD30355FC}"/>
              </a:ext>
            </a:extLst>
          </p:cNvPr>
          <p:cNvSpPr txBox="1"/>
          <p:nvPr/>
        </p:nvSpPr>
        <p:spPr>
          <a:xfrm>
            <a:off x="930166" y="1077310"/>
            <a:ext cx="9364716" cy="563231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dirty="0">
                <a:cs typeface="Calibri"/>
              </a:rPr>
              <a:t>Źródła:</a:t>
            </a:r>
          </a:p>
          <a:p>
            <a:endParaRPr lang="pl-PL" dirty="0">
              <a:ea typeface="+mn-lt"/>
              <a:cs typeface="+mn-lt"/>
            </a:endParaRPr>
          </a:p>
          <a:p>
            <a:r>
              <a:rPr lang="pl-PL" dirty="0">
                <a:ea typeface="+mn-lt"/>
                <a:cs typeface="+mn-lt"/>
                <a:hlinkClick r:id="rId2"/>
              </a:rPr>
              <a:t>https://www.geografia24.eu/geo_prezentacje_rozsz_2/382_7_czlowiek_w_systemie/r2_7_03a.pdf</a:t>
            </a:r>
            <a:endParaRPr lang="pl-PL"/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r>
              <a:rPr lang="pl-PL" dirty="0">
                <a:ea typeface="+mn-lt"/>
                <a:cs typeface="+mn-lt"/>
                <a:hlinkClick r:id="rId3"/>
              </a:rPr>
              <a:t>https://epodreczniki.pl/a/obszary-nadmiaru-i-niedoboru-wody-na-swiecie/DMcmqVzvD</a:t>
            </a:r>
            <a:endParaRPr lang="pl-PL"/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r>
              <a:rPr lang="pl-PL" dirty="0">
                <a:ea typeface="+mn-lt"/>
                <a:cs typeface="+mn-lt"/>
                <a:hlinkClick r:id="rId4"/>
              </a:rPr>
              <a:t>https://galeco.pl/porady/zuzycie-wody-na-swiecie</a:t>
            </a:r>
            <a:endParaRPr lang="pl-PL"/>
          </a:p>
          <a:p>
            <a:pPr algn="l"/>
            <a:endParaRPr lang="pl-PL" dirty="0">
              <a:cs typeface="Calibri"/>
            </a:endParaRPr>
          </a:p>
          <a:p>
            <a:r>
              <a:rPr lang="pl-PL" dirty="0">
                <a:ea typeface="+mn-lt"/>
                <a:cs typeface="+mn-lt"/>
              </a:rPr>
              <a:t>https://www.radiozet.pl/Podroze/Wyspa-Smieci-na-Pacyfiku.-120-tys.-ton-plastiku-posrodku-Oceanu-Spokojnego</a:t>
            </a:r>
            <a:endParaRPr lang="pl-PL" dirty="0"/>
          </a:p>
          <a:p>
            <a:endParaRPr lang="pl-PL" dirty="0">
              <a:cs typeface="Calibri"/>
            </a:endParaRPr>
          </a:p>
          <a:p>
            <a:r>
              <a:rPr lang="pl-PL" dirty="0">
                <a:cs typeface="Calibri"/>
              </a:rPr>
              <a:t>Wikipedia</a:t>
            </a:r>
          </a:p>
          <a:p>
            <a:endParaRPr lang="pl-PL" dirty="0">
              <a:cs typeface="Calibri"/>
            </a:endParaRPr>
          </a:p>
          <a:p>
            <a:r>
              <a:rPr lang="pl-PL" dirty="0">
                <a:cs typeface="Calibri"/>
              </a:rPr>
              <a:t>Podręcznik Nowej Ery – Oblicza geografii 2 zakres podstawowy</a:t>
            </a:r>
          </a:p>
          <a:p>
            <a:endParaRPr lang="pl-PL" dirty="0">
              <a:cs typeface="Calibri"/>
            </a:endParaRPr>
          </a:p>
          <a:p>
            <a:r>
              <a:rPr lang="pl-PL" dirty="0">
                <a:cs typeface="Calibri"/>
              </a:rPr>
              <a:t>Fotografie – grafika </a:t>
            </a:r>
            <a:r>
              <a:rPr lang="pl-PL" dirty="0" err="1">
                <a:cs typeface="Calibri"/>
              </a:rPr>
              <a:t>google</a:t>
            </a:r>
          </a:p>
          <a:p>
            <a:endParaRPr lang="pl-PL" dirty="0">
              <a:cs typeface="Calibri"/>
            </a:endParaRPr>
          </a:p>
          <a:p>
            <a:endParaRPr lang="pl-PL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16296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1AC8E579-7771-4895-818C-680E7200DC08}"/>
              </a:ext>
            </a:extLst>
          </p:cNvPr>
          <p:cNvSpPr txBox="1"/>
          <p:nvPr/>
        </p:nvSpPr>
        <p:spPr>
          <a:xfrm>
            <a:off x="3781622" y="2981785"/>
            <a:ext cx="4998720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4400" dirty="0">
                <a:solidFill>
                  <a:srgbClr val="00B0F0"/>
                </a:solidFill>
                <a:cs typeface="Calibri"/>
              </a:rPr>
              <a:t>Dziękuję za uwagę</a:t>
            </a:r>
          </a:p>
        </p:txBody>
      </p:sp>
    </p:spTree>
    <p:extLst>
      <p:ext uri="{BB962C8B-B14F-4D97-AF65-F5344CB8AC3E}">
        <p14:creationId xmlns:p14="http://schemas.microsoft.com/office/powerpoint/2010/main" val="3646093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3743688-2412-432F-B250-9E46B8447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cs typeface="Calibri Light"/>
              </a:rPr>
              <a:t>C</a:t>
            </a:r>
            <a:r>
              <a:rPr lang="pl-PL" dirty="0">
                <a:latin typeface="Calibri"/>
                <a:cs typeface="Calibri Light"/>
              </a:rPr>
              <a:t>o to jest hydrosfera?</a:t>
            </a:r>
          </a:p>
        </p:txBody>
      </p:sp>
      <p:sp>
        <p:nvSpPr>
          <p:cNvPr id="28" name="Prostokąt: zaokrąglone rogi 27">
            <a:extLst>
              <a:ext uri="{FF2B5EF4-FFF2-40B4-BE49-F238E27FC236}">
                <a16:creationId xmlns:a16="http://schemas.microsoft.com/office/drawing/2014/main" id="{CAEEAAA9-4D40-483C-AE9D-1748708A9C08}"/>
              </a:ext>
            </a:extLst>
          </p:cNvPr>
          <p:cNvSpPr/>
          <p:nvPr/>
        </p:nvSpPr>
        <p:spPr>
          <a:xfrm>
            <a:off x="730469" y="1868215"/>
            <a:ext cx="5125543" cy="43828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cs typeface="Calibri"/>
            </a:endParaRPr>
          </a:p>
          <a:p>
            <a:pPr marL="285750" indent="-285750" algn="ctr">
              <a:buFont typeface="Arial"/>
              <a:buChar char="•"/>
            </a:pPr>
            <a:endParaRPr lang="pl-PL" dirty="0">
              <a:cs typeface="Calibri"/>
            </a:endParaRPr>
          </a:p>
          <a:p>
            <a:pPr marL="285750" indent="-285750" algn="ctr">
              <a:buFont typeface="Arial"/>
              <a:buChar char="•"/>
            </a:pPr>
            <a:endParaRPr lang="pl-PL" dirty="0">
              <a:cs typeface="Calibri"/>
            </a:endParaRPr>
          </a:p>
        </p:txBody>
      </p:sp>
      <p:sp>
        <p:nvSpPr>
          <p:cNvPr id="29" name="pole tekstowe 28">
            <a:extLst>
              <a:ext uri="{FF2B5EF4-FFF2-40B4-BE49-F238E27FC236}">
                <a16:creationId xmlns:a16="http://schemas.microsoft.com/office/drawing/2014/main" id="{40B21247-8C79-4CEA-A5E7-3307E47DE023}"/>
              </a:ext>
            </a:extLst>
          </p:cNvPr>
          <p:cNvSpPr txBox="1"/>
          <p:nvPr/>
        </p:nvSpPr>
        <p:spPr>
          <a:xfrm>
            <a:off x="1394857" y="2535229"/>
            <a:ext cx="4002439" cy="31393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dirty="0">
                <a:cs typeface="Calibri"/>
              </a:rPr>
              <a:t>To jedna z geosfer, ogół wód na Ziemi, obejmujący wody podziemne i powierzchniowe:</a:t>
            </a:r>
          </a:p>
          <a:p>
            <a:pPr marL="285750" indent="-285750">
              <a:buFont typeface="Arial"/>
              <a:buChar char="•"/>
            </a:pPr>
            <a:r>
              <a:rPr lang="pl-PL" dirty="0">
                <a:cs typeface="Calibri"/>
              </a:rPr>
              <a:t>Rzeki</a:t>
            </a:r>
          </a:p>
          <a:p>
            <a:pPr marL="285750" indent="-285750">
              <a:buFont typeface="Arial"/>
              <a:buChar char="•"/>
            </a:pPr>
            <a:r>
              <a:rPr lang="pl-PL" dirty="0">
                <a:cs typeface="Calibri"/>
              </a:rPr>
              <a:t>Jeziora</a:t>
            </a:r>
          </a:p>
          <a:p>
            <a:pPr marL="285750" indent="-285750">
              <a:buFont typeface="Arial"/>
              <a:buChar char="•"/>
            </a:pPr>
            <a:r>
              <a:rPr lang="pl-PL" dirty="0">
                <a:cs typeface="Calibri"/>
              </a:rPr>
              <a:t>Morza</a:t>
            </a:r>
          </a:p>
          <a:p>
            <a:pPr marL="285750" indent="-285750">
              <a:buFont typeface="Arial"/>
              <a:buChar char="•"/>
            </a:pPr>
            <a:r>
              <a:rPr lang="pl-PL" dirty="0">
                <a:cs typeface="Calibri"/>
              </a:rPr>
              <a:t>Oceany</a:t>
            </a:r>
          </a:p>
          <a:p>
            <a:pPr marL="285750" indent="-285750">
              <a:buFont typeface="Arial"/>
              <a:buChar char="•"/>
            </a:pPr>
            <a:r>
              <a:rPr lang="pl-PL" dirty="0">
                <a:cs typeface="Calibri"/>
              </a:rPr>
              <a:t>Lodowce i lądolody</a:t>
            </a:r>
          </a:p>
          <a:p>
            <a:pPr marL="285750" indent="-285750">
              <a:buFont typeface="Arial"/>
              <a:buChar char="•"/>
            </a:pPr>
            <a:r>
              <a:rPr lang="pl-PL" dirty="0">
                <a:cs typeface="Calibri"/>
              </a:rPr>
              <a:t>Bagna</a:t>
            </a:r>
          </a:p>
          <a:p>
            <a:pPr marL="285750" indent="-285750">
              <a:buFont typeface="Arial"/>
              <a:buChar char="•"/>
            </a:pPr>
            <a:r>
              <a:rPr lang="pl-PL" dirty="0">
                <a:cs typeface="Calibri"/>
              </a:rPr>
              <a:t>Wodę zawartą w atmosferze i biosferze</a:t>
            </a:r>
          </a:p>
        </p:txBody>
      </p:sp>
      <p:sp>
        <p:nvSpPr>
          <p:cNvPr id="31" name="pole tekstowe 30">
            <a:extLst>
              <a:ext uri="{FF2B5EF4-FFF2-40B4-BE49-F238E27FC236}">
                <a16:creationId xmlns:a16="http://schemas.microsoft.com/office/drawing/2014/main" id="{BD84935D-780B-41AB-AE04-17D36D31E1AA}"/>
              </a:ext>
            </a:extLst>
          </p:cNvPr>
          <p:cNvSpPr txBox="1"/>
          <p:nvPr/>
        </p:nvSpPr>
        <p:spPr>
          <a:xfrm>
            <a:off x="12339144" y="2790497"/>
            <a:ext cx="31531" cy="3914917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dirty="0">
                <a:cs typeface="Calibri"/>
              </a:rPr>
              <a:t>Mianem </a:t>
            </a:r>
            <a:r>
              <a:rPr lang="pl-PL" dirty="0" err="1">
                <a:cs typeface="Calibri"/>
              </a:rPr>
              <a:t>wszchoceanu</a:t>
            </a:r>
            <a:r>
              <a:rPr lang="pl-PL" dirty="0">
                <a:cs typeface="Calibri"/>
              </a:rPr>
              <a:t> określamy natomiast całość wód </a:t>
            </a:r>
            <a:r>
              <a:rPr lang="pl-PL" dirty="0" err="1">
                <a:cs typeface="Calibri"/>
              </a:rPr>
              <a:t>morsich</a:t>
            </a:r>
            <a:r>
              <a:rPr lang="pl-PL" dirty="0">
                <a:cs typeface="Calibri"/>
              </a:rPr>
              <a:t> na powierzchni Ziemi  czyli oceanów i wchodzących i ich skład mórz. Wszechocean zajmuje ok 70% pow. Ziemi.</a:t>
            </a:r>
          </a:p>
        </p:txBody>
      </p:sp>
      <p:pic>
        <p:nvPicPr>
          <p:cNvPr id="33" name="Obraz 33" descr="Obraz zawierający przyroda, lód, niebo, zewnętrzne&#10;&#10;Opis wygenerowany automatycznie">
            <a:extLst>
              <a:ext uri="{FF2B5EF4-FFF2-40B4-BE49-F238E27FC236}">
                <a16:creationId xmlns:a16="http://schemas.microsoft.com/office/drawing/2014/main" id="{F32A9474-5259-4393-852B-53BCEABDBD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0629" y="608203"/>
            <a:ext cx="2743200" cy="1635651"/>
          </a:xfrm>
          <a:prstGeom prst="rect">
            <a:avLst/>
          </a:prstGeom>
        </p:spPr>
      </p:pic>
      <p:pic>
        <p:nvPicPr>
          <p:cNvPr id="34" name="Obraz 34" descr="Obraz zawierający przyroda, brzeg, piaszczysty&#10;&#10;Opis wygenerowany automatycznie">
            <a:extLst>
              <a:ext uri="{FF2B5EF4-FFF2-40B4-BE49-F238E27FC236}">
                <a16:creationId xmlns:a16="http://schemas.microsoft.com/office/drawing/2014/main" id="{62F58340-96AB-444C-B093-B5281D0489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7076" y="4248694"/>
            <a:ext cx="3458935" cy="2304142"/>
          </a:xfrm>
          <a:prstGeom prst="rect">
            <a:avLst/>
          </a:prstGeom>
        </p:spPr>
      </p:pic>
      <p:pic>
        <p:nvPicPr>
          <p:cNvPr id="35" name="Obraz 35" descr="Obraz zawierający trawa, zewnętrzne, góra, porośnięte trawą&#10;&#10;Opis wygenerowany automatycznie">
            <a:extLst>
              <a:ext uri="{FF2B5EF4-FFF2-40B4-BE49-F238E27FC236}">
                <a16:creationId xmlns:a16="http://schemas.microsoft.com/office/drawing/2014/main" id="{841A3204-123C-4FAF-BE2C-350E3CB4B3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64171" y="2244215"/>
            <a:ext cx="2743200" cy="2050256"/>
          </a:xfrm>
          <a:prstGeom prst="rect">
            <a:avLst/>
          </a:prstGeom>
        </p:spPr>
      </p:pic>
      <p:pic>
        <p:nvPicPr>
          <p:cNvPr id="36" name="Obraz 36" descr="Obraz zawierający trawa, przyroda, rafa, jezioro&#10;&#10;Opis wygenerowany automatycznie">
            <a:extLst>
              <a:ext uri="{FF2B5EF4-FFF2-40B4-BE49-F238E27FC236}">
                <a16:creationId xmlns:a16="http://schemas.microsoft.com/office/drawing/2014/main" id="{7E451453-E320-409B-B565-50F4BDE7E7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0971" y="2252610"/>
            <a:ext cx="3026228" cy="2040720"/>
          </a:xfrm>
          <a:prstGeom prst="rect">
            <a:avLst/>
          </a:prstGeom>
        </p:spPr>
      </p:pic>
      <p:pic>
        <p:nvPicPr>
          <p:cNvPr id="37" name="Obraz 37" descr="Obraz zawierający trawa, zewnętrzne, przyroda, staw&#10;&#10;Opis wygenerowany automatycznie">
            <a:extLst>
              <a:ext uri="{FF2B5EF4-FFF2-40B4-BE49-F238E27FC236}">
                <a16:creationId xmlns:a16="http://schemas.microsoft.com/office/drawing/2014/main" id="{80356A37-614D-4F3D-829E-D822088D302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20970" y="607133"/>
            <a:ext cx="3011718" cy="1652309"/>
          </a:xfrm>
          <a:prstGeom prst="rect">
            <a:avLst/>
          </a:prstGeom>
        </p:spPr>
      </p:pic>
      <p:pic>
        <p:nvPicPr>
          <p:cNvPr id="38" name="Obraz 38" descr="Obraz zawierający przyroda, drzewo, woda, wodospad&#10;&#10;Opis wygenerowany automatycznie">
            <a:extLst>
              <a:ext uri="{FF2B5EF4-FFF2-40B4-BE49-F238E27FC236}">
                <a16:creationId xmlns:a16="http://schemas.microsoft.com/office/drawing/2014/main" id="{871D8347-A50F-40F8-87E5-0F96C995632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20972" y="4246202"/>
            <a:ext cx="2111831" cy="234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481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86ABD2FA-4B46-4AF2-BD2A-32D7D4C5D823}"/>
              </a:ext>
            </a:extLst>
          </p:cNvPr>
          <p:cNvSpPr txBox="1"/>
          <p:nvPr/>
        </p:nvSpPr>
        <p:spPr>
          <a:xfrm>
            <a:off x="2948679" y="336594"/>
            <a:ext cx="6632025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4400" dirty="0">
                <a:cs typeface="Calibri"/>
              </a:rPr>
              <a:t>Zasoby wody na świecie</a:t>
            </a:r>
          </a:p>
        </p:txBody>
      </p:sp>
      <p:sp>
        <p:nvSpPr>
          <p:cNvPr id="3" name="Prostokąt: zaokrąglone rogi 2">
            <a:extLst>
              <a:ext uri="{FF2B5EF4-FFF2-40B4-BE49-F238E27FC236}">
                <a16:creationId xmlns:a16="http://schemas.microsoft.com/office/drawing/2014/main" id="{085CB1B1-D39F-46A3-91B5-357090B0515B}"/>
              </a:ext>
            </a:extLst>
          </p:cNvPr>
          <p:cNvSpPr/>
          <p:nvPr/>
        </p:nvSpPr>
        <p:spPr>
          <a:xfrm>
            <a:off x="509754" y="2435771"/>
            <a:ext cx="5126420" cy="412294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rostokąt: zaokrąglone rogi 3">
            <a:extLst>
              <a:ext uri="{FF2B5EF4-FFF2-40B4-BE49-F238E27FC236}">
                <a16:creationId xmlns:a16="http://schemas.microsoft.com/office/drawing/2014/main" id="{5A8B4BFD-4A0C-4C6A-9EFE-C93FE7BF9BF1}"/>
              </a:ext>
            </a:extLst>
          </p:cNvPr>
          <p:cNvSpPr/>
          <p:nvPr/>
        </p:nvSpPr>
        <p:spPr>
          <a:xfrm>
            <a:off x="6450461" y="2506454"/>
            <a:ext cx="5177658" cy="4056991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60F0B5A2-2A4E-4526-81CD-9A2ED870DFAF}"/>
              </a:ext>
            </a:extLst>
          </p:cNvPr>
          <p:cNvSpPr txBox="1"/>
          <p:nvPr/>
        </p:nvSpPr>
        <p:spPr>
          <a:xfrm>
            <a:off x="794516" y="2828268"/>
            <a:ext cx="4621397" cy="369331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dirty="0">
                <a:cs typeface="Calibri"/>
              </a:rPr>
              <a:t>Woda słona</a:t>
            </a:r>
          </a:p>
          <a:p>
            <a:endParaRPr lang="pl-PL" dirty="0">
              <a:cs typeface="Calibri"/>
            </a:endParaRPr>
          </a:p>
          <a:p>
            <a:r>
              <a:rPr lang="pl-PL" dirty="0">
                <a:cs typeface="Calibri"/>
              </a:rPr>
              <a:t>Ok 97,5% wszystkich wód</a:t>
            </a:r>
          </a:p>
          <a:p>
            <a:r>
              <a:rPr lang="pl-PL" dirty="0">
                <a:cs typeface="Calibri"/>
              </a:rPr>
              <a:t>Zgromadzona jest głównie w morzach i oceanach ale też słonych wodach podziemnych i  słonych jeziorach.</a:t>
            </a:r>
          </a:p>
          <a:p>
            <a:endParaRPr lang="pl-PL" dirty="0">
              <a:cs typeface="Calibri"/>
            </a:endParaRPr>
          </a:p>
          <a:p>
            <a:r>
              <a:rPr lang="pl-PL" dirty="0">
                <a:ea typeface="+mn-lt"/>
                <a:cs typeface="+mn-lt"/>
              </a:rPr>
              <a:t>Mianem wszechoceanu określamy  całość wód morskich na powierzchni Ziemi  czyli oceanów i wchodzących i ich skład mórz. Wszechocean zajmuje ok 70% pow. Ziemi.</a:t>
            </a:r>
          </a:p>
          <a:p>
            <a:endParaRPr lang="pl-PL" dirty="0">
              <a:cs typeface="Calibri"/>
            </a:endParaRPr>
          </a:p>
          <a:p>
            <a:endParaRPr lang="pl-PL" dirty="0">
              <a:cs typeface="Calibri"/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797E7578-8C27-427C-A42C-8AB514F5A1DD}"/>
              </a:ext>
            </a:extLst>
          </p:cNvPr>
          <p:cNvSpPr txBox="1"/>
          <p:nvPr/>
        </p:nvSpPr>
        <p:spPr>
          <a:xfrm>
            <a:off x="6826600" y="2829254"/>
            <a:ext cx="4257740" cy="31393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dirty="0">
                <a:cs typeface="Calibri"/>
              </a:rPr>
              <a:t>Woda słodka</a:t>
            </a:r>
          </a:p>
          <a:p>
            <a:endParaRPr lang="pl-PL" dirty="0">
              <a:cs typeface="Calibri"/>
            </a:endParaRPr>
          </a:p>
          <a:p>
            <a:r>
              <a:rPr lang="pl-PL" dirty="0">
                <a:cs typeface="Calibri"/>
              </a:rPr>
              <a:t>Ok 2,5% wszystkich wód</a:t>
            </a:r>
          </a:p>
          <a:p>
            <a:r>
              <a:rPr lang="pl-PL" dirty="0">
                <a:cs typeface="Calibri"/>
              </a:rPr>
              <a:t>Zgromadzona jest głównie w lodowcach, występuje też w wodach podziemnych, rzekach, jeziorach i bagnach.</a:t>
            </a:r>
          </a:p>
          <a:p>
            <a:endParaRPr lang="pl-PL" dirty="0">
              <a:cs typeface="Calibri"/>
            </a:endParaRPr>
          </a:p>
          <a:p>
            <a:r>
              <a:rPr lang="pl-PL" dirty="0">
                <a:cs typeface="Calibri"/>
              </a:rPr>
              <a:t>Ponad 2/3 wody słodkiej jest zgromadzona w postaci śniegu i lodu, a prawie 1/3 to wody podziemne. Zasoby wody do, których człowiek ma łatwy dostęp to niecały 1%.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76FFA7E7-4019-4DDD-9342-F2A8E21CF0C9}"/>
              </a:ext>
            </a:extLst>
          </p:cNvPr>
          <p:cNvSpPr txBox="1"/>
          <p:nvPr/>
        </p:nvSpPr>
        <p:spPr>
          <a:xfrm>
            <a:off x="688428" y="1277007"/>
            <a:ext cx="10930758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dirty="0">
                <a:cs typeface="Calibri"/>
              </a:rPr>
              <a:t>Zasoby wodne na Ziemi to ok. </a:t>
            </a:r>
            <a:r>
              <a:rPr lang="pl-PL" dirty="0">
                <a:solidFill>
                  <a:schemeClr val="accent5">
                    <a:lumMod val="75000"/>
                  </a:schemeClr>
                </a:solidFill>
                <a:cs typeface="Calibri"/>
              </a:rPr>
              <a:t>1,4 mld km3</a:t>
            </a:r>
            <a:r>
              <a:rPr lang="pl-PL" dirty="0">
                <a:cs typeface="Calibri"/>
              </a:rPr>
              <a:t>. Co roku przybywa 0,3 km3 wody na skutek procesów naturalnych. Jest to rekompensowane fotodysocjacją wody w atmosferze czy wiązaniem wody w skałach. Człowiek również wpływa na ilość wody w procesach chemicznych i technologicznych, gdzie ważną rolę ma spalanie paliw kopalnych.</a:t>
            </a:r>
          </a:p>
        </p:txBody>
      </p:sp>
    </p:spTree>
    <p:extLst>
      <p:ext uri="{BB962C8B-B14F-4D97-AF65-F5344CB8AC3E}">
        <p14:creationId xmlns:p14="http://schemas.microsoft.com/office/powerpoint/2010/main" val="2264531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2">
            <a:extLst>
              <a:ext uri="{FF2B5EF4-FFF2-40B4-BE49-F238E27FC236}">
                <a16:creationId xmlns:a16="http://schemas.microsoft.com/office/drawing/2014/main" id="{7D1C551A-2E4A-4AC7-85ED-47818B1609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084410"/>
            <a:ext cx="10905066" cy="4689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176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A89A42FE-B2B5-44CA-B0F2-54E67278679A}"/>
              </a:ext>
            </a:extLst>
          </p:cNvPr>
          <p:cNvSpPr txBox="1"/>
          <p:nvPr/>
        </p:nvSpPr>
        <p:spPr>
          <a:xfrm>
            <a:off x="1850572" y="362857"/>
            <a:ext cx="8708570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4400" dirty="0">
                <a:cs typeface="Calibri"/>
              </a:rPr>
              <a:t>Wykorzystanie wody przez człowieka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C411DD2F-9F6C-413A-8212-A3ABBE6AA548}"/>
              </a:ext>
            </a:extLst>
          </p:cNvPr>
          <p:cNvSpPr txBox="1"/>
          <p:nvPr/>
        </p:nvSpPr>
        <p:spPr>
          <a:xfrm>
            <a:off x="4724400" y="-1023257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pl-PL" dirty="0">
              <a:cs typeface="Calibri"/>
            </a:endParaRPr>
          </a:p>
        </p:txBody>
      </p:sp>
      <p:sp>
        <p:nvSpPr>
          <p:cNvPr id="4" name="Prostokąt: zaokrąglone rogi 3">
            <a:extLst>
              <a:ext uri="{FF2B5EF4-FFF2-40B4-BE49-F238E27FC236}">
                <a16:creationId xmlns:a16="http://schemas.microsoft.com/office/drawing/2014/main" id="{2761D9BB-2280-44FD-813E-F383043E8C53}"/>
              </a:ext>
            </a:extLst>
          </p:cNvPr>
          <p:cNvSpPr/>
          <p:nvPr/>
        </p:nvSpPr>
        <p:spPr>
          <a:xfrm>
            <a:off x="270965" y="1240881"/>
            <a:ext cx="11573689" cy="11749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99865782-4131-4CD4-9457-DF950B38A618}"/>
              </a:ext>
            </a:extLst>
          </p:cNvPr>
          <p:cNvSpPr txBox="1"/>
          <p:nvPr/>
        </p:nvSpPr>
        <p:spPr>
          <a:xfrm>
            <a:off x="496207" y="1253126"/>
            <a:ext cx="10305142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dirty="0">
                <a:cs typeface="Calibri"/>
              </a:rPr>
              <a:t>Rolnictwo</a:t>
            </a:r>
            <a:endParaRPr lang="pl-PL" dirty="0"/>
          </a:p>
          <a:p>
            <a:r>
              <a:rPr lang="pl-PL" dirty="0">
                <a:cs typeface="Calibri"/>
              </a:rPr>
              <a:t>Najwięcej wody bo ok 70% zużywane jest na potrzeby rolnictwa do m.in. nawadniania pól i do produkcji żywności czyli też hodowli zwierząt i ostatecznie przygotowania pokarmu.</a:t>
            </a:r>
          </a:p>
        </p:txBody>
      </p:sp>
      <p:sp>
        <p:nvSpPr>
          <p:cNvPr id="42" name="Prostokąt: zaokrąglone rogi 41">
            <a:extLst>
              <a:ext uri="{FF2B5EF4-FFF2-40B4-BE49-F238E27FC236}">
                <a16:creationId xmlns:a16="http://schemas.microsoft.com/office/drawing/2014/main" id="{9260B3D1-0832-4F3C-8519-D7B90BAC631C}"/>
              </a:ext>
            </a:extLst>
          </p:cNvPr>
          <p:cNvSpPr/>
          <p:nvPr/>
        </p:nvSpPr>
        <p:spPr>
          <a:xfrm>
            <a:off x="264252" y="2686321"/>
            <a:ext cx="11687628" cy="21481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3" name="pole tekstowe 42">
            <a:extLst>
              <a:ext uri="{FF2B5EF4-FFF2-40B4-BE49-F238E27FC236}">
                <a16:creationId xmlns:a16="http://schemas.microsoft.com/office/drawing/2014/main" id="{88AC0C72-5ED7-497D-B7A5-9B64D23A5C44}"/>
              </a:ext>
            </a:extLst>
          </p:cNvPr>
          <p:cNvSpPr txBox="1"/>
          <p:nvPr/>
        </p:nvSpPr>
        <p:spPr>
          <a:xfrm>
            <a:off x="586741" y="2730863"/>
            <a:ext cx="10116456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dirty="0">
                <a:cs typeface="Calibri"/>
              </a:rPr>
              <a:t>Przemysł</a:t>
            </a:r>
          </a:p>
          <a:p>
            <a:r>
              <a:rPr lang="pl-PL" dirty="0">
                <a:cs typeface="Calibri"/>
              </a:rPr>
              <a:t>W produkcji przemysłowej zużywa się ok. 20% wody do m.in.:</a:t>
            </a:r>
          </a:p>
          <a:p>
            <a:pPr marL="285750" indent="-285750">
              <a:buFont typeface="Arial"/>
              <a:buChar char="•"/>
            </a:pPr>
            <a:r>
              <a:rPr lang="pl-PL" dirty="0">
                <a:cs typeface="Calibri"/>
              </a:rPr>
              <a:t>ogrzewania</a:t>
            </a:r>
          </a:p>
          <a:p>
            <a:pPr marL="285750" indent="-285750">
              <a:buFont typeface="Arial"/>
              <a:buChar char="•"/>
            </a:pPr>
            <a:r>
              <a:rPr lang="pl-PL" dirty="0">
                <a:cs typeface="Calibri"/>
              </a:rPr>
              <a:t>chłodzenia</a:t>
            </a:r>
          </a:p>
          <a:p>
            <a:pPr marL="285750" indent="-285750">
              <a:buFont typeface="Arial"/>
              <a:buChar char="•"/>
            </a:pPr>
            <a:r>
              <a:rPr lang="pl-PL" dirty="0">
                <a:cs typeface="Calibri"/>
              </a:rPr>
              <a:t>czyszczenia maszyn i </a:t>
            </a:r>
            <a:r>
              <a:rPr lang="pl-PL" dirty="0" smtClean="0">
                <a:cs typeface="Calibri"/>
              </a:rPr>
              <a:t>urządzeń</a:t>
            </a:r>
            <a:endParaRPr lang="pl-PL" dirty="0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pl-PL" dirty="0">
                <a:cs typeface="Calibri"/>
              </a:rPr>
              <a:t>jako rozpuszczalnik</a:t>
            </a:r>
          </a:p>
          <a:p>
            <a:pPr marL="285750" indent="-285750">
              <a:buFont typeface="Arial"/>
              <a:buChar char="•"/>
            </a:pPr>
            <a:r>
              <a:rPr lang="pl-PL" dirty="0">
                <a:cs typeface="Calibri"/>
              </a:rPr>
              <a:t>jako surowiec</a:t>
            </a:r>
          </a:p>
          <a:p>
            <a:endParaRPr lang="pl-PL" dirty="0">
              <a:cs typeface="Calibri"/>
            </a:endParaRPr>
          </a:p>
        </p:txBody>
      </p:sp>
      <p:sp>
        <p:nvSpPr>
          <p:cNvPr id="44" name="Prostokąt: zaokrąglone rogi 43">
            <a:extLst>
              <a:ext uri="{FF2B5EF4-FFF2-40B4-BE49-F238E27FC236}">
                <a16:creationId xmlns:a16="http://schemas.microsoft.com/office/drawing/2014/main" id="{EB621134-771E-42B9-9B4D-5E08C09B9162}"/>
              </a:ext>
            </a:extLst>
          </p:cNvPr>
          <p:cNvSpPr/>
          <p:nvPr/>
        </p:nvSpPr>
        <p:spPr>
          <a:xfrm>
            <a:off x="213996" y="5037092"/>
            <a:ext cx="11677829" cy="15406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5" name="pole tekstowe 44">
            <a:extLst>
              <a:ext uri="{FF2B5EF4-FFF2-40B4-BE49-F238E27FC236}">
                <a16:creationId xmlns:a16="http://schemas.microsoft.com/office/drawing/2014/main" id="{ADD85050-2A38-4AB8-99E3-C80D44179CAA}"/>
              </a:ext>
            </a:extLst>
          </p:cNvPr>
          <p:cNvSpPr txBox="1"/>
          <p:nvPr/>
        </p:nvSpPr>
        <p:spPr>
          <a:xfrm>
            <a:off x="402952" y="5105581"/>
            <a:ext cx="11599454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dirty="0">
                <a:cs typeface="Calibri"/>
              </a:rPr>
              <a:t>Gospodarstwa domowe</a:t>
            </a:r>
          </a:p>
          <a:p>
            <a:r>
              <a:rPr lang="pl-PL" dirty="0">
                <a:cs typeface="Calibri"/>
              </a:rPr>
              <a:t>Obejmuje ok 10% całości zużywanej wody, potrzebna jest w największym stopniu do mycia się, potem do sprzątania, spłukiwania w toalecie i do przygotowywania posiłków. Przeciętne zużycie wody na jedną osobę w ciągu miesiąca wynosi 103 l, Europejczyk zużywa natomiast średnio 200 l, a mieszkaniec ubogich krajów Afryki 5. Według ONZ min. powinno wynosić 20 l na osobę.</a:t>
            </a:r>
          </a:p>
          <a:p>
            <a:endParaRPr lang="pl-PL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2931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3" grpId="0"/>
      <p:bldP spid="4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2">
            <a:extLst>
              <a:ext uri="{FF2B5EF4-FFF2-40B4-BE49-F238E27FC236}">
                <a16:creationId xmlns:a16="http://schemas.microsoft.com/office/drawing/2014/main" id="{2FC2E40B-D9E9-45C6-8BD8-EAC593F934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" y="327898"/>
            <a:ext cx="6583680" cy="60650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Obraz 3" descr="Obraz zawierający mapa&#10;&#10;Opis wygenerowany automatycznie">
            <a:extLst>
              <a:ext uri="{FF2B5EF4-FFF2-40B4-BE49-F238E27FC236}">
                <a16:creationId xmlns:a16="http://schemas.microsoft.com/office/drawing/2014/main" id="{F09C86AE-530C-450B-9121-2A362BC9C7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16857" y="-6311537"/>
            <a:ext cx="5342708" cy="56355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Obraz 4">
            <a:extLst>
              <a:ext uri="{FF2B5EF4-FFF2-40B4-BE49-F238E27FC236}">
                <a16:creationId xmlns:a16="http://schemas.microsoft.com/office/drawing/2014/main" id="{50C27102-AE06-4861-B249-7C4925E482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2380" y="-2982062"/>
            <a:ext cx="3754120" cy="2424089"/>
          </a:xfrm>
          <a:prstGeom prst="rect">
            <a:avLst/>
          </a:prstGeom>
        </p:spPr>
      </p:pic>
      <p:pic>
        <p:nvPicPr>
          <p:cNvPr id="5" name="Obraz 5">
            <a:extLst>
              <a:ext uri="{FF2B5EF4-FFF2-40B4-BE49-F238E27FC236}">
                <a16:creationId xmlns:a16="http://schemas.microsoft.com/office/drawing/2014/main" id="{D86597A1-2273-44ED-A406-1254F84CA7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4220" y="373380"/>
            <a:ext cx="4785360" cy="6057900"/>
          </a:xfrm>
          <a:prstGeom prst="rect">
            <a:avLst/>
          </a:prstGeom>
        </p:spPr>
      </p:pic>
      <p:pic>
        <p:nvPicPr>
          <p:cNvPr id="6" name="Obraz 6">
            <a:extLst>
              <a:ext uri="{FF2B5EF4-FFF2-40B4-BE49-F238E27FC236}">
                <a16:creationId xmlns:a16="http://schemas.microsoft.com/office/drawing/2014/main" id="{CB2F6D7D-EEAB-4C47-AF42-32219236F3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80560" y="-7528560"/>
            <a:ext cx="3230880" cy="7254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95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BD6A266A-7651-4A1C-861F-4313DE5B2DE5}"/>
              </a:ext>
            </a:extLst>
          </p:cNvPr>
          <p:cNvSpPr txBox="1"/>
          <p:nvPr/>
        </p:nvSpPr>
        <p:spPr>
          <a:xfrm>
            <a:off x="304800" y="365760"/>
            <a:ext cx="11811000" cy="14465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4400" dirty="0">
                <a:cs typeface="Calibri"/>
              </a:rPr>
              <a:t>Zróżnicowanie dostępności wody – </a:t>
            </a:r>
            <a:endParaRPr lang="pl-PL" dirty="0"/>
          </a:p>
          <a:p>
            <a:r>
              <a:rPr lang="pl-PL" sz="4400" dirty="0">
                <a:cs typeface="Calibri"/>
              </a:rPr>
              <a:t>nadmiary i niedobory</a:t>
            </a:r>
            <a:endParaRPr lang="pl-PL" dirty="0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31E07A5E-408D-49D9-A77B-98BA4578EA2A}"/>
              </a:ext>
            </a:extLst>
          </p:cNvPr>
          <p:cNvSpPr txBox="1"/>
          <p:nvPr/>
        </p:nvSpPr>
        <p:spPr>
          <a:xfrm>
            <a:off x="440055" y="2055495"/>
            <a:ext cx="1130808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dirty="0">
                <a:cs typeface="Calibri"/>
              </a:rPr>
              <a:t>Codziennie korzystając z dostępu do wody bieżącej wykorzystywanej do celów spożywczych i sanitarnych czasem nie zdajemy sobie sprawy z problemu jej braku w różnych częściach świata.</a:t>
            </a:r>
          </a:p>
        </p:txBody>
      </p:sp>
      <p:sp>
        <p:nvSpPr>
          <p:cNvPr id="4" name="Prostokąt: zaokrąglone rogi 3">
            <a:extLst>
              <a:ext uri="{FF2B5EF4-FFF2-40B4-BE49-F238E27FC236}">
                <a16:creationId xmlns:a16="http://schemas.microsoft.com/office/drawing/2014/main" id="{D658E940-E94D-495C-A0A4-7D6FACFE3301}"/>
              </a:ext>
            </a:extLst>
          </p:cNvPr>
          <p:cNvSpPr/>
          <p:nvPr/>
        </p:nvSpPr>
        <p:spPr>
          <a:xfrm>
            <a:off x="499110" y="2876550"/>
            <a:ext cx="6278880" cy="368808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rostokąt: zaokrąglone rogi 4">
            <a:extLst>
              <a:ext uri="{FF2B5EF4-FFF2-40B4-BE49-F238E27FC236}">
                <a16:creationId xmlns:a16="http://schemas.microsoft.com/office/drawing/2014/main" id="{026210A5-8A70-4B7B-8540-36E04085B017}"/>
              </a:ext>
            </a:extLst>
          </p:cNvPr>
          <p:cNvSpPr/>
          <p:nvPr/>
        </p:nvSpPr>
        <p:spPr>
          <a:xfrm>
            <a:off x="7195185" y="2821305"/>
            <a:ext cx="4610100" cy="374142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9F5D2B72-0E55-4950-9D60-DB04197FD40D}"/>
              </a:ext>
            </a:extLst>
          </p:cNvPr>
          <p:cNvSpPr txBox="1"/>
          <p:nvPr/>
        </p:nvSpPr>
        <p:spPr>
          <a:xfrm>
            <a:off x="762000" y="3154680"/>
            <a:ext cx="5943600" cy="34163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dirty="0">
                <a:cs typeface="Calibri"/>
              </a:rPr>
              <a:t>Niedobory</a:t>
            </a:r>
          </a:p>
          <a:p>
            <a:endParaRPr lang="pl-PL" dirty="0">
              <a:cs typeface="Calibri"/>
            </a:endParaRPr>
          </a:p>
          <a:p>
            <a:r>
              <a:rPr lang="pl-PL" dirty="0">
                <a:cs typeface="Calibri"/>
              </a:rPr>
              <a:t>Tereny z niedoborem wody leżą w strefach zwrotnikowych i podzwrotnikowych, w obrębie klimatu podrównikowego suchego oraz wewnątrz kontynentów. Wynika to z:</a:t>
            </a:r>
            <a:endParaRPr lang="pl-PL" dirty="0"/>
          </a:p>
          <a:p>
            <a:pPr marL="285750" indent="-285750">
              <a:buFont typeface="Arial"/>
              <a:buChar char="•"/>
            </a:pPr>
            <a:r>
              <a:rPr lang="pl-PL" dirty="0">
                <a:cs typeface="Calibri"/>
              </a:rPr>
              <a:t>Niskich opadów lub opadów sezonowych</a:t>
            </a:r>
          </a:p>
          <a:p>
            <a:pPr marL="285750" indent="-285750">
              <a:buFont typeface="Arial"/>
              <a:buChar char="•"/>
            </a:pPr>
            <a:r>
              <a:rPr lang="pl-PL" dirty="0">
                <a:cs typeface="Calibri"/>
              </a:rPr>
              <a:t>Dużemu parowaniu</a:t>
            </a:r>
          </a:p>
          <a:p>
            <a:pPr marL="285750" indent="-285750">
              <a:buFont typeface="Arial"/>
              <a:buChar char="•"/>
            </a:pPr>
            <a:r>
              <a:rPr lang="pl-PL" dirty="0">
                <a:cs typeface="Calibri"/>
              </a:rPr>
              <a:t>Skąpej roślinności co potęguje parowanie</a:t>
            </a:r>
          </a:p>
          <a:p>
            <a:r>
              <a:rPr lang="pl-PL" dirty="0">
                <a:cs typeface="Calibri"/>
              </a:rPr>
              <a:t>Szacuje się że z powodu niedoboru wody pitnej cierpi ponad 1 mld ludzi na Ziemi (20% ludności). Dużym problemem jest tez fakt, że ludzie w części krajów </a:t>
            </a:r>
            <a:r>
              <a:rPr lang="pl-PL" dirty="0" err="1" smtClean="0">
                <a:cs typeface="Calibri"/>
              </a:rPr>
              <a:t>afrykanskich</a:t>
            </a:r>
            <a:r>
              <a:rPr lang="pl-PL" dirty="0" smtClean="0">
                <a:cs typeface="Calibri"/>
              </a:rPr>
              <a:t> </a:t>
            </a:r>
            <a:r>
              <a:rPr lang="pl-PL" dirty="0">
                <a:cs typeface="Calibri"/>
              </a:rPr>
              <a:t>muszą pokonać czasem wiele km aby dostać się do źródła wody.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6CDDC09A-015F-45B6-B1A6-39BD8AC99CC5}"/>
              </a:ext>
            </a:extLst>
          </p:cNvPr>
          <p:cNvSpPr txBox="1"/>
          <p:nvPr/>
        </p:nvSpPr>
        <p:spPr>
          <a:xfrm>
            <a:off x="7564755" y="3259455"/>
            <a:ext cx="4015740" cy="286232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dirty="0">
                <a:cs typeface="Calibri"/>
              </a:rPr>
              <a:t>Nadmiary</a:t>
            </a:r>
          </a:p>
          <a:p>
            <a:endParaRPr lang="pl-PL" dirty="0">
              <a:cs typeface="Calibri"/>
            </a:endParaRPr>
          </a:p>
          <a:p>
            <a:r>
              <a:rPr lang="pl-PL" dirty="0">
                <a:cs typeface="Calibri"/>
              </a:rPr>
              <a:t>Występują w strefie równikowej, gdzie występują całoroczne intensywne opady. W strefach umiarkowanych niższa temp. ogranicza parowanie, dlatego ilość wody jest wystarczająca. Odpowiednie ukształtowanie też ogranicza odpływ wody główne znaczenie ma przepuszczalność skał pod pow. Ziemi.</a:t>
            </a:r>
          </a:p>
        </p:txBody>
      </p:sp>
    </p:spTree>
    <p:extLst>
      <p:ext uri="{BB962C8B-B14F-4D97-AF65-F5344CB8AC3E}">
        <p14:creationId xmlns:p14="http://schemas.microsoft.com/office/powerpoint/2010/main" val="3802775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C1A5079D-29BD-47D3-A5CD-A99B173CDB03}"/>
              </a:ext>
            </a:extLst>
          </p:cNvPr>
          <p:cNvSpPr txBox="1"/>
          <p:nvPr/>
        </p:nvSpPr>
        <p:spPr>
          <a:xfrm>
            <a:off x="403860" y="274320"/>
            <a:ext cx="11445240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dirty="0">
                <a:cs typeface="Calibri"/>
              </a:rPr>
              <a:t>Rosnąca liczba ludzi na świecie powoduje coraz większe zapotrzebowanie na wodę. Obecnie żyje ponad 7 mld ludzi, a prognozy przewidują, że do 2050 r. liczba ta powiększy się o 2 mld. Wzrost demograficzny przekłada się na jakość, ilość i dostępność wody na świecie.</a:t>
            </a:r>
          </a:p>
        </p:txBody>
      </p:sp>
      <p:sp>
        <p:nvSpPr>
          <p:cNvPr id="5" name="Prostokąt: zaokrąglone rogi 4">
            <a:extLst>
              <a:ext uri="{FF2B5EF4-FFF2-40B4-BE49-F238E27FC236}">
                <a16:creationId xmlns:a16="http://schemas.microsoft.com/office/drawing/2014/main" id="{ACF6E643-C100-4551-80CD-0C3DDB460C18}"/>
              </a:ext>
            </a:extLst>
          </p:cNvPr>
          <p:cNvSpPr/>
          <p:nvPr/>
        </p:nvSpPr>
        <p:spPr>
          <a:xfrm>
            <a:off x="409575" y="1377315"/>
            <a:ext cx="5623560" cy="520446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FA6687AA-13D3-422A-A143-C7D5D3CDDC15}"/>
              </a:ext>
            </a:extLst>
          </p:cNvPr>
          <p:cNvSpPr txBox="1"/>
          <p:nvPr/>
        </p:nvSpPr>
        <p:spPr>
          <a:xfrm>
            <a:off x="655320" y="1706880"/>
            <a:ext cx="5128260" cy="507831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dirty="0">
                <a:cs typeface="Calibri"/>
              </a:rPr>
              <a:t>Głównym czynnikiem przyrodniczym wpływającym na niedostatek wody jest:</a:t>
            </a:r>
          </a:p>
          <a:p>
            <a:pPr marL="285750" indent="-285750">
              <a:buFont typeface="Arial"/>
              <a:buChar char="•"/>
            </a:pPr>
            <a:r>
              <a:rPr lang="pl-PL" dirty="0">
                <a:cs typeface="Calibri"/>
              </a:rPr>
              <a:t>mniejsza ilość opadów niż możliwości parowania, co wynika np. z globalnego ocieplenia</a:t>
            </a:r>
          </a:p>
          <a:p>
            <a:r>
              <a:rPr lang="pl-PL" dirty="0">
                <a:cs typeface="Calibri"/>
              </a:rPr>
              <a:t>Do czynników poza przyrodniczych możemy zaliczyć:</a:t>
            </a:r>
          </a:p>
          <a:p>
            <a:pPr marL="285750" indent="-285750">
              <a:buFont typeface="Arial"/>
              <a:buChar char="•"/>
            </a:pPr>
            <a:r>
              <a:rPr lang="pl-PL" dirty="0">
                <a:cs typeface="Calibri"/>
              </a:rPr>
              <a:t>wzrost demograficzny co za tym idzie</a:t>
            </a:r>
          </a:p>
          <a:p>
            <a:pPr marL="285750" indent="-285750">
              <a:buFont typeface="Arial"/>
              <a:buChar char="•"/>
            </a:pPr>
            <a:r>
              <a:rPr lang="pl-PL" dirty="0">
                <a:cs typeface="Calibri"/>
              </a:rPr>
              <a:t>zwiększone zapotrzebowanie na żywność</a:t>
            </a:r>
          </a:p>
          <a:p>
            <a:pPr marL="285750" indent="-285750">
              <a:buFont typeface="Arial"/>
              <a:buChar char="•"/>
            </a:pPr>
            <a:r>
              <a:rPr lang="pl-PL" dirty="0">
                <a:cs typeface="Calibri"/>
              </a:rPr>
              <a:t>na Produkty przemysłowe</a:t>
            </a:r>
          </a:p>
          <a:p>
            <a:pPr marL="285750" indent="-285750">
              <a:buFont typeface="Arial"/>
              <a:buChar char="•"/>
            </a:pPr>
            <a:r>
              <a:rPr lang="pl-PL" dirty="0">
                <a:cs typeface="Calibri"/>
              </a:rPr>
              <a:t>na wodę do użytku codziennego</a:t>
            </a:r>
          </a:p>
          <a:p>
            <a:pPr marL="285750" indent="-285750">
              <a:buFont typeface="Arial"/>
              <a:buChar char="•"/>
            </a:pPr>
            <a:r>
              <a:rPr lang="pl-PL" dirty="0">
                <a:cs typeface="Calibri"/>
              </a:rPr>
              <a:t>Również nieracjonalne gospodarowanie zasobami wodnymi przyczynia się do deficytu wody. Budowa tam i zbiorników, gdzie nadmiernie eksploatuje się wodę powoduje zmniejszenie przepływu rzek. Poziom wód podziemnych może się obniżyć, co prowadzi do powstania leja depresyjnego. Przejawia się to przesuszaniem gruntów, wysychaniem studni czy pustynnieniem.</a:t>
            </a:r>
          </a:p>
          <a:p>
            <a:pPr marL="285750" indent="-285750">
              <a:buFont typeface="Arial"/>
              <a:buChar char="•"/>
            </a:pPr>
            <a:endParaRPr lang="pl-PL" dirty="0">
              <a:cs typeface="Calibri"/>
            </a:endParaRPr>
          </a:p>
        </p:txBody>
      </p:sp>
      <p:pic>
        <p:nvPicPr>
          <p:cNvPr id="9" name="Obraz 9" descr="Obraz zawierający mapa&#10;&#10;Opis wygenerowany automatycznie">
            <a:extLst>
              <a:ext uri="{FF2B5EF4-FFF2-40B4-BE49-F238E27FC236}">
                <a16:creationId xmlns:a16="http://schemas.microsoft.com/office/drawing/2014/main" id="{51A4BD71-8019-4EE2-97C9-41811E6BCC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320" y="1604899"/>
            <a:ext cx="3421380" cy="2383282"/>
          </a:xfrm>
          <a:prstGeom prst="rect">
            <a:avLst/>
          </a:prstGeom>
        </p:spPr>
      </p:pic>
      <p:pic>
        <p:nvPicPr>
          <p:cNvPr id="10" name="Obraz 10" descr="Obraz zawierający podłoże, zewnętrzne, skała, brud&#10;&#10;Opis wygenerowany automatycznie">
            <a:extLst>
              <a:ext uri="{FF2B5EF4-FFF2-40B4-BE49-F238E27FC236}">
                <a16:creationId xmlns:a16="http://schemas.microsoft.com/office/drawing/2014/main" id="{37294000-3019-49B6-A081-EABBF2C7BA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4120" y="1605915"/>
            <a:ext cx="1897380" cy="1832610"/>
          </a:xfrm>
          <a:prstGeom prst="rect">
            <a:avLst/>
          </a:prstGeom>
        </p:spPr>
      </p:pic>
      <p:pic>
        <p:nvPicPr>
          <p:cNvPr id="11" name="Obraz 11" descr="Obraz zawierający niebo, podłoże, zewnętrzne, plaża&#10;&#10;Opis wygenerowany automatycznie">
            <a:extLst>
              <a:ext uri="{FF2B5EF4-FFF2-40B4-BE49-F238E27FC236}">
                <a16:creationId xmlns:a16="http://schemas.microsoft.com/office/drawing/2014/main" id="{BA8CDF20-AE84-467B-A042-8E5B733AA5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3880" y="4324950"/>
            <a:ext cx="3596640" cy="2277181"/>
          </a:xfrm>
          <a:prstGeom prst="rect">
            <a:avLst/>
          </a:prstGeom>
        </p:spPr>
      </p:pic>
      <p:pic>
        <p:nvPicPr>
          <p:cNvPr id="12" name="Obraz 12" descr="Obraz zawierający trawa, zewnętrzne, niebo, podłoże&#10;&#10;Opis wygenerowany automatycznie">
            <a:extLst>
              <a:ext uri="{FF2B5EF4-FFF2-40B4-BE49-F238E27FC236}">
                <a16:creationId xmlns:a16="http://schemas.microsoft.com/office/drawing/2014/main" id="{01927A25-6587-4F81-A40B-CCE05CA3D4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94120" y="3368777"/>
            <a:ext cx="1897380" cy="1751125"/>
          </a:xfrm>
          <a:prstGeom prst="rect">
            <a:avLst/>
          </a:prstGeom>
        </p:spPr>
      </p:pic>
      <p:pic>
        <p:nvPicPr>
          <p:cNvPr id="13" name="Obraz 13" descr="Obraz zawierający niebo, zewnętrzne, podłoże, suchy&#10;&#10;Opis wygenerowany automatycznie">
            <a:extLst>
              <a:ext uri="{FF2B5EF4-FFF2-40B4-BE49-F238E27FC236}">
                <a16:creationId xmlns:a16="http://schemas.microsoft.com/office/drawing/2014/main" id="{221ADA46-8FE4-4D79-86EE-7BBDBE3C6E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94120" y="5013514"/>
            <a:ext cx="1889760" cy="1585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593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3AB00AE-4340-440F-82E1-9F69D1D551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Obraz 7" descr="Obraz zawierający woda, zewnętrzne, dno oceanu&#10;&#10;Opis wygenerowany automatycznie">
            <a:extLst>
              <a:ext uri="{FF2B5EF4-FFF2-40B4-BE49-F238E27FC236}">
                <a16:creationId xmlns:a16="http://schemas.microsoft.com/office/drawing/2014/main" id="{3B84AFAB-72A4-46AB-B87B-45BD851998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r="4466" b="2"/>
          <a:stretch/>
        </p:blipFill>
        <p:spPr>
          <a:xfrm>
            <a:off x="6083786" y="-168316"/>
            <a:ext cx="6261330" cy="3932313"/>
          </a:xfrm>
          <a:prstGeom prst="rect">
            <a:avLst/>
          </a:prstGeom>
          <a:effectLst>
            <a:softEdge rad="533400"/>
          </a:effectLst>
        </p:spPr>
      </p:pic>
      <p:pic>
        <p:nvPicPr>
          <p:cNvPr id="6" name="Obraz 6" descr="Obraz zawierający gad, żółw, niebieski, dno oceanu&#10;&#10;Opis wygenerowany automatycznie">
            <a:extLst>
              <a:ext uri="{FF2B5EF4-FFF2-40B4-BE49-F238E27FC236}">
                <a16:creationId xmlns:a16="http://schemas.microsoft.com/office/drawing/2014/main" id="{116BFE60-A31D-4E36-A833-C6C9A305C4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672" b="-2"/>
          <a:stretch/>
        </p:blipFill>
        <p:spPr>
          <a:xfrm>
            <a:off x="6089904" y="2487166"/>
            <a:ext cx="6263640" cy="4215384"/>
          </a:xfrm>
          <a:prstGeom prst="rect">
            <a:avLst/>
          </a:prstGeom>
          <a:effectLst>
            <a:softEdge rad="533400"/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2901FED-4FC9-4ED5-8123-C98BCD1616B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6EDDEB7A-C57F-42D5-9DDD-6B22AFB30207}"/>
              </a:ext>
            </a:extLst>
          </p:cNvPr>
          <p:cNvSpPr txBox="1"/>
          <p:nvPr/>
        </p:nvSpPr>
        <p:spPr>
          <a:xfrm>
            <a:off x="804998" y="798445"/>
            <a:ext cx="4803636" cy="1311664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kern="1200" dirty="0" err="1">
                <a:solidFill>
                  <a:srgbClr val="000000"/>
                </a:solidFill>
                <a:latin typeface="Calibri"/>
                <a:ea typeface="+mj-ea"/>
                <a:cs typeface="Calibri"/>
              </a:rPr>
              <a:t>Negatywny</a:t>
            </a:r>
            <a:r>
              <a:rPr lang="en-US" sz="2800" kern="1200" dirty="0">
                <a:solidFill>
                  <a:srgbClr val="000000"/>
                </a:solidFill>
                <a:latin typeface="Calibri"/>
                <a:ea typeface="+mj-ea"/>
                <a:cs typeface="Calibri"/>
              </a:rPr>
              <a:t> </a:t>
            </a:r>
            <a:r>
              <a:rPr lang="en-US" sz="2800" kern="1200" dirty="0" err="1">
                <a:solidFill>
                  <a:srgbClr val="000000"/>
                </a:solidFill>
                <a:latin typeface="Calibri"/>
                <a:ea typeface="+mj-ea"/>
                <a:cs typeface="Calibri"/>
              </a:rPr>
              <a:t>wpływ</a:t>
            </a:r>
            <a:r>
              <a:rPr lang="en-US" sz="2800" kern="1200" dirty="0">
                <a:solidFill>
                  <a:srgbClr val="000000"/>
                </a:solidFill>
                <a:latin typeface="Calibri"/>
                <a:ea typeface="+mj-ea"/>
                <a:cs typeface="Calibri"/>
              </a:rPr>
              <a:t> </a:t>
            </a:r>
            <a:r>
              <a:rPr lang="en-US" sz="2800" kern="1200" dirty="0" err="1">
                <a:solidFill>
                  <a:srgbClr val="000000"/>
                </a:solidFill>
                <a:latin typeface="Calibri"/>
                <a:ea typeface="+mj-ea"/>
                <a:cs typeface="Calibri"/>
              </a:rPr>
              <a:t>człowieka</a:t>
            </a:r>
            <a:r>
              <a:rPr lang="en-US" sz="2800" kern="1200" dirty="0">
                <a:solidFill>
                  <a:srgbClr val="000000"/>
                </a:solidFill>
                <a:latin typeface="Calibri"/>
                <a:ea typeface="+mj-ea"/>
                <a:cs typeface="Calibri"/>
              </a:rPr>
              <a:t> </a:t>
            </a:r>
            <a:r>
              <a:rPr lang="en-US" sz="2800" kern="1200" dirty="0" err="1">
                <a:solidFill>
                  <a:srgbClr val="000000"/>
                </a:solidFill>
                <a:latin typeface="Calibri"/>
                <a:ea typeface="+mj-ea"/>
                <a:cs typeface="Calibri"/>
              </a:rPr>
              <a:t>na</a:t>
            </a:r>
            <a:r>
              <a:rPr lang="en-US" sz="2800" kern="1200" dirty="0">
                <a:solidFill>
                  <a:srgbClr val="000000"/>
                </a:solidFill>
                <a:latin typeface="Calibri"/>
                <a:ea typeface="+mj-ea"/>
                <a:cs typeface="Calibri"/>
              </a:rPr>
              <a:t> </a:t>
            </a:r>
            <a:r>
              <a:rPr lang="en-US" sz="2800" kern="1200" dirty="0" err="1" smtClean="0">
                <a:solidFill>
                  <a:srgbClr val="000000"/>
                </a:solidFill>
                <a:latin typeface="Calibri"/>
                <a:ea typeface="+mj-ea"/>
                <a:cs typeface="Calibri"/>
              </a:rPr>
              <a:t>hydrosferę</a:t>
            </a:r>
            <a:r>
              <a:rPr lang="pl-PL" sz="2800" dirty="0">
                <a:solidFill>
                  <a:srgbClr val="000000"/>
                </a:solidFill>
                <a:latin typeface="Calibri"/>
                <a:ea typeface="+mj-ea"/>
                <a:cs typeface="Calibri"/>
              </a:rPr>
              <a:t>.</a:t>
            </a:r>
            <a:r>
              <a:rPr lang="en-US" sz="2800" kern="1200" dirty="0" smtClean="0">
                <a:solidFill>
                  <a:srgbClr val="000000"/>
                </a:solidFill>
                <a:latin typeface="Calibri"/>
                <a:ea typeface="+mj-ea"/>
                <a:cs typeface="Calibri"/>
              </a:rPr>
              <a:t> </a:t>
            </a:r>
            <a:r>
              <a:rPr lang="pl-PL" sz="2800" dirty="0">
                <a:solidFill>
                  <a:srgbClr val="000000"/>
                </a:solidFill>
                <a:latin typeface="Calibri"/>
                <a:ea typeface="+mj-ea"/>
                <a:cs typeface="Calibri"/>
              </a:rPr>
              <a:t>J</a:t>
            </a:r>
            <a:r>
              <a:rPr lang="en-US" sz="2800" kern="1200" dirty="0" err="1" smtClean="0">
                <a:solidFill>
                  <a:srgbClr val="000000"/>
                </a:solidFill>
                <a:latin typeface="Calibri"/>
                <a:ea typeface="+mj-ea"/>
                <a:cs typeface="Calibri"/>
              </a:rPr>
              <a:t>ak</a:t>
            </a:r>
            <a:r>
              <a:rPr lang="en-US" sz="2800" kern="1200" dirty="0" smtClean="0">
                <a:solidFill>
                  <a:srgbClr val="000000"/>
                </a:solidFill>
                <a:latin typeface="Calibri"/>
                <a:ea typeface="+mj-ea"/>
                <a:cs typeface="Calibri"/>
              </a:rPr>
              <a:t> </a:t>
            </a:r>
            <a:r>
              <a:rPr lang="en-US" sz="2800" kern="1200" dirty="0">
                <a:solidFill>
                  <a:srgbClr val="000000"/>
                </a:solidFill>
                <a:latin typeface="Calibri"/>
                <a:ea typeface="+mj-ea"/>
                <a:cs typeface="Calibri"/>
              </a:rPr>
              <a:t>go </a:t>
            </a:r>
            <a:r>
              <a:rPr lang="en-US" sz="2800" kern="1200" dirty="0" err="1">
                <a:solidFill>
                  <a:srgbClr val="000000"/>
                </a:solidFill>
                <a:latin typeface="Calibri"/>
                <a:ea typeface="+mj-ea"/>
                <a:cs typeface="Calibri"/>
              </a:rPr>
              <a:t>powstrzymać</a:t>
            </a:r>
            <a:r>
              <a:rPr lang="en-US" sz="2800" kern="1200" dirty="0">
                <a:solidFill>
                  <a:srgbClr val="000000"/>
                </a:solidFill>
                <a:latin typeface="Calibri"/>
                <a:ea typeface="+mj-ea"/>
                <a:cs typeface="Calibri"/>
              </a:rPr>
              <a:t>?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D2DB14CD-D098-4F16-8A47-1433C91C894A}"/>
              </a:ext>
            </a:extLst>
          </p:cNvPr>
          <p:cNvSpPr txBox="1"/>
          <p:nvPr/>
        </p:nvSpPr>
        <p:spPr>
          <a:xfrm>
            <a:off x="804997" y="2272143"/>
            <a:ext cx="5282607" cy="4645171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pl-PL" b="1" dirty="0" smtClean="0">
                <a:solidFill>
                  <a:srgbClr val="000000"/>
                </a:solidFill>
              </a:rPr>
              <a:t>Zagłada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zwierząt</a:t>
            </a:r>
            <a:r>
              <a:rPr lang="en-US" dirty="0">
                <a:solidFill>
                  <a:srgbClr val="000000"/>
                </a:solidFill>
              </a:rPr>
              <a:t> 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 err="1">
                <a:solidFill>
                  <a:srgbClr val="000000"/>
                </a:solidFill>
              </a:rPr>
              <a:t>żyjących</a:t>
            </a:r>
            <a:r>
              <a:rPr lang="en-US" dirty="0">
                <a:solidFill>
                  <a:srgbClr val="000000"/>
                </a:solidFill>
              </a:rPr>
              <a:t> w 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naturalnych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zbiornikach</a:t>
            </a:r>
            <a:r>
              <a:rPr lang="pl-PL" dirty="0" smtClean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wodnych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pl-PL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następuje</a:t>
            </a:r>
            <a:r>
              <a:rPr lang="en-US" dirty="0" smtClean="0">
                <a:solidFill>
                  <a:srgbClr val="000000"/>
                </a:solidFill>
              </a:rPr>
              <a:t>  </a:t>
            </a:r>
            <a:r>
              <a:rPr lang="en-US" dirty="0">
                <a:solidFill>
                  <a:srgbClr val="000000"/>
                </a:solidFill>
              </a:rPr>
              <a:t>w </a:t>
            </a:r>
            <a:r>
              <a:rPr lang="en-US" dirty="0" err="1" smtClean="0">
                <a:solidFill>
                  <a:srgbClr val="000000"/>
                </a:solidFill>
              </a:rPr>
              <a:t>wynik</a:t>
            </a:r>
            <a:r>
              <a:rPr lang="pl-PL" dirty="0" smtClean="0">
                <a:solidFill>
                  <a:srgbClr val="000000"/>
                </a:solidFill>
              </a:rPr>
              <a:t>u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obecności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licznych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zanieczyszczen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 err="1">
                <a:solidFill>
                  <a:srgbClr val="000000"/>
                </a:solidFill>
              </a:rPr>
              <a:t>odpadów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oraz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globalnego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ocieplenia</a:t>
            </a:r>
            <a:r>
              <a:rPr lang="en-US" dirty="0">
                <a:solidFill>
                  <a:srgbClr val="000000"/>
                </a:solidFill>
              </a:rPr>
              <a:t>.</a:t>
            </a:r>
            <a:endParaRPr lang="en-US" dirty="0">
              <a:solidFill>
                <a:srgbClr val="000000"/>
              </a:solidFill>
              <a:cs typeface="Calibri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 err="1">
                <a:solidFill>
                  <a:srgbClr val="000000"/>
                </a:solidFill>
              </a:rPr>
              <a:t>Można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częściowo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powstrzymać</a:t>
            </a:r>
            <a:r>
              <a:rPr lang="en-US" dirty="0">
                <a:solidFill>
                  <a:srgbClr val="000000"/>
                </a:solidFill>
              </a:rPr>
              <a:t> to </a:t>
            </a:r>
            <a:r>
              <a:rPr lang="en-US" dirty="0" err="1">
                <a:solidFill>
                  <a:srgbClr val="000000"/>
                </a:solidFill>
              </a:rPr>
              <a:t>poprzez</a:t>
            </a:r>
            <a:r>
              <a:rPr lang="en-US" dirty="0">
                <a:solidFill>
                  <a:srgbClr val="000000"/>
                </a:solidFill>
              </a:rPr>
              <a:t>:</a:t>
            </a:r>
            <a:endParaRPr lang="en-US" dirty="0">
              <a:solidFill>
                <a:srgbClr val="000000"/>
              </a:solidFill>
              <a:cs typeface="Calibri"/>
            </a:endParaRP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 </a:t>
            </a:r>
            <a:r>
              <a:rPr lang="en-US" dirty="0" err="1">
                <a:solidFill>
                  <a:srgbClr val="000000"/>
                </a:solidFill>
              </a:rPr>
              <a:t>zakończenie</a:t>
            </a:r>
            <a:r>
              <a:rPr lang="en-US" dirty="0">
                <a:solidFill>
                  <a:srgbClr val="000000"/>
                </a:solidFill>
              </a:rPr>
              <a:t> </a:t>
            </a:r>
            <a:r>
              <a:rPr lang="en-US" dirty="0" err="1">
                <a:solidFill>
                  <a:srgbClr val="000000"/>
                </a:solidFill>
              </a:rPr>
              <a:t>przełowienia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oraz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wyeliminowanie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nielegalnych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połowów</a:t>
            </a:r>
            <a:r>
              <a:rPr lang="en-US" dirty="0">
                <a:solidFill>
                  <a:srgbClr val="000000"/>
                </a:solidFill>
              </a:rPr>
              <a:t> w </a:t>
            </a:r>
            <a:r>
              <a:rPr lang="en-US" dirty="0" err="1">
                <a:solidFill>
                  <a:srgbClr val="000000"/>
                </a:solidFill>
              </a:rPr>
              <a:t>celu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odtworzenia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populacji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ryb</a:t>
            </a:r>
            <a:r>
              <a:rPr lang="en-US" dirty="0">
                <a:solidFill>
                  <a:srgbClr val="000000"/>
                </a:solidFill>
              </a:rPr>
              <a:t> </a:t>
            </a:r>
            <a:endParaRPr lang="en-US" dirty="0">
              <a:solidFill>
                <a:srgbClr val="000000"/>
              </a:solidFill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000000"/>
                </a:solidFill>
              </a:rPr>
              <a:t>rezygnację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ze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sprzedaży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gatunków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zagrożonych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wyginięciem</a:t>
            </a:r>
            <a:r>
              <a:rPr lang="en-US" dirty="0">
                <a:solidFill>
                  <a:srgbClr val="000000"/>
                </a:solidFill>
              </a:rPr>
              <a:t> (np. </a:t>
            </a:r>
            <a:r>
              <a:rPr lang="en-US" dirty="0" err="1">
                <a:solidFill>
                  <a:srgbClr val="000000"/>
                </a:solidFill>
              </a:rPr>
              <a:t>węgorz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europejski</a:t>
            </a:r>
            <a:r>
              <a:rPr lang="en-US" dirty="0">
                <a:solidFill>
                  <a:srgbClr val="000000"/>
                </a:solidFill>
              </a:rPr>
              <a:t>). </a:t>
            </a:r>
            <a:r>
              <a:rPr lang="en-US" dirty="0" err="1">
                <a:solidFill>
                  <a:srgbClr val="000000"/>
                </a:solidFill>
              </a:rPr>
              <a:t>Jeżeli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oferowane</a:t>
            </a:r>
            <a:r>
              <a:rPr lang="en-US" dirty="0">
                <a:solidFill>
                  <a:srgbClr val="000000"/>
                </a:solidFill>
              </a:rPr>
              <a:t> </a:t>
            </a:r>
            <a:r>
              <a:rPr lang="en-US" dirty="0" err="1">
                <a:solidFill>
                  <a:srgbClr val="000000"/>
                </a:solidFill>
              </a:rPr>
              <a:t>będą</a:t>
            </a:r>
            <a:r>
              <a:rPr lang="en-US" dirty="0">
                <a:solidFill>
                  <a:srgbClr val="000000"/>
                </a:solidFill>
              </a:rPr>
              <a:t> w </a:t>
            </a:r>
            <a:r>
              <a:rPr lang="en-US" dirty="0" err="1">
                <a:solidFill>
                  <a:srgbClr val="000000"/>
                </a:solidFill>
              </a:rPr>
              <a:t>sklepach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tylko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ryby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owoce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morza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pochodzące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ze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zrównoważonych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połowów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stabilnych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populacji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ryb</a:t>
            </a:r>
            <a:r>
              <a:rPr lang="en-US" dirty="0">
                <a:solidFill>
                  <a:srgbClr val="000000"/>
                </a:solidFill>
              </a:rPr>
              <a:t>, to </a:t>
            </a:r>
            <a:r>
              <a:rPr lang="en-US" dirty="0" err="1">
                <a:solidFill>
                  <a:srgbClr val="000000"/>
                </a:solidFill>
              </a:rPr>
              <a:t>ułatwi</a:t>
            </a:r>
            <a:r>
              <a:rPr lang="en-US" dirty="0">
                <a:solidFill>
                  <a:srgbClr val="000000"/>
                </a:solidFill>
              </a:rPr>
              <a:t> to </a:t>
            </a:r>
            <a:r>
              <a:rPr lang="en-US" dirty="0" err="1">
                <a:solidFill>
                  <a:srgbClr val="000000"/>
                </a:solidFill>
              </a:rPr>
              <a:t>świadomym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konsumentom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odpowiedzialne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zakupy</a:t>
            </a:r>
            <a:r>
              <a:rPr lang="en-US" dirty="0">
                <a:solidFill>
                  <a:srgbClr val="000000"/>
                </a:solidFill>
              </a:rPr>
              <a:t>.</a:t>
            </a:r>
            <a:endParaRPr lang="en-US" dirty="0">
              <a:solidFill>
                <a:srgbClr val="000000"/>
              </a:solidFill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  <a:cs typeface="Calibri"/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80CBA488-07F0-44CA-B1DD-E3795865D9DB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pl-PL" dirty="0">
              <a:cs typeface="Calibri"/>
            </a:endParaRPr>
          </a:p>
        </p:txBody>
      </p:sp>
      <p:cxnSp>
        <p:nvCxnSpPr>
          <p:cNvPr id="4" name="Łącznik prosty ze strzałką 3">
            <a:extLst>
              <a:ext uri="{FF2B5EF4-FFF2-40B4-BE49-F238E27FC236}">
                <a16:creationId xmlns:a16="http://schemas.microsoft.com/office/drawing/2014/main" id="{A6EE219A-451A-48C6-915A-38F0E49B0670}"/>
              </a:ext>
            </a:extLst>
          </p:cNvPr>
          <p:cNvCxnSpPr/>
          <p:nvPr/>
        </p:nvCxnSpPr>
        <p:spPr>
          <a:xfrm flipV="1">
            <a:off x="655865" y="1994808"/>
            <a:ext cx="6669313" cy="14513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0710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826</Words>
  <Application>Microsoft Office PowerPoint</Application>
  <PresentationFormat>Panoramiczny</PresentationFormat>
  <Paragraphs>114</Paragraphs>
  <Slides>18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24" baseType="lpstr">
      <vt:lpstr>Arial</vt:lpstr>
      <vt:lpstr>Arial Black</vt:lpstr>
      <vt:lpstr>Calibri</vt:lpstr>
      <vt:lpstr>Calibri Light</vt:lpstr>
      <vt:lpstr>Segoe UI</vt:lpstr>
      <vt:lpstr>Office Theme</vt:lpstr>
      <vt:lpstr>Prezentacja programu PowerPoint</vt:lpstr>
      <vt:lpstr>Co to jest hydrosfera?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Jola</dc:creator>
  <cp:lastModifiedBy>Jola</cp:lastModifiedBy>
  <cp:revision>1597</cp:revision>
  <dcterms:created xsi:type="dcterms:W3CDTF">2021-04-08T18:06:29Z</dcterms:created>
  <dcterms:modified xsi:type="dcterms:W3CDTF">2021-04-21T18:09:19Z</dcterms:modified>
</cp:coreProperties>
</file>